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6" r:id="rId4"/>
    <p:sldMasterId id="2147483863" r:id="rId5"/>
    <p:sldMasterId id="2147483660" r:id="rId6"/>
    <p:sldMasterId id="2147483842" r:id="rId7"/>
  </p:sldMasterIdLst>
  <p:notesMasterIdLst>
    <p:notesMasterId r:id="rId37"/>
  </p:notesMasterIdLst>
  <p:handoutMasterIdLst>
    <p:handoutMasterId r:id="rId38"/>
  </p:handoutMasterIdLst>
  <p:sldIdLst>
    <p:sldId id="2089" r:id="rId8"/>
    <p:sldId id="1367" r:id="rId9"/>
    <p:sldId id="1381" r:id="rId10"/>
    <p:sldId id="1365" r:id="rId11"/>
    <p:sldId id="1348" r:id="rId12"/>
    <p:sldId id="1061" r:id="rId13"/>
    <p:sldId id="262" r:id="rId14"/>
    <p:sldId id="1368" r:id="rId15"/>
    <p:sldId id="1369" r:id="rId16"/>
    <p:sldId id="1380" r:id="rId17"/>
    <p:sldId id="263" r:id="rId18"/>
    <p:sldId id="2090" r:id="rId19"/>
    <p:sldId id="1370" r:id="rId20"/>
    <p:sldId id="1371" r:id="rId21"/>
    <p:sldId id="1362" r:id="rId22"/>
    <p:sldId id="1379" r:id="rId23"/>
    <p:sldId id="1062" r:id="rId24"/>
    <p:sldId id="1372" r:id="rId25"/>
    <p:sldId id="2091" r:id="rId26"/>
    <p:sldId id="1063" r:id="rId27"/>
    <p:sldId id="1383" r:id="rId28"/>
    <p:sldId id="1386" r:id="rId29"/>
    <p:sldId id="1385" r:id="rId30"/>
    <p:sldId id="1377" r:id="rId31"/>
    <p:sldId id="1384" r:id="rId32"/>
    <p:sldId id="1376" r:id="rId33"/>
    <p:sldId id="2088" r:id="rId34"/>
    <p:sldId id="269" r:id="rId35"/>
    <p:sldId id="2082" r:id="rId36"/>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3E17BCBC-0D03-9D41-83FD-F537939FFE8B}">
          <p14:sldIdLst>
            <p14:sldId id="2089"/>
            <p14:sldId id="1367"/>
            <p14:sldId id="1381"/>
            <p14:sldId id="1365"/>
            <p14:sldId id="1348"/>
            <p14:sldId id="1061"/>
            <p14:sldId id="262"/>
            <p14:sldId id="1368"/>
            <p14:sldId id="1369"/>
            <p14:sldId id="1380"/>
            <p14:sldId id="263"/>
            <p14:sldId id="2090"/>
            <p14:sldId id="1370"/>
            <p14:sldId id="1371"/>
            <p14:sldId id="1362"/>
            <p14:sldId id="1379"/>
            <p14:sldId id="1062"/>
            <p14:sldId id="1372"/>
            <p14:sldId id="2091"/>
            <p14:sldId id="1063"/>
            <p14:sldId id="1383"/>
            <p14:sldId id="1386"/>
            <p14:sldId id="1385"/>
            <p14:sldId id="1377"/>
            <p14:sldId id="1384"/>
            <p14:sldId id="1376"/>
          </p14:sldIdLst>
        </p14:section>
        <p14:section name="Outro" id="{DCD96D50-B28C-7C47-97B7-CC1A4E166B97}">
          <p14:sldIdLst>
            <p14:sldId id="2088"/>
            <p14:sldId id="269"/>
            <p14:sldId id="20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0A8EB7-36D1-F2DD-3FEC-5CE5A2E3C81F}" name="Sandra Bendiscioli" initials="SB" userId="S::alessandra.bendiscioli@embo365.org::fa603381-2a4b-4f1e-84de-e13955e1b926" providerId="AD"/>
  <p188:author id="{FDD7CFEC-54B3-0B40-E00A-3666867A8052}" name="Erica Wilfong" initials="" userId="S::erica.wilfong@embo365.org::229fd803-4588-4934-99ac-f7552467550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BE4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63"/>
    <p:restoredTop sz="70411"/>
  </p:normalViewPr>
  <p:slideViewPr>
    <p:cSldViewPr snapToGrid="0">
      <p:cViewPr>
        <p:scale>
          <a:sx n="98" d="100"/>
          <a:sy n="98" d="100"/>
        </p:scale>
        <p:origin x="1552" y="112"/>
      </p:cViewPr>
      <p:guideLst/>
    </p:cSldViewPr>
  </p:slideViewPr>
  <p:outlineViewPr>
    <p:cViewPr>
      <p:scale>
        <a:sx n="33" d="100"/>
        <a:sy n="33" d="100"/>
      </p:scale>
      <p:origin x="0" y="-8976"/>
    </p:cViewPr>
  </p:outlineViewPr>
  <p:notesTextViewPr>
    <p:cViewPr>
      <p:scale>
        <a:sx n="75" d="100"/>
        <a:sy n="75" d="100"/>
      </p:scale>
      <p:origin x="0" y="0"/>
    </p:cViewPr>
  </p:notesTextViewPr>
  <p:sorterViewPr>
    <p:cViewPr>
      <p:scale>
        <a:sx n="80" d="100"/>
        <a:sy n="80" d="100"/>
      </p:scale>
      <p:origin x="0" y="0"/>
    </p:cViewPr>
  </p:sorterViewPr>
  <p:notesViewPr>
    <p:cSldViewPr snapToGrid="0">
      <p:cViewPr varScale="1">
        <p:scale>
          <a:sx n="88" d="100"/>
          <a:sy n="88" d="100"/>
        </p:scale>
        <p:origin x="3056"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ine Ronnet" userId="S::pauline.ronnet@embo365.org::8841648b-6643-4fae-ac34-b8eadb76f431" providerId="AD" clId="Web-{639D0652-BA3C-F8CD-BDBC-BE2A2F6F6513}"/>
    <pc:docChg chg="modSld">
      <pc:chgData name="Pauline Ronnet" userId="S::pauline.ronnet@embo365.org::8841648b-6643-4fae-ac34-b8eadb76f431" providerId="AD" clId="Web-{639D0652-BA3C-F8CD-BDBC-BE2A2F6F6513}" dt="2026-10-13T09:40:22.845" v="32"/>
      <pc:docMkLst>
        <pc:docMk/>
      </pc:docMkLst>
      <pc:sldChg chg="modNotes">
        <pc:chgData name="Pauline Ronnet" userId="S::pauline.ronnet@embo365.org::8841648b-6643-4fae-ac34-b8eadb76f431" providerId="AD" clId="Web-{639D0652-BA3C-F8CD-BDBC-BE2A2F6F6513}" dt="2026-10-13T09:40:22.845" v="32"/>
        <pc:sldMkLst>
          <pc:docMk/>
          <pc:sldMk cId="3645393702" sldId="263"/>
        </pc:sldMkLst>
      </pc:sldChg>
      <pc:sldChg chg="modNotes">
        <pc:chgData name="Pauline Ronnet" userId="S::pauline.ronnet@embo365.org::8841648b-6643-4fae-ac34-b8eadb76f431" providerId="AD" clId="Web-{639D0652-BA3C-F8CD-BDBC-BE2A2F6F6513}" dt="2026-10-13T09:37:39.265" v="3"/>
        <pc:sldMkLst>
          <pc:docMk/>
          <pc:sldMk cId="4294961309" sldId="1348"/>
        </pc:sldMkLst>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1CC29A-CEDA-6148-AEC4-9B60CFFA1DAC}"/>
              </a:ext>
            </a:extLst>
          </p:cNvPr>
          <p:cNvSpPr>
            <a:spLocks noGrp="1"/>
          </p:cNvSpPr>
          <p:nvPr>
            <p:ph type="hdr" sz="quarter"/>
          </p:nvPr>
        </p:nvSpPr>
        <p:spPr>
          <a:xfrm>
            <a:off x="457200" y="143655"/>
            <a:ext cx="2971800" cy="458788"/>
          </a:xfrm>
          <a:prstGeom prst="rect">
            <a:avLst/>
          </a:prstGeom>
        </p:spPr>
        <p:txBody>
          <a:bodyPr vert="horz" lIns="91440" tIns="45720" rIns="91440" bIns="45720" rtlCol="0"/>
          <a:lstStyle>
            <a:lvl1pPr algn="l">
              <a:defRPr sz="1200"/>
            </a:lvl1pPr>
          </a:lstStyle>
          <a:p>
            <a:endParaRPr lang="en-DE" b="1">
              <a:latin typeface="Noto Sans" panose="020B0502040504020204" pitchFamily="34" charset="0"/>
              <a:ea typeface="Noto Sans" panose="020B0502040504020204" pitchFamily="34" charset="0"/>
              <a:cs typeface="Noto Sans" panose="020B0502040504020204" pitchFamily="34" charset="0"/>
            </a:endParaRPr>
          </a:p>
        </p:txBody>
      </p:sp>
      <p:sp>
        <p:nvSpPr>
          <p:cNvPr id="3" name="Date Placeholder 2">
            <a:extLst>
              <a:ext uri="{FF2B5EF4-FFF2-40B4-BE49-F238E27FC236}">
                <a16:creationId xmlns:a16="http://schemas.microsoft.com/office/drawing/2014/main" id="{7FF7F280-EE37-814B-BE30-24A5BDE8B3B9}"/>
              </a:ext>
            </a:extLst>
          </p:cNvPr>
          <p:cNvSpPr>
            <a:spLocks noGrp="1"/>
          </p:cNvSpPr>
          <p:nvPr>
            <p:ph type="dt" sz="quarter" idx="1"/>
          </p:nvPr>
        </p:nvSpPr>
        <p:spPr>
          <a:xfrm>
            <a:off x="457200" y="8226425"/>
            <a:ext cx="2971800" cy="258152"/>
          </a:xfrm>
          <a:prstGeom prst="rect">
            <a:avLst/>
          </a:prstGeom>
        </p:spPr>
        <p:txBody>
          <a:bodyPr vert="horz" lIns="91440" tIns="45720" rIns="91440" bIns="45720" rtlCol="0"/>
          <a:lstStyle>
            <a:lvl1pPr algn="r">
              <a:defRPr sz="1200"/>
            </a:lvl1pPr>
          </a:lstStyle>
          <a:p>
            <a:pPr algn="l"/>
            <a:fld id="{A611C26D-3014-7C46-B7B5-66727BE761EC}" type="datetimeFigureOut">
              <a:rPr lang="en-DE" smtClean="0">
                <a:latin typeface="Noto Sans" panose="020B0502040504020204" pitchFamily="34" charset="0"/>
                <a:ea typeface="Noto Sans" panose="020B0502040504020204" pitchFamily="34" charset="0"/>
                <a:cs typeface="Noto Sans" panose="020B0502040504020204" pitchFamily="34" charset="0"/>
              </a:rPr>
              <a:pPr algn="l"/>
              <a:t>10/13/2026</a:t>
            </a:fld>
            <a:endParaRPr lang="en-DE">
              <a:latin typeface="Noto Sans" panose="020B0502040504020204" pitchFamily="34" charset="0"/>
              <a:ea typeface="Noto Sans" panose="020B0502040504020204" pitchFamily="34" charset="0"/>
              <a:cs typeface="Noto Sans" panose="020B0502040504020204" pitchFamily="34" charset="0"/>
            </a:endParaRPr>
          </a:p>
        </p:txBody>
      </p:sp>
      <p:sp>
        <p:nvSpPr>
          <p:cNvPr id="5" name="Slide Number Placeholder 4">
            <a:extLst>
              <a:ext uri="{FF2B5EF4-FFF2-40B4-BE49-F238E27FC236}">
                <a16:creationId xmlns:a16="http://schemas.microsoft.com/office/drawing/2014/main" id="{98329E56-16E7-BF48-B206-20BC04A4FE5A}"/>
              </a:ext>
            </a:extLst>
          </p:cNvPr>
          <p:cNvSpPr>
            <a:spLocks noGrp="1"/>
          </p:cNvSpPr>
          <p:nvPr>
            <p:ph type="sldNum" sz="quarter" idx="3"/>
          </p:nvPr>
        </p:nvSpPr>
        <p:spPr>
          <a:xfrm>
            <a:off x="3656013" y="8500575"/>
            <a:ext cx="2971800" cy="458787"/>
          </a:xfrm>
          <a:prstGeom prst="rect">
            <a:avLst/>
          </a:prstGeom>
        </p:spPr>
        <p:txBody>
          <a:bodyPr vert="horz" lIns="91440" tIns="45720" rIns="91440" bIns="45720" rtlCol="0" anchor="t"/>
          <a:lstStyle>
            <a:lvl1pPr algn="r">
              <a:defRPr sz="1200"/>
            </a:lvl1pPr>
          </a:lstStyle>
          <a:p>
            <a:fld id="{0241FE70-80A9-2A41-A5A5-98F66AD824A5}" type="slidenum">
              <a:rPr lang="en-DE" smtClean="0">
                <a:latin typeface="Noto Sans" panose="020B0502040504020204" pitchFamily="34" charset="0"/>
                <a:ea typeface="Noto Sans" panose="020B0502040504020204" pitchFamily="34" charset="0"/>
                <a:cs typeface="Noto Sans" panose="020B0502040504020204" pitchFamily="34" charset="0"/>
              </a:rPr>
              <a:t>‹#›</a:t>
            </a:fld>
            <a:endParaRPr lang="en-DE">
              <a:latin typeface="Noto Sans" panose="020B0502040504020204" pitchFamily="34" charset="0"/>
              <a:ea typeface="Noto Sans" panose="020B0502040504020204" pitchFamily="34" charset="0"/>
              <a:cs typeface="Noto Sans" panose="020B0502040504020204" pitchFamily="34" charset="0"/>
            </a:endParaRPr>
          </a:p>
        </p:txBody>
      </p:sp>
      <p:pic>
        <p:nvPicPr>
          <p:cNvPr id="7" name="Graphic 6">
            <a:extLst>
              <a:ext uri="{FF2B5EF4-FFF2-40B4-BE49-F238E27FC236}">
                <a16:creationId xmlns:a16="http://schemas.microsoft.com/office/drawing/2014/main" id="{4B99FD90-82D2-654E-B013-A47514557B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18921" y="0"/>
            <a:ext cx="1037492" cy="746099"/>
          </a:xfrm>
          <a:prstGeom prst="rect">
            <a:avLst/>
          </a:prstGeom>
        </p:spPr>
      </p:pic>
    </p:spTree>
    <p:extLst>
      <p:ext uri="{BB962C8B-B14F-4D97-AF65-F5344CB8AC3E}">
        <p14:creationId xmlns:p14="http://schemas.microsoft.com/office/powerpoint/2010/main" val="423521739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D788895D-28AC-5F41-BE5B-C6E8282AA807}" type="datetimeFigureOut">
              <a:rPr lang="en-DE" smtClean="0"/>
              <a:t>10/13/2026</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22E7F-4881-604F-9F98-C71D63AF9777}" type="slidenum">
              <a:rPr lang="en-DE" smtClean="0"/>
              <a:t>‹#›</a:t>
            </a:fld>
            <a:endParaRPr lang="en-DE"/>
          </a:p>
        </p:txBody>
      </p:sp>
    </p:spTree>
    <p:extLst>
      <p:ext uri="{BB962C8B-B14F-4D97-AF65-F5344CB8AC3E}">
        <p14:creationId xmlns:p14="http://schemas.microsoft.com/office/powerpoint/2010/main" val="328826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007/s10734-011-9407-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1007/s11948-008-9074-5"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1007/s11948-008-9074-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oi.org/10.64898/2026.05.05.722947"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nature.com/articles/d41586-026-01693-4"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oi.org/10.1038/nature.2014.1497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ori.hhs.gov/blog/new-infographic-5-ways-supervisors-can-promote-research-integrity"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ori.hhs.gov/ori-introduction-responsible-conduct-research"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ri.hhs.gov/possible-red-flags-research-misconduct"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oi.org/10.1097/ACM.0b013e31827647a0"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hhmi.org/sites/default/files/Educational%20Materials/Lab%20Management/Making%20the%20Right%20Moves/moves2.pdf"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ww.sgs.utoronto.ca/supports/supervision/supervision-guidelines/supervision-guidelines-for-faculty-section-2-supervision-and-mentoring/" TargetMode="External"/><Relationship Id="rId4" Type="http://schemas.openxmlformats.org/officeDocument/2006/relationships/hyperlink" Target="http://research-ethics.org/topics/mentoring/"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research.kuleuven.be/en/integrity-ethics/integrity/Checklist"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wellcome.org/research-funding/schemes/wellcome-career-development-awards#how-applications-are-assessed-5bbb" TargetMode="External"/><Relationship Id="rId4" Type="http://schemas.openxmlformats.org/officeDocument/2006/relationships/hyperlink" Target="https://www.uu.nl/en/education/phd-at-the-graduate-school-of-life-sciences/during-your-phd/events/supervisor-of-the-year-award"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academicintegrity.eu/wp/bridge-checklists/"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research.kuleuven.be/en/integrity-ethics/integrity/Checklist"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oi.org/10.6084/m9.figshare.19773298"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oara.org"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ellcome.org/research-funding/schemes/wellcome-career-development-awards#how-applications-are-assessed-5bbb" TargetMode="External"/><Relationship Id="rId5" Type="http://schemas.openxmlformats.org/officeDocument/2006/relationships/hyperlink" Target="https://www.ukri.org/publications/resume-for-research-and-innovation-r4ri-template/" TargetMode="External"/><Relationship Id="rId4" Type="http://schemas.openxmlformats.org/officeDocument/2006/relationships/hyperlink" Target="https://royalsociety.org/news-resources/projects/research-culture/tools-for-support/resume-for-researcher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focuses on one of the most important activities in the lab: supervising and mentoring others. </a:t>
            </a:r>
          </a:p>
          <a:p>
            <a:r>
              <a:rPr lang="en-US" dirty="0"/>
              <a:t>As scientists advance in their careers,</a:t>
            </a:r>
            <a:r>
              <a:rPr lang="en-US" b="0" i="0" kern="1200" dirty="0">
                <a:solidFill>
                  <a:schemeClr val="tx1"/>
                </a:solidFill>
                <a:effectLst/>
              </a:rPr>
              <a:t> </a:t>
            </a:r>
            <a:r>
              <a:rPr lang="en-US" dirty="0"/>
              <a:t>this becomes a core responsibility, even though it isn't always formally recognized.</a:t>
            </a:r>
            <a:endParaRPr lang="en-US" dirty="0">
              <a:ea typeface="Calibri"/>
              <a:cs typeface="Calibri"/>
            </a:endParaRPr>
          </a:p>
          <a:p>
            <a:r>
              <a:rPr lang="en-US" dirty="0"/>
              <a:t>Alongside training, institutional policies, and clear guidelines, good supervision is a foundational part of building a culture of research integrity, and shapes how the next generation of researchers will work.</a:t>
            </a:r>
            <a:endParaRPr lang="en-US" dirty="0">
              <a:ea typeface="Calibri" panose="020F0502020204030204"/>
              <a:cs typeface="Calibri" panose="020F0502020204030204"/>
            </a:endParaRPr>
          </a:p>
          <a:p>
            <a:endParaRPr lang="en-DE" dirty="0"/>
          </a:p>
        </p:txBody>
      </p:sp>
      <p:sp>
        <p:nvSpPr>
          <p:cNvPr id="4" name="Slide Number Placeholder 3"/>
          <p:cNvSpPr>
            <a:spLocks noGrp="1"/>
          </p:cNvSpPr>
          <p:nvPr>
            <p:ph type="sldNum" sz="quarter" idx="5"/>
          </p:nvPr>
        </p:nvSpPr>
        <p:spPr/>
        <p:txBody>
          <a:bodyPr/>
          <a:lstStyle/>
          <a:p>
            <a:fld id="{4FF22E7F-4881-604F-9F98-C71D63AF9777}" type="slidenum">
              <a:rPr lang="en-DE" smtClean="0"/>
              <a:t>1</a:t>
            </a:fld>
            <a:endParaRPr lang="en-DE"/>
          </a:p>
        </p:txBody>
      </p:sp>
    </p:spTree>
    <p:extLst>
      <p:ext uri="{BB962C8B-B14F-4D97-AF65-F5344CB8AC3E}">
        <p14:creationId xmlns:p14="http://schemas.microsoft.com/office/powerpoint/2010/main" val="26647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way to make people think about the importance of mentoring or supervision is to ask about their own experience with it. </a:t>
            </a:r>
          </a:p>
          <a:p>
            <a:endParaRPr lang="en-GB" dirty="0"/>
          </a:p>
          <a:p>
            <a:pPr marL="0" indent="0">
              <a:buNone/>
            </a:pPr>
            <a:r>
              <a:rPr lang="en-GB" sz="1200" i="1" dirty="0">
                <a:solidFill>
                  <a:schemeClr val="tx1"/>
                </a:solidFill>
                <a:latin typeface="+mn-lt"/>
              </a:rPr>
              <a:t>You could open by asking the audience whether any of them have had a good supervisor, and what characteristics made that person a good supervisor.</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2</a:t>
            </a:fld>
            <a:endParaRPr lang="en-DE"/>
          </a:p>
        </p:txBody>
      </p:sp>
    </p:spTree>
    <p:extLst>
      <p:ext uri="{BB962C8B-B14F-4D97-AF65-F5344CB8AC3E}">
        <p14:creationId xmlns:p14="http://schemas.microsoft.com/office/powerpoint/2010/main" val="3883515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i="1" dirty="0">
                <a:solidFill>
                  <a:schemeClr val="tx1"/>
                </a:solidFill>
                <a:latin typeface="+mn-lt"/>
              </a:rPr>
              <a:t>You can list here the characteristics of a good supervisor suggested by the audience.</a:t>
            </a:r>
            <a:endParaRPr lang="en-GB" sz="1200" dirty="0"/>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3</a:t>
            </a:fld>
            <a:endParaRPr lang="en-DE"/>
          </a:p>
        </p:txBody>
      </p:sp>
    </p:spTree>
    <p:extLst>
      <p:ext uri="{BB962C8B-B14F-4D97-AF65-F5344CB8AC3E}">
        <p14:creationId xmlns:p14="http://schemas.microsoft.com/office/powerpoint/2010/main" val="224625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t>In general, the role of mentoring is being recognised as critical in shaping the professional and ethical development of researchers. Institutions in the UK and US have long acknowledged the importance of mentoring and often have structured mentoring programmes in place. However, mentoring schemes in other parts of the world, including Europe, are not as developed.</a:t>
            </a:r>
          </a:p>
          <a:p>
            <a:endParaRPr lang="en-GB" dirty="0"/>
          </a:p>
          <a:p>
            <a:pPr rtl="0"/>
            <a:r>
              <a:rPr lang="en-GB" dirty="0"/>
              <a:t>It's important to distinguish between supervision and mentoring. Generally, supervision tends to be task-focused, whereas mentorship is more relational. Mentorship involves supporting a mentee's broader personal and professional development.</a:t>
            </a:r>
            <a:endParaRPr lang="en-GB" dirty="0">
              <a:ea typeface="Calibri" panose="020F0502020204030204"/>
              <a:cs typeface="Calibri" panose="020F0502020204030204"/>
            </a:endParaRPr>
          </a:p>
          <a:p>
            <a:endParaRPr lang="en-DE" dirty="0"/>
          </a:p>
          <a:p>
            <a:pPr marL="0" indent="0">
              <a:buNone/>
            </a:pPr>
            <a:r>
              <a:rPr lang="en-GB" sz="1200" b="1" dirty="0">
                <a:solidFill>
                  <a:schemeClr val="tx1"/>
                </a:solidFill>
                <a:latin typeface="+mn-lt"/>
              </a:rPr>
              <a:t>Further reading:</a:t>
            </a:r>
            <a:endParaRPr lang="en-GB" sz="1200" dirty="0"/>
          </a:p>
          <a:p>
            <a:pPr marL="171450" indent="-171450">
              <a:buFont typeface="Arial"/>
              <a:buChar char="•"/>
            </a:pPr>
            <a:r>
              <a:rPr lang="en-GB" sz="1200" dirty="0">
                <a:solidFill>
                  <a:schemeClr val="tx1"/>
                </a:solidFill>
                <a:latin typeface="+mn-lt"/>
              </a:rPr>
              <a:t>Scaffidi, A. K., &amp; Berman, J. E. (2011). A positive postdoctoral experience is related to quality supervision and career mentoring, collaborations, networking and a nurturing research environment. </a:t>
            </a:r>
            <a:r>
              <a:rPr lang="en-GB" sz="1200" i="1" dirty="0">
                <a:solidFill>
                  <a:schemeClr val="tx1"/>
                </a:solidFill>
                <a:latin typeface="+mn-lt"/>
              </a:rPr>
              <a:t>Higher Education, 62</a:t>
            </a:r>
            <a:r>
              <a:rPr lang="en-GB" sz="1200" dirty="0">
                <a:solidFill>
                  <a:schemeClr val="tx1"/>
                </a:solidFill>
                <a:latin typeface="+mn-lt"/>
              </a:rPr>
              <a:t>(6), 685–698. </a:t>
            </a:r>
            <a:r>
              <a:rPr lang="en-GB" sz="1200" dirty="0">
                <a:solidFill>
                  <a:schemeClr val="hlink"/>
                </a:solidFill>
                <a:latin typeface="+mn-lt"/>
                <a:hlinkClick r:id="rId3"/>
              </a:rPr>
              <a:t>https://doi.org/10.1007/s10734-011-9407-1</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4</a:t>
            </a:fld>
            <a:endParaRPr lang="en-DE"/>
          </a:p>
        </p:txBody>
      </p:sp>
    </p:spTree>
    <p:extLst>
      <p:ext uri="{BB962C8B-B14F-4D97-AF65-F5344CB8AC3E}">
        <p14:creationId xmlns:p14="http://schemas.microsoft.com/office/powerpoint/2010/main" val="1925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a:t>Beyond career advice and scientific guidance, supervisors also pass on the values and norms of responsible research to junior lab members. These values are not typically taught formally, but learned via day-to-day interactions, lab culture, and role modelling. Supervisors play a vital role in helping early-career researchers navigate dilemmas and uncertainties they might encounter.</a:t>
            </a:r>
          </a:p>
          <a:p>
            <a:pPr rtl="0"/>
            <a:endParaRPr lang="en-GB"/>
          </a:p>
          <a:p>
            <a:r>
              <a:rPr lang="en-GB"/>
              <a:t>Supervisors might also have a personal interest in being good role models, because, as lab leaders, they are also responsible when things go wrong in their labs.</a:t>
            </a:r>
          </a:p>
        </p:txBody>
      </p:sp>
      <p:sp>
        <p:nvSpPr>
          <p:cNvPr id="4" name="Slide Number Placeholder 3"/>
          <p:cNvSpPr>
            <a:spLocks noGrp="1"/>
          </p:cNvSpPr>
          <p:nvPr>
            <p:ph type="sldNum" sz="quarter" idx="5"/>
          </p:nvPr>
        </p:nvSpPr>
        <p:spPr/>
        <p:txBody>
          <a:bodyPr/>
          <a:lstStyle/>
          <a:p>
            <a:fld id="{4FF22E7F-4881-604F-9F98-C71D63AF9777}" type="slidenum">
              <a:rPr lang="en-DE" smtClean="0"/>
              <a:t>5</a:t>
            </a:fld>
            <a:endParaRPr lang="en-DE"/>
          </a:p>
        </p:txBody>
      </p:sp>
    </p:spTree>
    <p:extLst>
      <p:ext uri="{BB962C8B-B14F-4D97-AF65-F5344CB8AC3E}">
        <p14:creationId xmlns:p14="http://schemas.microsoft.com/office/powerpoint/2010/main" val="23730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t>As scientists take on supervisory roles, they also take on significant ethical responsibilities. It is no longer just about producing results, but ensuring that people in the lab are trained, supported, and guided in how to conduct research responsibly.</a:t>
            </a:r>
          </a:p>
          <a:p>
            <a:pPr rtl="0"/>
            <a:endParaRPr lang="en-GB" dirty="0"/>
          </a:p>
          <a:p>
            <a:pPr rtl="0"/>
            <a:r>
              <a:rPr lang="en-GB" dirty="0"/>
              <a:t>As the saying goes, "With great power comes great responsibility." Supervisors are role models, whether they intend to or not – what they say and do sets the tone for the entire lab.</a:t>
            </a:r>
          </a:p>
          <a:p>
            <a:pPr rtl="0"/>
            <a:endParaRPr lang="en-GB" dirty="0"/>
          </a:p>
          <a:p>
            <a:endParaRPr lang="en-GB" sz="1200" kern="1200" dirty="0">
              <a:solidFill>
                <a:srgbClr val="000000"/>
              </a:solidFill>
              <a:effectLst/>
              <a:latin typeface="+mn-lt"/>
              <a:ea typeface="Calibri"/>
              <a:cs typeface="Calibri"/>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6</a:t>
            </a:fld>
            <a:endParaRPr lang="en-DE"/>
          </a:p>
        </p:txBody>
      </p:sp>
    </p:spTree>
    <p:extLst>
      <p:ext uri="{BB962C8B-B14F-4D97-AF65-F5344CB8AC3E}">
        <p14:creationId xmlns:p14="http://schemas.microsoft.com/office/powerpoint/2010/main" val="184685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effectLst/>
              </a:rPr>
              <a:t>Most early-career researchers do not set out to commit misconduct or cheat, but they might do it without realizing that they are doing something wrong, especially if they have not received explicit guidance for what is and isn't acceptable.</a:t>
            </a:r>
          </a:p>
          <a:p>
            <a:pPr rtl="0"/>
            <a:endParaRPr lang="en-GB" dirty="0">
              <a:effectLst/>
            </a:endParaRPr>
          </a:p>
          <a:p>
            <a:pPr marL="0" indent="0">
              <a:buNone/>
            </a:pPr>
            <a:r>
              <a:rPr lang="en-GB" sz="1200" i="1" dirty="0">
                <a:solidFill>
                  <a:schemeClr val="tx1"/>
                </a:solidFill>
                <a:latin typeface="+mn-lt"/>
              </a:rPr>
              <a:t>As an anecdote, you could mention a real example from a lab: a PhD student had been adjusting figures in a paper to make them "clearer." The student didn't realise that altering image data could be considered misconduct. It came to light when the journal requested source data for the figures — the figures didn't match the source data. Of course the PI was alarmed, but she realised after the fact that she had never explicitly said that this form of image modification went against best practice. The student might have been used to improving her own photos and did not realize that editing images for a publication without disclosing it is not allowed. The PI decided to run sessions for newcomers in the lab to explain how to process images for publications.</a:t>
            </a:r>
            <a:endParaRPr lang="en-GB" sz="1200" dirty="0"/>
          </a:p>
          <a:p>
            <a:pPr rtl="0"/>
            <a:r>
              <a:rPr lang="en-GB" dirty="0">
                <a:effectLst/>
              </a:rPr>
              <a:t> </a:t>
            </a:r>
          </a:p>
          <a:p>
            <a:pPr rtl="0"/>
            <a:r>
              <a:rPr lang="en-GB" dirty="0">
                <a:effectLst/>
              </a:rPr>
              <a:t>This example demonstrates the importance of clear communication in a supervising role.</a:t>
            </a:r>
          </a:p>
          <a:p>
            <a:br>
              <a:rPr lang="en-GB" dirty="0">
                <a:effectLst/>
              </a:rPr>
            </a:br>
            <a:endParaRPr lang="en-GB" dirty="0">
              <a:effectLst/>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7</a:t>
            </a:fld>
            <a:endParaRPr lang="en-DE"/>
          </a:p>
        </p:txBody>
      </p:sp>
    </p:spTree>
    <p:extLst>
      <p:ext uri="{BB962C8B-B14F-4D97-AF65-F5344CB8AC3E}">
        <p14:creationId xmlns:p14="http://schemas.microsoft.com/office/powerpoint/2010/main" val="1438925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100" dirty="0"/>
              <a:t>Poor supervision can have disastrous effects on the integrity of the research in the lab. </a:t>
            </a:r>
          </a:p>
          <a:p>
            <a:endParaRPr lang="en-GB" sz="1100" dirty="0"/>
          </a:p>
          <a:p>
            <a:pPr rtl="0"/>
            <a:r>
              <a:rPr lang="en-GB" sz="1100" dirty="0"/>
              <a:t>This slide shows data from a 2008 analysis of 45 closed cases of research misconduct processed by the US Office of Research Integrity, involving 33 postdocs, 10 graduate students and 2 other trainees. Most of the cases involved serious misconduct such as fabrication or falsification of data.</a:t>
            </a:r>
            <a:endParaRPr lang="en-GB" sz="1100" dirty="0">
              <a:ea typeface="Calibri" panose="020F0502020204030204"/>
              <a:cs typeface="Calibri" panose="020F0502020204030204"/>
            </a:endParaRPr>
          </a:p>
          <a:p>
            <a:endParaRPr lang="en-GB" sz="1100" dirty="0"/>
          </a:p>
          <a:p>
            <a:pPr rtl="0"/>
            <a:r>
              <a:rPr lang="en-GB" sz="1100" dirty="0"/>
              <a:t>It highlights two major failings in supervision:</a:t>
            </a:r>
            <a:endParaRPr lang="en-GB" sz="1100" dirty="0">
              <a:ea typeface="Calibri"/>
              <a:cs typeface="Calibri"/>
            </a:endParaRPr>
          </a:p>
          <a:p>
            <a:pPr marL="285750" lvl="0" indent="-285750" rtl="0">
              <a:buFont typeface="Arial"/>
              <a:buChar char="•"/>
            </a:pPr>
            <a:r>
              <a:rPr lang="en-GB" sz="1100" dirty="0"/>
              <a:t>Failure to check raw data: in the majority of cases, mentors had not reviewed the trainees' raw data.</a:t>
            </a:r>
            <a:endParaRPr lang="en-GB" sz="1100" dirty="0">
              <a:ea typeface="Calibri" panose="020F0502020204030204"/>
              <a:cs typeface="Calibri" panose="020F0502020204030204"/>
            </a:endParaRPr>
          </a:p>
          <a:p>
            <a:pPr marL="285750" lvl="0" indent="-285750" rtl="0">
              <a:buFont typeface="Arial"/>
              <a:buChar char="•"/>
            </a:pPr>
            <a:r>
              <a:rPr lang="en-GB" sz="1100" dirty="0"/>
              <a:t>Failure to set clear standards for data recording and data management: labs lacked protocols or training on how to properly document and store data.</a:t>
            </a:r>
            <a:endParaRPr lang="en-GB" sz="1100" dirty="0">
              <a:ea typeface="Calibri" panose="020F0502020204030204"/>
              <a:cs typeface="Calibri" panose="020F0502020204030204"/>
            </a:endParaRPr>
          </a:p>
          <a:p>
            <a:pPr marL="285750" indent="-285750" rtl="0">
              <a:buFont typeface="Arial"/>
              <a:buChar char="•"/>
            </a:pPr>
            <a:r>
              <a:rPr lang="en-GB" sz="1100" dirty="0"/>
              <a:t>The study also showed that 53% of trainees cited stress as a factor in their misconduct.</a:t>
            </a:r>
            <a:endParaRPr lang="en-GB" sz="1100" dirty="0">
              <a:ea typeface="Calibri" panose="020F0502020204030204"/>
              <a:cs typeface="Calibri" panose="020F0502020204030204"/>
            </a:endParaRPr>
          </a:p>
          <a:p>
            <a:pPr rtl="0"/>
            <a:r>
              <a:rPr lang="en-GB" sz="1100" dirty="0"/>
              <a:t>These figures suggest that improving supervision could significantly reduce cases of misconduct.</a:t>
            </a:r>
            <a:endParaRPr lang="en-GB" sz="1100" dirty="0">
              <a:ea typeface="Calibri"/>
              <a:cs typeface="Calibri"/>
            </a:endParaRPr>
          </a:p>
          <a:p>
            <a:pPr rtl="0"/>
            <a:endParaRPr lang="en-GB" sz="1100" dirty="0"/>
          </a:p>
          <a:p>
            <a:pPr rtl="0"/>
            <a:r>
              <a:rPr lang="en-GB" sz="1100" i="1" dirty="0"/>
              <a:t>In relation to the comic strip, here you could ask the audience: “Ever experienced or seen anything similar?”</a:t>
            </a:r>
          </a:p>
          <a:p>
            <a:pPr rtl="0"/>
            <a:endParaRPr lang="en-US" altLang="en-US" sz="1100" dirty="0">
              <a:ea typeface="ＭＳ Ｐゴシック" panose="020B0600070205080204" pitchFamily="34" charset="-128"/>
            </a:endParaRPr>
          </a:p>
          <a:p>
            <a:pPr marL="0" indent="0">
              <a:buNone/>
            </a:pPr>
            <a:r>
              <a:rPr lang="en-GB" sz="1100" b="1" dirty="0">
                <a:solidFill>
                  <a:schemeClr val="tx1"/>
                </a:solidFill>
                <a:latin typeface="+mn-lt"/>
              </a:rPr>
              <a:t>Source:</a:t>
            </a:r>
            <a:endParaRPr lang="en-GB" sz="1100" dirty="0"/>
          </a:p>
          <a:p>
            <a:pPr marL="171450" indent="-171450">
              <a:buFont typeface="Arial"/>
              <a:buChar char="•"/>
            </a:pPr>
            <a:r>
              <a:rPr lang="en-GB" sz="1100" dirty="0">
                <a:solidFill>
                  <a:schemeClr val="tx1"/>
                </a:solidFill>
                <a:latin typeface="+mn-lt"/>
              </a:rPr>
              <a:t>Wright, D. E., Titus, S. L., &amp; Cornelison, J. B. (2008). Mentoring and research misconduct: An analysis of research mentoring in closed ORI cases. </a:t>
            </a:r>
            <a:r>
              <a:rPr lang="en-GB" sz="1100" i="1" dirty="0">
                <a:solidFill>
                  <a:schemeClr val="tx1"/>
                </a:solidFill>
                <a:latin typeface="+mn-lt"/>
              </a:rPr>
              <a:t>Science and Engineering Ethics, 14</a:t>
            </a:r>
            <a:r>
              <a:rPr lang="en-GB" sz="1100" dirty="0">
                <a:solidFill>
                  <a:schemeClr val="tx1"/>
                </a:solidFill>
                <a:latin typeface="+mn-lt"/>
              </a:rPr>
              <a:t>(3), 323–336. </a:t>
            </a:r>
            <a:r>
              <a:rPr lang="en-GB" sz="1100" dirty="0">
                <a:solidFill>
                  <a:schemeClr val="hlink"/>
                </a:solidFill>
                <a:latin typeface="+mn-lt"/>
                <a:hlinkClick r:id="rId3"/>
              </a:rPr>
              <a:t>https://doi.org/10.1007/s11948-008-9074-5</a:t>
            </a:r>
            <a:endParaRPr lang="en-GB" sz="1100" dirty="0"/>
          </a:p>
          <a:p>
            <a:endParaRPr lang="en-US" dirty="0"/>
          </a:p>
          <a:p>
            <a:endParaRPr lang="en-GB" dirty="0"/>
          </a:p>
        </p:txBody>
      </p:sp>
      <p:sp>
        <p:nvSpPr>
          <p:cNvPr id="4" name="Slide Number Placeholder 3"/>
          <p:cNvSpPr>
            <a:spLocks noGrp="1"/>
          </p:cNvSpPr>
          <p:nvPr>
            <p:ph type="sldNum" sz="quarter" idx="5"/>
          </p:nvPr>
        </p:nvSpPr>
        <p:spPr/>
        <p:txBody>
          <a:bodyPr/>
          <a:lstStyle/>
          <a:p>
            <a:fld id="{4FF22E7F-4881-604F-9F98-C71D63AF9777}" type="slidenum">
              <a:rPr lang="en-DE" smtClean="0"/>
              <a:t>8</a:t>
            </a:fld>
            <a:endParaRPr lang="en-DE"/>
          </a:p>
        </p:txBody>
      </p:sp>
    </p:spTree>
    <p:extLst>
      <p:ext uri="{BB962C8B-B14F-4D97-AF65-F5344CB8AC3E}">
        <p14:creationId xmlns:p14="http://schemas.microsoft.com/office/powerpoint/2010/main" val="3526358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In the analysis of the same cases, one of the trainees talks about the stress levels and pressure that contributed to their misconduct.</a:t>
            </a:r>
            <a:endParaRPr lang="en-GB" sz="1200" dirty="0"/>
          </a:p>
          <a:p>
            <a:pPr marL="0" indent="0">
              <a:buNone/>
            </a:pPr>
            <a:endParaRPr lang="en-GB" sz="1200" dirty="0"/>
          </a:p>
          <a:p>
            <a:pPr marL="0" indent="0">
              <a:buNone/>
            </a:pPr>
            <a:r>
              <a:rPr lang="en-GB" sz="1200" dirty="0">
                <a:solidFill>
                  <a:schemeClr val="tx1"/>
                </a:solidFill>
                <a:latin typeface="+mn-lt"/>
              </a:rPr>
              <a:t>This shows how the pressure by a supervisor to keep on producing good or positive results can influence lab members' practices, as fear of losing momentum or disappointing the supervisor can be strong. That's why it is so important to create a lab culture where:</a:t>
            </a:r>
            <a:endParaRPr lang="en-GB" sz="1200" dirty="0"/>
          </a:p>
          <a:p>
            <a:pPr marL="0" indent="0">
              <a:buNone/>
            </a:pPr>
            <a:endParaRPr lang="en-GB" sz="1200" dirty="0"/>
          </a:p>
          <a:p>
            <a:pPr marL="171450" indent="-171450">
              <a:buFont typeface="Arial"/>
              <a:buChar char="•"/>
            </a:pPr>
            <a:r>
              <a:rPr lang="en-GB" sz="1200" dirty="0">
                <a:solidFill>
                  <a:schemeClr val="tx1"/>
                </a:solidFill>
                <a:latin typeface="+mn-lt"/>
              </a:rPr>
              <a:t>Preliminary results are treated with healthy scepticism</a:t>
            </a:r>
            <a:endParaRPr lang="en-GB" sz="1200" dirty="0"/>
          </a:p>
          <a:p>
            <a:pPr marL="171450" indent="-171450">
              <a:buFont typeface="Arial"/>
              <a:buChar char="•"/>
            </a:pPr>
            <a:r>
              <a:rPr lang="en-GB" sz="1200" dirty="0">
                <a:solidFill>
                  <a:schemeClr val="tx1"/>
                </a:solidFill>
                <a:latin typeface="+mn-lt"/>
              </a:rPr>
              <a:t>Mistakes are acknowledged and corrected openly</a:t>
            </a:r>
            <a:endParaRPr lang="en-GB" sz="1200" dirty="0"/>
          </a:p>
          <a:p>
            <a:pPr marL="171450" indent="-171450">
              <a:buFont typeface="Arial"/>
              <a:buChar char="•"/>
            </a:pPr>
            <a:r>
              <a:rPr lang="en-GB" sz="1200" dirty="0">
                <a:solidFill>
                  <a:schemeClr val="tx1"/>
                </a:solidFill>
                <a:latin typeface="+mn-lt"/>
              </a:rPr>
              <a:t>Researchers feel safe raising concerns</a:t>
            </a:r>
            <a:endParaRPr lang="en-GB" sz="1200" dirty="0"/>
          </a:p>
          <a:p>
            <a:pPr marL="0" indent="0">
              <a:buNone/>
            </a:pPr>
            <a:endParaRPr lang="en-GB" sz="1200" dirty="0"/>
          </a:p>
          <a:p>
            <a:pPr marL="0" indent="0">
              <a:buNone/>
            </a:pPr>
            <a:r>
              <a:rPr lang="en-GB" sz="1200" dirty="0">
                <a:solidFill>
                  <a:schemeClr val="tx1"/>
                </a:solidFill>
                <a:latin typeface="+mn-lt"/>
              </a:rPr>
              <a:t>Mentors are responsible for modelling critical thinking and caution, and for helping their lab members understand that if something seems too good to be true, it probably is.</a:t>
            </a:r>
            <a:endParaRPr lang="en-GB" sz="1200" dirty="0"/>
          </a:p>
          <a:p>
            <a:r>
              <a:rPr lang="en-GB" b="0" dirty="0"/>
              <a:t> </a:t>
            </a:r>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Wright, D. E., Titus, S. L., &amp; Cornelison, J. B. (2008). Mentoring and research misconduct: An analysis of research mentoring in closed ORI cases. </a:t>
            </a:r>
            <a:r>
              <a:rPr lang="en-GB" sz="1200" i="1" dirty="0">
                <a:solidFill>
                  <a:schemeClr val="tx1"/>
                </a:solidFill>
                <a:latin typeface="+mn-lt"/>
              </a:rPr>
              <a:t>Science and Engineering Ethics, 14</a:t>
            </a:r>
            <a:r>
              <a:rPr lang="en-GB" sz="1200" dirty="0">
                <a:solidFill>
                  <a:schemeClr val="tx1"/>
                </a:solidFill>
                <a:latin typeface="+mn-lt"/>
              </a:rPr>
              <a:t>(3), 323–336. </a:t>
            </a:r>
            <a:r>
              <a:rPr lang="en-GB" sz="1200" dirty="0">
                <a:solidFill>
                  <a:schemeClr val="hlink"/>
                </a:solidFill>
                <a:latin typeface="+mn-lt"/>
                <a:hlinkClick r:id="rId3"/>
              </a:rPr>
              <a:t>https://doi.org/10.1007/s11948-008-9074-5</a:t>
            </a:r>
            <a:endParaRPr lang="en-GB" sz="1200" dirty="0"/>
          </a:p>
          <a:p>
            <a:endParaRPr lang="en-GB" b="0" dirty="0"/>
          </a:p>
        </p:txBody>
      </p:sp>
      <p:sp>
        <p:nvSpPr>
          <p:cNvPr id="4" name="Slide Number Placeholder 3"/>
          <p:cNvSpPr>
            <a:spLocks noGrp="1"/>
          </p:cNvSpPr>
          <p:nvPr>
            <p:ph type="sldNum" sz="quarter" idx="5"/>
          </p:nvPr>
        </p:nvSpPr>
        <p:spPr/>
        <p:txBody>
          <a:bodyPr/>
          <a:lstStyle/>
          <a:p>
            <a:fld id="{4FF22E7F-4881-604F-9F98-C71D63AF9777}" type="slidenum">
              <a:rPr lang="en-DE" smtClean="0"/>
              <a:t>9</a:t>
            </a:fld>
            <a:endParaRPr lang="en-DE"/>
          </a:p>
        </p:txBody>
      </p:sp>
    </p:spTree>
    <p:extLst>
      <p:ext uri="{BB962C8B-B14F-4D97-AF65-F5344CB8AC3E}">
        <p14:creationId xmlns:p14="http://schemas.microsoft.com/office/powerpoint/2010/main" val="730874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t>Mental health plays an important role in the relationships within labs, and supervisors also have a responsibility to care for the wellbeing of their lab members. A healthy research environment is more likely to keep young researchers in academia.</a:t>
            </a:r>
          </a:p>
          <a:p>
            <a:pPr rtl="0"/>
            <a:endParaRPr lang="en-GB" dirty="0"/>
          </a:p>
          <a:p>
            <a:pPr rtl="0"/>
            <a:r>
              <a:rPr lang="en-GB" dirty="0"/>
              <a:t>This slide presents findings from a survey of 2,604 anonymous respondents (predoctoral, postdoctoral and former researchers) across 65 countries. Overall, 76% of respondents reported that their supervisor's attitude had a moderate or severe impact on mental health. Although most entered academia for vocational reasons, negative experiences with supervisors were among the most frequently reported reasons for leaving among former researchers (48%), comparable to job insecurity and financial instability. Harm was most often associated with poor communication, disregard for wellbeing, micromanagement and competitiveness.</a:t>
            </a:r>
          </a:p>
          <a:p>
            <a:pPr rtl="0"/>
            <a:endParaRPr lang="en-GB" dirty="0"/>
          </a:p>
          <a:p>
            <a:pPr rtl="0"/>
            <a:r>
              <a:rPr lang="en-GB" dirty="0"/>
              <a:t>These findings highlight the importance of creating and maintaining a positive research culture in the lab.  </a:t>
            </a:r>
          </a:p>
          <a:p>
            <a:pPr rtl="0"/>
            <a:endParaRPr lang="en-GB" dirty="0"/>
          </a:p>
          <a:p>
            <a:pPr marL="0" indent="0">
              <a:buNone/>
            </a:pPr>
            <a:r>
              <a:rPr lang="en-GB" sz="1200" b="1" dirty="0">
                <a:solidFill>
                  <a:schemeClr val="tx1"/>
                </a:solidFill>
                <a:latin typeface="+mn-lt"/>
              </a:rPr>
              <a:t>Sources:</a:t>
            </a:r>
            <a:endParaRPr lang="en-GB" sz="1200" dirty="0"/>
          </a:p>
          <a:p>
            <a:pPr marL="171450" indent="-171450">
              <a:buFont typeface="Arial"/>
              <a:buChar char="•"/>
            </a:pPr>
            <a:r>
              <a:rPr lang="en-GB" sz="1200" dirty="0">
                <a:solidFill>
                  <a:schemeClr val="tx1"/>
                </a:solidFill>
                <a:latin typeface="+mn-lt"/>
              </a:rPr>
              <a:t>Martínez-Goñi, X. S., Marín-Peña, A. J., </a:t>
            </a:r>
            <a:r>
              <a:rPr lang="en-GB" sz="1200" dirty="0" err="1">
                <a:solidFill>
                  <a:schemeClr val="tx1"/>
                </a:solidFill>
                <a:latin typeface="+mn-lt"/>
              </a:rPr>
              <a:t>Corrochano</a:t>
            </a:r>
            <a:r>
              <a:rPr lang="en-GB" sz="1200" dirty="0">
                <a:solidFill>
                  <a:schemeClr val="tx1"/>
                </a:solidFill>
                <a:latin typeface="+mn-lt"/>
              </a:rPr>
              <a:t>-Monsalve, M., &amp; Bozal-</a:t>
            </a:r>
            <a:r>
              <a:rPr lang="en-GB" sz="1200" dirty="0" err="1">
                <a:solidFill>
                  <a:schemeClr val="tx1"/>
                </a:solidFill>
                <a:latin typeface="+mn-lt"/>
              </a:rPr>
              <a:t>Leorri</a:t>
            </a:r>
            <a:r>
              <a:rPr lang="en-GB" sz="1200" dirty="0">
                <a:solidFill>
                  <a:schemeClr val="tx1"/>
                </a:solidFill>
                <a:latin typeface="+mn-lt"/>
              </a:rPr>
              <a:t>, A. (2026). With great power comes great responsibility: How scientific supervisors shape the wellbeing of early-career researchers [Preprint]. </a:t>
            </a:r>
            <a:r>
              <a:rPr lang="en-GB" sz="1200" i="1" dirty="0">
                <a:solidFill>
                  <a:schemeClr val="tx1"/>
                </a:solidFill>
                <a:latin typeface="+mn-lt"/>
              </a:rPr>
              <a:t>bioRxiv</a:t>
            </a:r>
            <a:r>
              <a:rPr lang="en-GB" sz="1200" dirty="0">
                <a:solidFill>
                  <a:schemeClr val="tx1"/>
                </a:solidFill>
                <a:latin typeface="+mn-lt"/>
              </a:rPr>
              <a:t>. </a:t>
            </a:r>
            <a:r>
              <a:rPr lang="en-GB" sz="1200" dirty="0">
                <a:solidFill>
                  <a:schemeClr val="hlink"/>
                </a:solidFill>
                <a:latin typeface="+mn-lt"/>
                <a:hlinkClick r:id="rId3"/>
              </a:rPr>
              <a:t>https://doi.org/10.64898/2026.05.05.722947</a:t>
            </a:r>
            <a:endParaRPr lang="en-GB" sz="1200" dirty="0"/>
          </a:p>
          <a:p>
            <a:pPr marL="171450" indent="-171450">
              <a:buFont typeface="Arial"/>
              <a:buChar char="•"/>
            </a:pPr>
            <a:r>
              <a:rPr lang="en-GB" sz="1200" dirty="0">
                <a:solidFill>
                  <a:schemeClr val="tx1"/>
                </a:solidFill>
                <a:latin typeface="+mn-lt"/>
              </a:rPr>
              <a:t>Poor supervision is pushing young researchers out of academia. (2026). </a:t>
            </a:r>
            <a:r>
              <a:rPr lang="en-GB" sz="1200" i="1" dirty="0">
                <a:solidFill>
                  <a:schemeClr val="tx1"/>
                </a:solidFill>
                <a:latin typeface="+mn-lt"/>
              </a:rPr>
              <a:t>Nature</a:t>
            </a:r>
            <a:r>
              <a:rPr lang="en-GB" sz="1200" dirty="0">
                <a:solidFill>
                  <a:schemeClr val="tx1"/>
                </a:solidFill>
                <a:latin typeface="+mn-lt"/>
              </a:rPr>
              <a:t>. </a:t>
            </a:r>
            <a:r>
              <a:rPr lang="en-GB" sz="1200" dirty="0">
                <a:solidFill>
                  <a:schemeClr val="hlink"/>
                </a:solidFill>
                <a:latin typeface="+mn-lt"/>
                <a:hlinkClick r:id="rId4"/>
              </a:rPr>
              <a:t>https://www.nature.com/articles/d41586-026-01693-4</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10</a:t>
            </a:fld>
            <a:endParaRPr lang="en-DE"/>
          </a:p>
        </p:txBody>
      </p:sp>
    </p:spTree>
    <p:extLst>
      <p:ext uri="{BB962C8B-B14F-4D97-AF65-F5344CB8AC3E}">
        <p14:creationId xmlns:p14="http://schemas.microsoft.com/office/powerpoint/2010/main" val="4005944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case is described in more detail in the first slide deck of this resource, "Research Integrity: What it is and why should we care?”</a:t>
            </a:r>
          </a:p>
          <a:p>
            <a:pPr rtl="0"/>
            <a:endParaRPr lang="en-GB" dirty="0"/>
          </a:p>
          <a:p>
            <a:pPr rtl="0"/>
            <a:r>
              <a:rPr lang="en-GB" dirty="0"/>
              <a:t>Lack of supervisor's oversight was an element in the "STAP cell" case. Misconduct was found already in the researcher's PhD thesis. Her supervisor was cleared of involvement in the misconduct but was criticized for poor mentoring and found responsible for not checking the data. During the investigation, because of poor data management and the failure to properly label samples in the laboratory, it was impossible to know exactly where the samples came from. Extreme carelessness was found also in the way lab books were kept.</a:t>
            </a:r>
          </a:p>
          <a:p>
            <a:pPr rtl="0"/>
            <a:endParaRPr lang="en-GB" dirty="0"/>
          </a:p>
          <a:p>
            <a:pPr rtl="0"/>
            <a:r>
              <a:rPr lang="en-GB" dirty="0"/>
              <a:t>This case shows that even when a supervisor is not personally involved in misconduct, insufficient oversight and poor data checking can still have serious consequences for the lab and the institution.</a:t>
            </a:r>
          </a:p>
          <a:p>
            <a:pPr rtl="0"/>
            <a:endParaRPr lang="en-GB"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a:solidFill>
                  <a:schemeClr val="tx1"/>
                </a:solidFill>
                <a:latin typeface="+mn-lt"/>
              </a:rPr>
              <a:t>Cyranoski</a:t>
            </a:r>
            <a:r>
              <a:rPr lang="en-GB" sz="1200" dirty="0">
                <a:solidFill>
                  <a:schemeClr val="tx1"/>
                </a:solidFill>
                <a:latin typeface="+mn-lt"/>
              </a:rPr>
              <a:t>, D. (2014, April 1). Stem-cell scientist found guilty of misconduct. </a:t>
            </a:r>
            <a:r>
              <a:rPr lang="en-GB" sz="1200" i="1" dirty="0">
                <a:solidFill>
                  <a:schemeClr val="tx1"/>
                </a:solidFill>
                <a:latin typeface="+mn-lt"/>
              </a:rPr>
              <a:t>Nature</a:t>
            </a:r>
            <a:r>
              <a:rPr lang="en-GB" sz="1200" dirty="0">
                <a:solidFill>
                  <a:schemeClr val="tx1"/>
                </a:solidFill>
                <a:latin typeface="+mn-lt"/>
              </a:rPr>
              <a:t>. </a:t>
            </a:r>
            <a:r>
              <a:rPr lang="en-GB" sz="1200" dirty="0">
                <a:solidFill>
                  <a:schemeClr val="hlink"/>
                </a:solidFill>
                <a:latin typeface="+mn-lt"/>
                <a:hlinkClick r:id="rId3"/>
              </a:rPr>
              <a:t>https://doi.org/10.1038/nature.2014.14974</a:t>
            </a:r>
            <a:r>
              <a:rPr lang="en-GB" sz="1200" dirty="0">
                <a:solidFill>
                  <a:schemeClr val="hlink"/>
                </a:solidFill>
                <a:latin typeface="+mn-lt"/>
              </a:rPr>
              <a:t> </a:t>
            </a:r>
            <a:endParaRPr lang="en-US" dirty="0"/>
          </a:p>
        </p:txBody>
      </p:sp>
      <p:sp>
        <p:nvSpPr>
          <p:cNvPr id="4" name="Slide Number Placeholder 3"/>
          <p:cNvSpPr>
            <a:spLocks noGrp="1"/>
          </p:cNvSpPr>
          <p:nvPr>
            <p:ph type="sldNum" sz="quarter" idx="5"/>
          </p:nvPr>
        </p:nvSpPr>
        <p:spPr/>
        <p:txBody>
          <a:bodyPr/>
          <a:lstStyle/>
          <a:p>
            <a:fld id="{4FF22E7F-4881-604F-9F98-C71D63AF9777}" type="slidenum">
              <a:rPr lang="en-DE" smtClean="0"/>
              <a:t>11</a:t>
            </a:fld>
            <a:endParaRPr lang="en-DE"/>
          </a:p>
        </p:txBody>
      </p:sp>
    </p:spTree>
    <p:extLst>
      <p:ext uri="{BB962C8B-B14F-4D97-AF65-F5344CB8AC3E}">
        <p14:creationId xmlns:p14="http://schemas.microsoft.com/office/powerpoint/2010/main" val="57509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Supervisors have power to shift from identifying problems to proposing solutions. The next slides will outline practical examples and recommendations.</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12</a:t>
            </a:fld>
            <a:endParaRPr lang="en-DE"/>
          </a:p>
        </p:txBody>
      </p:sp>
    </p:spTree>
    <p:extLst>
      <p:ext uri="{BB962C8B-B14F-4D97-AF65-F5344CB8AC3E}">
        <p14:creationId xmlns:p14="http://schemas.microsoft.com/office/powerpoint/2010/main" val="1118509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The infographic on the right was published by the US Office of Research Integrity, and it suggests five practical tips for supervisors to promote research integrity:</a:t>
            </a:r>
            <a:endParaRPr lang="en-GB" sz="1200" dirty="0"/>
          </a:p>
          <a:p>
            <a:pPr marL="0" indent="0">
              <a:buNone/>
            </a:pPr>
            <a:endParaRPr lang="en-GB" sz="1200" dirty="0"/>
          </a:p>
          <a:p>
            <a:pPr marL="171450" indent="-171450">
              <a:buFont typeface="Arial"/>
              <a:buChar char="•"/>
            </a:pPr>
            <a:r>
              <a:rPr lang="en-GB" sz="1200" dirty="0">
                <a:solidFill>
                  <a:schemeClr val="tx1"/>
                </a:solidFill>
                <a:latin typeface="+mn-lt"/>
              </a:rPr>
              <a:t>Be available and approachable: set regular meetings, take time for your lab members.</a:t>
            </a:r>
            <a:endParaRPr lang="en-GB" sz="1200" dirty="0"/>
          </a:p>
          <a:p>
            <a:pPr marL="171450" indent="-171450">
              <a:buFont typeface="Arial"/>
              <a:buChar char="•"/>
            </a:pPr>
            <a:r>
              <a:rPr lang="en-GB" sz="1200" dirty="0">
                <a:solidFill>
                  <a:schemeClr val="tx1"/>
                </a:solidFill>
                <a:latin typeface="+mn-lt"/>
              </a:rPr>
              <a:t>Review raw data: supervisors are accountable for the data originating in their labs. Reviewing it helps to catch both errors and intentional misconduct early.</a:t>
            </a:r>
            <a:endParaRPr lang="en-GB" sz="1200" dirty="0"/>
          </a:p>
          <a:p>
            <a:pPr marL="171450" indent="-171450">
              <a:buFont typeface="Arial"/>
              <a:buChar char="•"/>
            </a:pPr>
            <a:r>
              <a:rPr lang="en-GB" sz="1200" dirty="0">
                <a:solidFill>
                  <a:schemeClr val="tx1"/>
                </a:solidFill>
                <a:latin typeface="+mn-lt"/>
              </a:rPr>
              <a:t>Communicate expectations: define roles, responsibilities, authorship and timelines early on to reduce stress.</a:t>
            </a:r>
            <a:endParaRPr lang="en-GB" sz="1200" dirty="0"/>
          </a:p>
          <a:p>
            <a:pPr marL="171450" indent="-171450">
              <a:buFont typeface="Arial"/>
              <a:buChar char="•"/>
            </a:pPr>
            <a:r>
              <a:rPr lang="en-GB" sz="1200" dirty="0">
                <a:solidFill>
                  <a:schemeClr val="tx1"/>
                </a:solidFill>
                <a:latin typeface="+mn-lt"/>
              </a:rPr>
              <a:t>Provide training and guidance: don't make assumptions about people's knowledge, and make sure everyone is at the same level.</a:t>
            </a:r>
            <a:endParaRPr lang="en-GB" sz="1200" dirty="0"/>
          </a:p>
          <a:p>
            <a:pPr marL="171450" indent="-171450">
              <a:buFont typeface="Arial"/>
              <a:buChar char="•"/>
            </a:pPr>
            <a:r>
              <a:rPr lang="en-GB" sz="1200" dirty="0">
                <a:solidFill>
                  <a:schemeClr val="tx1"/>
                </a:solidFill>
                <a:latin typeface="+mn-lt"/>
              </a:rPr>
              <a:t>Know your research integrity officer: be prepared in case a situation arises, and share their contact information with lab members so that people know where to go for advice or to report issues.</a:t>
            </a:r>
            <a:endParaRPr lang="en-GB" sz="1200" dirty="0"/>
          </a:p>
          <a:p>
            <a:pPr marL="0" indent="0">
              <a:buNone/>
            </a:pPr>
            <a:endParaRPr lang="en-GB" sz="1200" dirty="0"/>
          </a:p>
          <a:p>
            <a:pPr marL="0" indent="0">
              <a:buNone/>
            </a:pPr>
            <a:r>
              <a:rPr lang="en-GB" sz="1200" i="1" dirty="0">
                <a:solidFill>
                  <a:schemeClr val="tx1"/>
                </a:solidFill>
                <a:latin typeface="+mn-lt"/>
              </a:rPr>
              <a:t>You could suggest that the audience download and print this infographic and post it in their lab as a visible reminder to everyone.</a:t>
            </a:r>
            <a:endParaRPr lang="en-GB" sz="1200" dirty="0"/>
          </a:p>
          <a:p>
            <a:pPr marL="0" indent="0">
              <a:buNone/>
            </a:pPr>
            <a:endParaRPr lang="en-GB" sz="1200" dirty="0"/>
          </a:p>
          <a:p>
            <a:pPr marL="0" indent="0">
              <a:buNone/>
            </a:pPr>
            <a:r>
              <a:rPr lang="en-GB" sz="1200" i="1" dirty="0">
                <a:solidFill>
                  <a:schemeClr val="tx1"/>
                </a:solidFill>
                <a:latin typeface="+mn-lt"/>
              </a:rPr>
              <a:t>As an anecdote, you can tell the story of a case where a PI judged a PhD student and thought that they were a poor researcher because they couldn't reproduce the experiments done by a trusted postdoc in the lab. It came out later that the postdoc's experiments had been falsified, so the problem was not the student's skill, but the integrity of the data produced by the postdoc. So never make assumptions about the skills or knowledge of lab members.</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Office of Research Integrity. (n.d.). </a:t>
            </a:r>
            <a:r>
              <a:rPr lang="en-GB" sz="1200" i="1" dirty="0">
                <a:solidFill>
                  <a:schemeClr val="tx1"/>
                </a:solidFill>
                <a:latin typeface="+mn-lt"/>
              </a:rPr>
              <a:t>New infographic: 5 ways supervisors can promote research integrity</a:t>
            </a:r>
            <a:r>
              <a:rPr lang="en-GB" sz="1200" dirty="0">
                <a:solidFill>
                  <a:schemeClr val="tx1"/>
                </a:solidFill>
                <a:latin typeface="+mn-lt"/>
              </a:rPr>
              <a:t>. U.S. Department of Health and Human Services. </a:t>
            </a:r>
            <a:r>
              <a:rPr lang="en-GB" sz="1200" dirty="0">
                <a:solidFill>
                  <a:schemeClr val="hlink"/>
                </a:solidFill>
                <a:latin typeface="+mn-lt"/>
                <a:hlinkClick r:id="rId3"/>
              </a:rPr>
              <a:t>https://ori.hhs.gov/blog/new-infographic-5-ways-supervisors-can-promote-research-integrity</a:t>
            </a:r>
            <a:r>
              <a:rPr lang="en-GB" sz="1200" dirty="0">
                <a:solidFill>
                  <a:schemeClr val="hlink"/>
                </a:solidFill>
                <a:latin typeface="+mn-lt"/>
              </a:rPr>
              <a:t> </a:t>
            </a:r>
            <a:endParaRPr lang="en-GB" noProof="0" dirty="0">
              <a:ea typeface="Calibri"/>
              <a:cs typeface="Calibri"/>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13</a:t>
            </a:fld>
            <a:endParaRPr lang="en-DE"/>
          </a:p>
        </p:txBody>
      </p:sp>
    </p:spTree>
    <p:extLst>
      <p:ext uri="{BB962C8B-B14F-4D97-AF65-F5344CB8AC3E}">
        <p14:creationId xmlns:p14="http://schemas.microsoft.com/office/powerpoint/2010/main" val="2823186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B7E0-3B28-FE97-AD8F-F3C863ABE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C3307-6502-0B87-3C7B-E0307B7F9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B3CD88-BDCA-C301-76D7-15B573FAB551}"/>
              </a:ext>
            </a:extLst>
          </p:cNvPr>
          <p:cNvSpPr>
            <a:spLocks noGrp="1"/>
          </p:cNvSpPr>
          <p:nvPr>
            <p:ph type="body" idx="1"/>
          </p:nvPr>
        </p:nvSpPr>
        <p:spPr/>
        <p:txBody>
          <a:bodyPr/>
          <a:lstStyle/>
          <a:p>
            <a:pPr rtl="0"/>
            <a:r>
              <a:rPr lang="en-GB"/>
              <a:t>There are a few things that lab leaders can do to provide clarity on lab practices.</a:t>
            </a:r>
          </a:p>
          <a:p>
            <a:pPr rtl="0"/>
            <a:endParaRPr lang="en-GB"/>
          </a:p>
          <a:p>
            <a:pPr rtl="0"/>
            <a:r>
              <a:rPr lang="en-GB"/>
              <a:t>One thing we would recommend is looking into the use of electronic lab notebooks, as they give supervisors constant access to lab data, and every change is recorded, making it easy to trace what happened. You could ask the audience whether any of them use lab notebooks, and start a discussion on their pros and cons.</a:t>
            </a:r>
          </a:p>
          <a:p>
            <a:pPr rtl="0"/>
            <a:endParaRPr lang="en-GB"/>
          </a:p>
          <a:p>
            <a:pPr rtl="0"/>
            <a:r>
              <a:rPr lang="en-GB"/>
              <a:t>Authorship issues are one of the main problems in labs, and are the most frequent cause of conflicts that Research Integrity Officers must solve. You could suggest introducing a lab-level authorship policy that requires authorship to be discussed before starting a project, and ask the audience whether any of them have developed such a policy and how it works out in practice.</a:t>
            </a:r>
          </a:p>
          <a:p>
            <a:pPr rtl="0"/>
            <a:endParaRPr lang="en-GB"/>
          </a:p>
          <a:p>
            <a:pPr rtl="0"/>
            <a:r>
              <a:rPr lang="en-GB"/>
              <a:t>Also, it is important to remember that supervisors are role models, and problematic behaviours can be passed down to the next generation of researchers.</a:t>
            </a:r>
          </a:p>
        </p:txBody>
      </p:sp>
      <p:sp>
        <p:nvSpPr>
          <p:cNvPr id="4" name="Slide Number Placeholder 3">
            <a:extLst>
              <a:ext uri="{FF2B5EF4-FFF2-40B4-BE49-F238E27FC236}">
                <a16:creationId xmlns:a16="http://schemas.microsoft.com/office/drawing/2014/main" id="{83A6AC26-AF3C-B21E-C423-763BEA62E46F}"/>
              </a:ext>
            </a:extLst>
          </p:cNvPr>
          <p:cNvSpPr>
            <a:spLocks noGrp="1"/>
          </p:cNvSpPr>
          <p:nvPr>
            <p:ph type="sldNum" sz="quarter" idx="5"/>
          </p:nvPr>
        </p:nvSpPr>
        <p:spPr/>
        <p:txBody>
          <a:bodyPr/>
          <a:lstStyle/>
          <a:p>
            <a:fld id="{4FF22E7F-4881-604F-9F98-C71D63AF9777}" type="slidenum">
              <a:rPr lang="en-DE" smtClean="0"/>
              <a:t>14</a:t>
            </a:fld>
            <a:endParaRPr lang="en-DE"/>
          </a:p>
        </p:txBody>
      </p:sp>
    </p:spTree>
    <p:extLst>
      <p:ext uri="{BB962C8B-B14F-4D97-AF65-F5344CB8AC3E}">
        <p14:creationId xmlns:p14="http://schemas.microsoft.com/office/powerpoint/2010/main" val="3781674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One way that PIs could raise awareness about research integrity issues is by dedicating some time during regular lab meetings to discussing questionable research practices, or by walking lab members through scenarios of real misconduct cases and discussing how to avoid such situations. The examples shown in this slide could be used as discussion prompts, with a specific topic addressed each month.</a:t>
            </a:r>
            <a:endParaRPr lang="en-GB" sz="1200" dirty="0"/>
          </a:p>
          <a:p>
            <a:pPr marL="0" indent="0">
              <a:buNone/>
            </a:pPr>
            <a:endParaRPr lang="en-GB" sz="1200" dirty="0"/>
          </a:p>
          <a:p>
            <a:pPr marL="0" indent="0">
              <a:buNone/>
            </a:pPr>
            <a:r>
              <a:rPr lang="en-GB" sz="1200" dirty="0">
                <a:solidFill>
                  <a:schemeClr val="tx1"/>
                </a:solidFill>
                <a:latin typeface="+mn-lt"/>
              </a:rPr>
              <a:t>This table also appears in Slide Deck 1, “Research Integrity: What it is and why we should care”, so if you are presenting both to the same audience, you could recap it briefly here rather than covering it in full again.</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Steneck, N. H. (2007). </a:t>
            </a:r>
            <a:r>
              <a:rPr lang="en-GB" sz="1200" i="1" dirty="0">
                <a:solidFill>
                  <a:schemeClr val="tx1"/>
                </a:solidFill>
                <a:latin typeface="+mn-lt"/>
              </a:rPr>
              <a:t>ORI introduction to the responsible conduct of research</a:t>
            </a:r>
            <a:r>
              <a:rPr lang="en-GB" sz="1200" dirty="0">
                <a:solidFill>
                  <a:schemeClr val="tx1"/>
                </a:solidFill>
                <a:latin typeface="+mn-lt"/>
              </a:rPr>
              <a:t> (Rev. ed.). Office of Research Integrity, U.S. Department of Health and Human Services. </a:t>
            </a:r>
            <a:r>
              <a:rPr lang="en-GB" sz="1200" dirty="0">
                <a:solidFill>
                  <a:schemeClr val="hlink"/>
                </a:solidFill>
                <a:latin typeface="+mn-lt"/>
                <a:hlinkClick r:id="rId3"/>
              </a:rPr>
              <a:t>https://ori.hhs.gov/ori-introduction-responsible-conduct-research</a:t>
            </a:r>
            <a:endParaRPr lang="en-GB" sz="1200" dirty="0"/>
          </a:p>
          <a:p>
            <a:r>
              <a:rPr lang="en-GB" dirty="0"/>
              <a:t> </a:t>
            </a:r>
          </a:p>
        </p:txBody>
      </p:sp>
      <p:sp>
        <p:nvSpPr>
          <p:cNvPr id="4" name="Slide Number Placeholder 3"/>
          <p:cNvSpPr>
            <a:spLocks noGrp="1"/>
          </p:cNvSpPr>
          <p:nvPr>
            <p:ph type="sldNum" sz="quarter" idx="5"/>
          </p:nvPr>
        </p:nvSpPr>
        <p:spPr/>
        <p:txBody>
          <a:bodyPr/>
          <a:lstStyle/>
          <a:p>
            <a:fld id="{4FF22E7F-4881-604F-9F98-C71D63AF9777}" type="slidenum">
              <a:rPr lang="en-DE" smtClean="0"/>
              <a:t>15</a:t>
            </a:fld>
            <a:endParaRPr lang="en-DE"/>
          </a:p>
        </p:txBody>
      </p:sp>
    </p:spTree>
    <p:extLst>
      <p:ext uri="{BB962C8B-B14F-4D97-AF65-F5344CB8AC3E}">
        <p14:creationId xmlns:p14="http://schemas.microsoft.com/office/powerpoint/2010/main" val="1021478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is another infographic from the US Office of Research Integrity describing warning signs that something might be going wrong in the lab.</a:t>
            </a:r>
            <a:endParaRPr lang="en-GB" sz="1200" dirty="0"/>
          </a:p>
          <a:p>
            <a:pPr marL="0" indent="0">
              <a:buNone/>
            </a:pPr>
            <a:endParaRPr lang="en-GB" sz="1200" dirty="0"/>
          </a:p>
          <a:p>
            <a:pPr marL="0" indent="0">
              <a:buNone/>
            </a:pPr>
            <a:r>
              <a:rPr lang="en-GB" sz="1200" dirty="0">
                <a:solidFill>
                  <a:schemeClr val="tx1"/>
                </a:solidFill>
                <a:latin typeface="+mn-lt"/>
              </a:rPr>
              <a:t>It groups red flags into three categories:</a:t>
            </a:r>
            <a:endParaRPr lang="en-GB" sz="1200" dirty="0"/>
          </a:p>
          <a:p>
            <a:pPr marL="0" indent="0">
              <a:buNone/>
            </a:pPr>
            <a:endParaRPr lang="en-GB" sz="1200" dirty="0"/>
          </a:p>
          <a:p>
            <a:pPr marL="171450" indent="-171450">
              <a:buFont typeface="Arial"/>
              <a:buChar char="•"/>
            </a:pPr>
            <a:r>
              <a:rPr lang="en-GB" sz="1200" dirty="0">
                <a:solidFill>
                  <a:schemeClr val="tx1"/>
                </a:solidFill>
                <a:latin typeface="+mn-lt"/>
              </a:rPr>
              <a:t>Time: usable data only appear when there's a pressing deadline, or experiments are completed faster than usual.</a:t>
            </a:r>
            <a:endParaRPr lang="en-GB" sz="1200" dirty="0"/>
          </a:p>
          <a:p>
            <a:pPr marL="171450" indent="-171450">
              <a:buFont typeface="Arial"/>
              <a:buChar char="•"/>
            </a:pPr>
            <a:r>
              <a:rPr lang="en-GB" sz="1200" dirty="0">
                <a:solidFill>
                  <a:schemeClr val="tx1"/>
                </a:solidFill>
                <a:latin typeface="+mn-lt"/>
              </a:rPr>
              <a:t>Results: data seem too good to be true, or findings can't be replicated by others in the lab.</a:t>
            </a:r>
            <a:endParaRPr lang="en-GB" sz="1200" dirty="0"/>
          </a:p>
          <a:p>
            <a:pPr marL="171450" indent="-171450">
              <a:buFont typeface="Arial"/>
              <a:buChar char="•"/>
            </a:pPr>
            <a:r>
              <a:rPr lang="en-GB" sz="1200" dirty="0">
                <a:solidFill>
                  <a:schemeClr val="tx1"/>
                </a:solidFill>
                <a:latin typeface="+mn-lt"/>
              </a:rPr>
              <a:t>Lack of transparency: raw data can't be produced on request, materials and protocols are kept hidden, or work is mostly done when no one else is around.</a:t>
            </a:r>
            <a:endParaRPr lang="en-GB" sz="1200" dirty="0"/>
          </a:p>
          <a:p>
            <a:pPr marL="0" indent="0">
              <a:buNone/>
            </a:pPr>
            <a:endParaRPr lang="en-GB" sz="1200" dirty="0"/>
          </a:p>
          <a:p>
            <a:pPr marL="0" indent="0">
              <a:buNone/>
            </a:pPr>
            <a:r>
              <a:rPr lang="en-GB" sz="1200" dirty="0">
                <a:solidFill>
                  <a:schemeClr val="tx1"/>
                </a:solidFill>
                <a:latin typeface="+mn-lt"/>
              </a:rPr>
              <a:t>This highlights the importance of being critical and attentive to what happens in the lab. None of these signs alone proves misconduct, but together they're worth a closer look.</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whether they have ever noticed any of these signs in their own lab, and how they responded.</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Office of Research Integrity. (n.d.). </a:t>
            </a:r>
            <a:r>
              <a:rPr lang="en-GB" sz="1200" i="1" dirty="0">
                <a:solidFill>
                  <a:schemeClr val="tx1"/>
                </a:solidFill>
                <a:latin typeface="+mn-lt"/>
              </a:rPr>
              <a:t>Possible red flags of research misconduct</a:t>
            </a:r>
            <a:r>
              <a:rPr lang="en-GB" sz="1200" dirty="0">
                <a:solidFill>
                  <a:schemeClr val="tx1"/>
                </a:solidFill>
                <a:latin typeface="+mn-lt"/>
              </a:rPr>
              <a:t> [Infographic]. U.S. Department of Health and Human Services. </a:t>
            </a:r>
            <a:r>
              <a:rPr lang="en-GB" sz="1200" dirty="0">
                <a:solidFill>
                  <a:schemeClr val="hlink"/>
                </a:solidFill>
                <a:latin typeface="+mn-lt"/>
                <a:hlinkClick r:id="rId3"/>
              </a:rPr>
              <a:t>https://ori.hhs.gov/possible-red-flags-research-misconduct</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16</a:t>
            </a:fld>
            <a:endParaRPr lang="en-DE"/>
          </a:p>
        </p:txBody>
      </p:sp>
    </p:spTree>
    <p:extLst>
      <p:ext uri="{BB962C8B-B14F-4D97-AF65-F5344CB8AC3E}">
        <p14:creationId xmlns:p14="http://schemas.microsoft.com/office/powerpoint/2010/main" val="2687356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shows some of the most common problems in labs.</a:t>
            </a:r>
            <a:endParaRPr lang="en-GB" sz="1200" dirty="0"/>
          </a:p>
          <a:p>
            <a:pPr marL="0" indent="0">
              <a:buNone/>
            </a:pPr>
            <a:endParaRPr lang="en-GB" sz="1200" dirty="0"/>
          </a:p>
          <a:p>
            <a:pPr marL="0" indent="0">
              <a:buNone/>
            </a:pPr>
            <a:r>
              <a:rPr lang="en-GB" sz="1200" dirty="0">
                <a:solidFill>
                  <a:schemeClr val="tx1"/>
                </a:solidFill>
                <a:latin typeface="+mn-lt"/>
              </a:rPr>
              <a:t>Conflicting interests can come up when:</a:t>
            </a:r>
            <a:endParaRPr lang="en-GB" sz="1200" dirty="0"/>
          </a:p>
          <a:p>
            <a:pPr marL="0" indent="0">
              <a:buNone/>
            </a:pPr>
            <a:endParaRPr lang="en-GB" sz="1200" dirty="0"/>
          </a:p>
          <a:p>
            <a:pPr marL="171450" indent="-171450">
              <a:buFont typeface="Arial"/>
              <a:buChar char="•"/>
            </a:pPr>
            <a:r>
              <a:rPr lang="en-GB" sz="1200" dirty="0">
                <a:solidFill>
                  <a:schemeClr val="tx1"/>
                </a:solidFill>
                <a:latin typeface="+mn-lt"/>
              </a:rPr>
              <a:t>Financial or career ambitions of the mentor that get in the way of their responsibility to trainees</a:t>
            </a:r>
            <a:endParaRPr lang="en-GB" sz="1200" dirty="0"/>
          </a:p>
          <a:p>
            <a:pPr marL="171450" indent="-171450">
              <a:buFont typeface="Arial"/>
              <a:buChar char="•"/>
            </a:pPr>
            <a:r>
              <a:rPr lang="en-GB" sz="1200" dirty="0">
                <a:solidFill>
                  <a:schemeClr val="tx1"/>
                </a:solidFill>
                <a:latin typeface="+mn-lt"/>
              </a:rPr>
              <a:t>A mentor takes credit for the trainee's work</a:t>
            </a:r>
            <a:endParaRPr lang="en-GB" sz="1200" dirty="0"/>
          </a:p>
          <a:p>
            <a:pPr marL="171450" indent="-171450">
              <a:buFont typeface="Arial"/>
              <a:buChar char="•"/>
            </a:pPr>
            <a:r>
              <a:rPr lang="en-GB" sz="1200" dirty="0">
                <a:solidFill>
                  <a:schemeClr val="tx1"/>
                </a:solidFill>
                <a:latin typeface="+mn-lt"/>
              </a:rPr>
              <a:t>Expecting the trainee to dedicate long hours to the mentor's project at the expense of the trainee's development</a:t>
            </a:r>
            <a:endParaRPr lang="en-GB" sz="1200" dirty="0"/>
          </a:p>
          <a:p>
            <a:pPr marL="0" indent="0">
              <a:buNone/>
            </a:pPr>
            <a:endParaRPr lang="en-GB" sz="1200" dirty="0"/>
          </a:p>
          <a:p>
            <a:pPr marL="0" indent="0">
              <a:buNone/>
            </a:pPr>
            <a:r>
              <a:rPr lang="en-GB" sz="1200" dirty="0">
                <a:solidFill>
                  <a:schemeClr val="tx1"/>
                </a:solidFill>
                <a:latin typeface="+mn-lt"/>
              </a:rPr>
              <a:t>Supervisors should remember that what is good for them, professionally and personally, is not necessarily good for their trainees, and they have an ethical responsibility to prioritize the intellectual growth and independence of the trainees.</a:t>
            </a:r>
            <a:endParaRPr lang="en-GB" sz="1200" dirty="0"/>
          </a:p>
          <a:p>
            <a:pPr marL="0" indent="0">
              <a:buNone/>
            </a:pPr>
            <a:endParaRPr lang="en-GB" sz="1200" dirty="0"/>
          </a:p>
          <a:p>
            <a:pPr marL="0" indent="0">
              <a:buNone/>
            </a:pPr>
            <a:r>
              <a:rPr lang="en-GB" sz="1200" i="1" dirty="0">
                <a:solidFill>
                  <a:schemeClr val="tx1"/>
                </a:solidFill>
                <a:latin typeface="+mn-lt"/>
              </a:rPr>
              <a:t>Here you could ask the audience whether they have experienced any of these problems themselves, either as a trainee or a supervisor, and how they were handled. Or if they think other factors create problems in labs.</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Straus, S. E., Johnson, M. O., Marquez, C., &amp; Feldman, M. D. (2013). Characteristics of successful and failed mentoring relationships: A qualitative study across two academic health </a:t>
            </a:r>
            <a:r>
              <a:rPr lang="en-GB" sz="1200" dirty="0" err="1">
                <a:solidFill>
                  <a:schemeClr val="tx1"/>
                </a:solidFill>
                <a:latin typeface="+mn-lt"/>
              </a:rPr>
              <a:t>centers</a:t>
            </a:r>
            <a:r>
              <a:rPr lang="en-GB" sz="1200" dirty="0">
                <a:solidFill>
                  <a:schemeClr val="tx1"/>
                </a:solidFill>
                <a:latin typeface="+mn-lt"/>
              </a:rPr>
              <a:t>. </a:t>
            </a:r>
            <a:r>
              <a:rPr lang="en-GB" sz="1200" i="1" dirty="0">
                <a:solidFill>
                  <a:schemeClr val="tx1"/>
                </a:solidFill>
                <a:latin typeface="+mn-lt"/>
              </a:rPr>
              <a:t>Academic Medicine, 88</a:t>
            </a:r>
            <a:r>
              <a:rPr lang="en-GB" sz="1200" dirty="0">
                <a:solidFill>
                  <a:schemeClr val="tx1"/>
                </a:solidFill>
                <a:latin typeface="+mn-lt"/>
              </a:rPr>
              <a:t>(1), 82–89. </a:t>
            </a:r>
            <a:r>
              <a:rPr lang="en-GB" sz="1200" dirty="0">
                <a:solidFill>
                  <a:schemeClr val="hlink"/>
                </a:solidFill>
                <a:latin typeface="+mn-lt"/>
                <a:hlinkClick r:id="rId3"/>
              </a:rPr>
              <a:t>https://doi.org/10.1097/ACM.0b013e31827647a0</a:t>
            </a:r>
            <a:r>
              <a:rPr lang="en-GB" sz="1200" dirty="0">
                <a:solidFill>
                  <a:schemeClr val="hlink"/>
                </a:solidFill>
                <a:latin typeface="+mn-lt"/>
              </a:rPr>
              <a:t> </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17</a:t>
            </a:fld>
            <a:endParaRPr lang="en-DE"/>
          </a:p>
        </p:txBody>
      </p:sp>
    </p:spTree>
    <p:extLst>
      <p:ext uri="{BB962C8B-B14F-4D97-AF65-F5344CB8AC3E}">
        <p14:creationId xmlns:p14="http://schemas.microsoft.com/office/powerpoint/2010/main" val="1136187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One way PIs can mitigate problems is to be open about mistakes, flaws, and inconsistencies in their own work. This approach helps remove fear of blame, creating an environment where trainees feel safe to admit to errors.</a:t>
            </a:r>
            <a:endParaRPr lang="en-GB" sz="1200" dirty="0"/>
          </a:p>
          <a:p>
            <a:pPr marL="0" indent="0">
              <a:buNone/>
            </a:pPr>
            <a:endParaRPr lang="en-GB" sz="1200" dirty="0"/>
          </a:p>
          <a:p>
            <a:pPr marL="0" indent="0">
              <a:buNone/>
            </a:pPr>
            <a:r>
              <a:rPr lang="en-GB" sz="1200" dirty="0">
                <a:solidFill>
                  <a:schemeClr val="tx1"/>
                </a:solidFill>
                <a:latin typeface="+mn-lt"/>
              </a:rPr>
              <a:t>The title of this slide is a motto used by Fiona Watt, who advocates for learning from mistakes in science. Other lab leaders could adopt it in their own labs.</a:t>
            </a:r>
            <a:endParaRPr lang="en-GB" sz="1200" dirty="0"/>
          </a:p>
          <a:p>
            <a:pPr marL="0" indent="0">
              <a:buNone/>
            </a:pPr>
            <a:endParaRPr lang="en-GB" sz="1200" dirty="0"/>
          </a:p>
          <a:p>
            <a:pPr marL="0" indent="0">
              <a:buNone/>
            </a:pPr>
            <a:r>
              <a:rPr lang="en-GB" sz="1200" i="1" dirty="0">
                <a:solidFill>
                  <a:schemeClr val="tx1"/>
                </a:solidFill>
                <a:latin typeface="+mn-lt"/>
              </a:rPr>
              <a:t>To make the discussion interactive and encourage the audience to reflect, you could ask them: "How do you react to mistakes by your lab members, particularly when they are not disclosed but found by accident? Has this ever happened to you, and how did you react? Do you ever tell your lab members that mistakes are learning opportunities and should be shared?”</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Watt, F. (EMBO Director). Personal communication.</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18</a:t>
            </a:fld>
            <a:endParaRPr lang="en-DE"/>
          </a:p>
        </p:txBody>
      </p:sp>
    </p:spTree>
    <p:extLst>
      <p:ext uri="{BB962C8B-B14F-4D97-AF65-F5344CB8AC3E}">
        <p14:creationId xmlns:p14="http://schemas.microsoft.com/office/powerpoint/2010/main" val="1022857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D7BA8-0514-F5A3-804C-4B31333FB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6E9CF-C3F1-BE9C-8AE5-7ACE8377B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49953-AB53-CE16-9371-621B486DF2DE}"/>
              </a:ext>
            </a:extLst>
          </p:cNvPr>
          <p:cNvSpPr>
            <a:spLocks noGrp="1"/>
          </p:cNvSpPr>
          <p:nvPr>
            <p:ph type="body" idx="1"/>
          </p:nvPr>
        </p:nvSpPr>
        <p:spPr/>
        <p:txBody>
          <a:bodyPr/>
          <a:lstStyle/>
          <a:p>
            <a:pPr marL="0" indent="0">
              <a:buNone/>
            </a:pPr>
            <a:r>
              <a:rPr lang="en-GB" sz="1200" dirty="0">
                <a:solidFill>
                  <a:schemeClr val="tx1"/>
                </a:solidFill>
                <a:latin typeface="+mn-lt"/>
              </a:rPr>
              <a:t>As we saw earlier, the responsibility for fostering good supervision is not only with scientists. Other stakeholders, research performing organizations and funders in particular, also play an important role in promoting effective mentoring and supervision.</a:t>
            </a:r>
            <a:endParaRPr lang="en-GB" sz="1200" dirty="0"/>
          </a:p>
        </p:txBody>
      </p:sp>
      <p:sp>
        <p:nvSpPr>
          <p:cNvPr id="4" name="Slide Number Placeholder 3">
            <a:extLst>
              <a:ext uri="{FF2B5EF4-FFF2-40B4-BE49-F238E27FC236}">
                <a16:creationId xmlns:a16="http://schemas.microsoft.com/office/drawing/2014/main" id="{CDC918C2-8A89-9DE4-43C3-53D158E76495}"/>
              </a:ext>
            </a:extLst>
          </p:cNvPr>
          <p:cNvSpPr>
            <a:spLocks noGrp="1"/>
          </p:cNvSpPr>
          <p:nvPr>
            <p:ph type="sldNum" sz="quarter" idx="5"/>
          </p:nvPr>
        </p:nvSpPr>
        <p:spPr/>
        <p:txBody>
          <a:bodyPr/>
          <a:lstStyle/>
          <a:p>
            <a:fld id="{4FF22E7F-4881-604F-9F98-C71D63AF9777}" type="slidenum">
              <a:rPr lang="en-DE" smtClean="0"/>
              <a:t>19</a:t>
            </a:fld>
            <a:endParaRPr lang="en-DE"/>
          </a:p>
        </p:txBody>
      </p:sp>
    </p:spTree>
    <p:extLst>
      <p:ext uri="{BB962C8B-B14F-4D97-AF65-F5344CB8AC3E}">
        <p14:creationId xmlns:p14="http://schemas.microsoft.com/office/powerpoint/2010/main" val="1485678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suggests some practical ways institutes can support their PIs. These include a training approach and explicitly rewarding supervision in performance assessment and promotion, so it is not seen as unpaid, invisible labour.</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whether their institute offers any training or support for supervisors, and whether a mentoring scheme already exists. If the answer is no, you can encourage the audience to suggest to their leadership to look into some of these options. Concrete examples of institutes that have already done this are shown on the next slide.</a:t>
            </a:r>
            <a:endParaRPr lang="en-GB" sz="1200" dirty="0"/>
          </a:p>
          <a:p>
            <a:pPr marL="0" indent="0">
              <a:buNone/>
            </a:pPr>
            <a:endParaRPr lang="en-GB" sz="1200" dirty="0"/>
          </a:p>
          <a:p>
            <a:pPr marL="0" indent="0">
              <a:buNone/>
            </a:pPr>
            <a:r>
              <a:rPr lang="en-GB" sz="1200" b="1" dirty="0">
                <a:solidFill>
                  <a:schemeClr val="tx1"/>
                </a:solidFill>
                <a:latin typeface="+mn-lt"/>
              </a:rPr>
              <a:t>Further reading:</a:t>
            </a:r>
            <a:endParaRPr lang="en-GB" sz="1200" dirty="0"/>
          </a:p>
          <a:p>
            <a:pPr marL="171450" indent="-171450">
              <a:buFont typeface="Arial"/>
              <a:buChar char="•"/>
            </a:pPr>
            <a:r>
              <a:rPr lang="en-GB" sz="1200" dirty="0">
                <a:solidFill>
                  <a:schemeClr val="tx1"/>
                </a:solidFill>
                <a:latin typeface="+mn-lt"/>
              </a:rPr>
              <a:t>Howard Hughes Medical Institute &amp; Burroughs </a:t>
            </a:r>
            <a:r>
              <a:rPr lang="en-GB" sz="1200" dirty="0" err="1">
                <a:solidFill>
                  <a:schemeClr val="tx1"/>
                </a:solidFill>
                <a:latin typeface="+mn-lt"/>
              </a:rPr>
              <a:t>Wellcome</a:t>
            </a:r>
            <a:r>
              <a:rPr lang="en-GB" sz="1200" dirty="0">
                <a:solidFill>
                  <a:schemeClr val="tx1"/>
                </a:solidFill>
                <a:latin typeface="+mn-lt"/>
              </a:rPr>
              <a:t> Fund. (2006). </a:t>
            </a:r>
            <a:r>
              <a:rPr lang="en-GB" sz="1200" i="1" dirty="0">
                <a:solidFill>
                  <a:schemeClr val="tx1"/>
                </a:solidFill>
                <a:latin typeface="+mn-lt"/>
              </a:rPr>
              <a:t>Making the right moves: A practical guide to scientific management for postdocs and new faculty</a:t>
            </a:r>
            <a:r>
              <a:rPr lang="en-GB" sz="1200" dirty="0">
                <a:solidFill>
                  <a:schemeClr val="tx1"/>
                </a:solidFill>
                <a:latin typeface="+mn-lt"/>
              </a:rPr>
              <a:t> (2nd ed.). </a:t>
            </a:r>
            <a:r>
              <a:rPr lang="en-GB" sz="1200" dirty="0">
                <a:solidFill>
                  <a:schemeClr val="hlink"/>
                </a:solidFill>
                <a:latin typeface="+mn-lt"/>
                <a:hlinkClick r:id="rId3"/>
              </a:rPr>
              <a:t>https://www.hhmi.org/sites/default/files/Educational%20Materials/Lab%20Management/Making%20the%20Right%20Moves/moves2.pdf</a:t>
            </a:r>
            <a:endParaRPr lang="en-GB" sz="1200" dirty="0"/>
          </a:p>
          <a:p>
            <a:pPr marL="171450" indent="-171450">
              <a:buFont typeface="Arial"/>
              <a:buChar char="•"/>
            </a:pPr>
            <a:r>
              <a:rPr lang="en-GB" sz="1200" dirty="0">
                <a:solidFill>
                  <a:schemeClr val="tx1"/>
                </a:solidFill>
                <a:latin typeface="+mn-lt"/>
              </a:rPr>
              <a:t>Resources for Research Ethics Education, UC San Diego. (n.d.). </a:t>
            </a:r>
            <a:r>
              <a:rPr lang="en-GB" sz="1200" i="1" dirty="0">
                <a:solidFill>
                  <a:schemeClr val="tx1"/>
                </a:solidFill>
                <a:latin typeface="+mn-lt"/>
              </a:rPr>
              <a:t>Mentoring</a:t>
            </a:r>
            <a:r>
              <a:rPr lang="en-GB" sz="1200" dirty="0">
                <a:solidFill>
                  <a:schemeClr val="tx1"/>
                </a:solidFill>
                <a:latin typeface="+mn-lt"/>
              </a:rPr>
              <a:t>. </a:t>
            </a:r>
            <a:r>
              <a:rPr lang="en-GB" sz="1200" dirty="0">
                <a:solidFill>
                  <a:schemeClr val="hlink"/>
                </a:solidFill>
                <a:latin typeface="+mn-lt"/>
                <a:hlinkClick r:id="rId4"/>
              </a:rPr>
              <a:t>http://research-ethics.org/topics/mentoring/</a:t>
            </a:r>
            <a:endParaRPr lang="en-GB" sz="1200" dirty="0"/>
          </a:p>
          <a:p>
            <a:pPr marL="171450" indent="-171450">
              <a:buFont typeface="Arial"/>
              <a:buChar char="•"/>
            </a:pPr>
            <a:r>
              <a:rPr lang="en-GB" sz="1200" dirty="0">
                <a:solidFill>
                  <a:schemeClr val="tx1"/>
                </a:solidFill>
                <a:latin typeface="+mn-lt"/>
              </a:rPr>
              <a:t>University of Toronto, School of Graduate Studies. (n.d.). </a:t>
            </a:r>
            <a:r>
              <a:rPr lang="en-GB" sz="1200" i="1" dirty="0">
                <a:solidFill>
                  <a:schemeClr val="tx1"/>
                </a:solidFill>
                <a:latin typeface="+mn-lt"/>
              </a:rPr>
              <a:t>Supervision guidelines for faculty, Section 2: Supervision and mentoring</a:t>
            </a:r>
            <a:r>
              <a:rPr lang="en-GB" sz="1200" dirty="0">
                <a:solidFill>
                  <a:schemeClr val="tx1"/>
                </a:solidFill>
                <a:latin typeface="+mn-lt"/>
              </a:rPr>
              <a:t>. </a:t>
            </a:r>
            <a:r>
              <a:rPr lang="en-GB" sz="1200" dirty="0">
                <a:solidFill>
                  <a:schemeClr val="hlink"/>
                </a:solidFill>
                <a:latin typeface="+mn-lt"/>
                <a:hlinkClick r:id="rId5"/>
              </a:rPr>
              <a:t>https://www.sgs.utoronto.ca/supports/supervision/supervision-guidelines/supervision-guidelines-for-faculty-section-2-supervision-and-mentoring/</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DE" sz="1200" kern="1200" dirty="0">
              <a:solidFill>
                <a:schemeClr val="tx1"/>
              </a:solidFill>
              <a:effectLst/>
              <a:latin typeface="+mn-lt"/>
              <a:ea typeface="Calibri"/>
              <a:cs typeface="Calibri"/>
            </a:endParaRPr>
          </a:p>
        </p:txBody>
      </p:sp>
      <p:sp>
        <p:nvSpPr>
          <p:cNvPr id="4" name="Slide Number Placeholder 3"/>
          <p:cNvSpPr>
            <a:spLocks noGrp="1"/>
          </p:cNvSpPr>
          <p:nvPr>
            <p:ph type="sldNum" sz="quarter" idx="5"/>
          </p:nvPr>
        </p:nvSpPr>
        <p:spPr/>
        <p:txBody>
          <a:bodyPr/>
          <a:lstStyle/>
          <a:p>
            <a:fld id="{4FF22E7F-4881-604F-9F98-C71D63AF9777}" type="slidenum">
              <a:rPr lang="en-DE" smtClean="0"/>
              <a:t>20</a:t>
            </a:fld>
            <a:endParaRPr lang="en-DE"/>
          </a:p>
        </p:txBody>
      </p:sp>
    </p:spTree>
    <p:extLst>
      <p:ext uri="{BB962C8B-B14F-4D97-AF65-F5344CB8AC3E}">
        <p14:creationId xmlns:p14="http://schemas.microsoft.com/office/powerpoint/2010/main" val="2522874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gives concrete examples of institutions that have already put supervision-support policies into practice, to make the previous slide's suggestions less abstract.</a:t>
            </a:r>
            <a:endParaRPr lang="en-GB" sz="1200" dirty="0"/>
          </a:p>
          <a:p>
            <a:pPr marL="0" indent="0">
              <a:buNone/>
            </a:pPr>
            <a:endParaRPr lang="en-GB" sz="1200" dirty="0"/>
          </a:p>
          <a:p>
            <a:pPr marL="0" indent="0">
              <a:buNone/>
            </a:pPr>
            <a:r>
              <a:rPr lang="en-GB" sz="1200" dirty="0">
                <a:solidFill>
                  <a:schemeClr val="tx1"/>
                </a:solidFill>
                <a:latin typeface="+mn-lt"/>
              </a:rPr>
              <a:t>At the University Medical </a:t>
            </a:r>
            <a:r>
              <a:rPr lang="en-GB" sz="1200" dirty="0" err="1">
                <a:solidFill>
                  <a:schemeClr val="tx1"/>
                </a:solidFill>
                <a:latin typeface="+mn-lt"/>
              </a:rPr>
              <a:t>Center</a:t>
            </a:r>
            <a:r>
              <a:rPr lang="en-GB" sz="1200" dirty="0">
                <a:solidFill>
                  <a:schemeClr val="tx1"/>
                </a:solidFill>
                <a:latin typeface="+mn-lt"/>
              </a:rPr>
              <a:t> Utrecht, supervisors are evaluated on the quality of their mentorship, not just the number of PhD students they have supervised. There is even a "Supervisor of the Year" award.</a:t>
            </a:r>
            <a:endParaRPr lang="en-GB" sz="1200" dirty="0"/>
          </a:p>
          <a:p>
            <a:pPr marL="0" indent="0">
              <a:buNone/>
            </a:pPr>
            <a:endParaRPr lang="en-GB" sz="1200" dirty="0"/>
          </a:p>
          <a:p>
            <a:pPr marL="0" indent="0">
              <a:buNone/>
            </a:pPr>
            <a:r>
              <a:rPr lang="en-GB" sz="1200" dirty="0">
                <a:solidFill>
                  <a:schemeClr val="tx1"/>
                </a:solidFill>
                <a:latin typeface="+mn-lt"/>
              </a:rPr>
              <a:t>At the Karolinska Institute, candidates for promotion must submit a portfolio covering scientific and teaching contributions, as well as supervision, reviewing for journals, and committee work.</a:t>
            </a:r>
            <a:endParaRPr lang="en-GB" sz="1200" dirty="0"/>
          </a:p>
          <a:p>
            <a:pPr marL="0" indent="0">
              <a:buNone/>
            </a:pPr>
            <a:endParaRPr lang="en-GB" sz="1200" dirty="0"/>
          </a:p>
          <a:p>
            <a:pPr marL="0" indent="0">
              <a:buNone/>
            </a:pPr>
            <a:r>
              <a:rPr lang="en-GB" sz="1200" dirty="0">
                <a:solidFill>
                  <a:schemeClr val="tx1"/>
                </a:solidFill>
                <a:latin typeface="+mn-lt"/>
              </a:rPr>
              <a:t>At KU Leuven in Belgium, supervisors receive a standard checklist when a new lab member starts, covering authorship policies, health and safety, and institutional resources.</a:t>
            </a:r>
            <a:endParaRPr lang="en-GB" sz="1200" dirty="0"/>
          </a:p>
          <a:p>
            <a:pPr marL="0" indent="0">
              <a:buNone/>
            </a:pPr>
            <a:endParaRPr lang="en-GB" sz="1200" dirty="0"/>
          </a:p>
          <a:p>
            <a:pPr marL="0" indent="0">
              <a:buNone/>
            </a:pPr>
            <a:r>
              <a:rPr lang="en-GB" sz="1200" dirty="0">
                <a:solidFill>
                  <a:schemeClr val="tx1"/>
                </a:solidFill>
                <a:latin typeface="+mn-lt"/>
              </a:rPr>
              <a:t>Some funders now encourage a named, independent mentor separate from the direct supervisor – for example, </a:t>
            </a:r>
            <a:r>
              <a:rPr lang="en-GB" sz="1200" dirty="0" err="1">
                <a:solidFill>
                  <a:schemeClr val="tx1"/>
                </a:solidFill>
                <a:latin typeface="+mn-lt"/>
              </a:rPr>
              <a:t>Wellcome</a:t>
            </a:r>
            <a:r>
              <a:rPr lang="en-GB" sz="1200" dirty="0">
                <a:solidFill>
                  <a:schemeClr val="tx1"/>
                </a:solidFill>
                <a:latin typeface="+mn-lt"/>
              </a:rPr>
              <a:t> Career Development Awards ask applicants to identify a mentor with a track record in training and mentorship.</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which, if any, of these mechanisms already exist at their institute, and which they think would be most useful to introduce.</a:t>
            </a:r>
            <a:endParaRPr lang="en-GB" sz="1200" dirty="0"/>
          </a:p>
          <a:p>
            <a:pPr marL="0" indent="0">
              <a:buNone/>
            </a:pPr>
            <a:endParaRPr lang="en-GB" sz="1200" dirty="0"/>
          </a:p>
          <a:p>
            <a:pPr marL="0" indent="0">
              <a:buNone/>
            </a:pPr>
            <a:r>
              <a:rPr lang="en-GB" sz="1200" b="1" dirty="0">
                <a:solidFill>
                  <a:schemeClr val="tx1"/>
                </a:solidFill>
                <a:latin typeface="+mn-lt"/>
              </a:rPr>
              <a:t>Sources:</a:t>
            </a:r>
            <a:endParaRPr lang="en-GB" sz="1200" dirty="0"/>
          </a:p>
          <a:p>
            <a:pPr marL="171450" indent="-171450">
              <a:buFont typeface="Arial"/>
              <a:buChar char="•"/>
            </a:pPr>
            <a:r>
              <a:rPr lang="en-GB" sz="1200" dirty="0">
                <a:solidFill>
                  <a:schemeClr val="tx1"/>
                </a:solidFill>
                <a:latin typeface="+mn-lt"/>
              </a:rPr>
              <a:t>KU Leuven. (n.d.). </a:t>
            </a:r>
            <a:r>
              <a:rPr lang="en-GB" sz="1200" i="1" dirty="0">
                <a:solidFill>
                  <a:schemeClr val="tx1"/>
                </a:solidFill>
                <a:latin typeface="+mn-lt"/>
              </a:rPr>
              <a:t>Checklist for doctoral researchers and their supervisors</a:t>
            </a:r>
            <a:r>
              <a:rPr lang="en-GB" sz="1200" dirty="0">
                <a:solidFill>
                  <a:schemeClr val="tx1"/>
                </a:solidFill>
                <a:latin typeface="+mn-lt"/>
              </a:rPr>
              <a:t>. </a:t>
            </a:r>
            <a:r>
              <a:rPr lang="en-GB" sz="1200" dirty="0">
                <a:solidFill>
                  <a:schemeClr val="hlink"/>
                </a:solidFill>
                <a:latin typeface="+mn-lt"/>
                <a:hlinkClick r:id="rId3"/>
              </a:rPr>
              <a:t>https://research.kuleuven.be/en/integrity-ethics/integrity/Checklist</a:t>
            </a:r>
            <a:endParaRPr lang="en-GB" sz="1200" dirty="0"/>
          </a:p>
          <a:p>
            <a:pPr marL="171450" indent="-171450">
              <a:buFont typeface="Arial"/>
              <a:buChar char="•"/>
            </a:pPr>
            <a:r>
              <a:rPr lang="en-GB" sz="1200" dirty="0">
                <a:solidFill>
                  <a:schemeClr val="tx1"/>
                </a:solidFill>
                <a:latin typeface="+mn-lt"/>
              </a:rPr>
              <a:t>Utrecht University, Graduate School of Life Sciences. (n.d.). </a:t>
            </a:r>
            <a:r>
              <a:rPr lang="en-GB" sz="1200" i="1" dirty="0">
                <a:solidFill>
                  <a:schemeClr val="tx1"/>
                </a:solidFill>
                <a:latin typeface="+mn-lt"/>
              </a:rPr>
              <a:t>Supervisor of the Year award</a:t>
            </a:r>
            <a:r>
              <a:rPr lang="en-GB" sz="1200" dirty="0">
                <a:solidFill>
                  <a:schemeClr val="tx1"/>
                </a:solidFill>
                <a:latin typeface="+mn-lt"/>
              </a:rPr>
              <a:t>. </a:t>
            </a:r>
            <a:r>
              <a:rPr lang="en-GB" sz="1200" dirty="0">
                <a:solidFill>
                  <a:schemeClr val="hlink"/>
                </a:solidFill>
                <a:latin typeface="+mn-lt"/>
                <a:hlinkClick r:id="rId4"/>
              </a:rPr>
              <a:t>https://www.uu.nl/en/education/phd-at-the-graduate-school-of-life-sciences/during-your-phd/events/supervisor-of-the-year-award</a:t>
            </a:r>
            <a:endParaRPr lang="en-GB" sz="1200" dirty="0"/>
          </a:p>
          <a:p>
            <a:pPr marL="171450" indent="-171450">
              <a:buFont typeface="Arial"/>
              <a:buChar char="•"/>
            </a:pPr>
            <a:r>
              <a:rPr lang="en-GB" sz="1200" dirty="0" err="1">
                <a:solidFill>
                  <a:schemeClr val="tx1"/>
                </a:solidFill>
                <a:latin typeface="+mn-lt"/>
              </a:rPr>
              <a:t>Wellcome</a:t>
            </a:r>
            <a:r>
              <a:rPr lang="en-GB" sz="1200" dirty="0">
                <a:solidFill>
                  <a:schemeClr val="tx1"/>
                </a:solidFill>
                <a:latin typeface="+mn-lt"/>
              </a:rPr>
              <a:t>. (n.d.). </a:t>
            </a:r>
            <a:r>
              <a:rPr lang="en-GB" sz="1200" i="1" dirty="0" err="1">
                <a:solidFill>
                  <a:schemeClr val="tx1"/>
                </a:solidFill>
                <a:latin typeface="+mn-lt"/>
              </a:rPr>
              <a:t>Wellcome</a:t>
            </a:r>
            <a:r>
              <a:rPr lang="en-GB" sz="1200" i="1" dirty="0">
                <a:solidFill>
                  <a:schemeClr val="tx1"/>
                </a:solidFill>
                <a:latin typeface="+mn-lt"/>
              </a:rPr>
              <a:t> Career Development Awards</a:t>
            </a:r>
            <a:r>
              <a:rPr lang="en-GB" sz="1200" dirty="0">
                <a:solidFill>
                  <a:schemeClr val="tx1"/>
                </a:solidFill>
                <a:latin typeface="+mn-lt"/>
              </a:rPr>
              <a:t>. </a:t>
            </a:r>
            <a:r>
              <a:rPr lang="en-GB" sz="1200" dirty="0">
                <a:solidFill>
                  <a:schemeClr val="hlink"/>
                </a:solidFill>
                <a:latin typeface="+mn-lt"/>
                <a:hlinkClick r:id="rId5"/>
              </a:rPr>
              <a:t>https://wellcome.org/research-funding/schemes/wellcome-career-development-awards#how-applications-are-assessed-5bbb</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21</a:t>
            </a:fld>
            <a:endParaRPr lang="en-DE"/>
          </a:p>
        </p:txBody>
      </p:sp>
    </p:spTree>
    <p:extLst>
      <p:ext uri="{BB962C8B-B14F-4D97-AF65-F5344CB8AC3E}">
        <p14:creationId xmlns:p14="http://schemas.microsoft.com/office/powerpoint/2010/main" val="3774562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shows two examples of supervisor checklists.</a:t>
            </a:r>
            <a:endParaRPr lang="en-GB" sz="1200" dirty="0"/>
          </a:p>
          <a:p>
            <a:pPr marL="0" indent="0">
              <a:buNone/>
            </a:pPr>
            <a:endParaRPr lang="en-GB" sz="1200" dirty="0"/>
          </a:p>
          <a:p>
            <a:pPr marL="0" indent="0">
              <a:buNone/>
            </a:pPr>
            <a:r>
              <a:rPr lang="en-GB" sz="1200" dirty="0">
                <a:solidFill>
                  <a:schemeClr val="tx1"/>
                </a:solidFill>
                <a:latin typeface="+mn-lt"/>
              </a:rPr>
              <a:t>The EU-funded Bridge Project developed a checklist for supervisors that outlines specific points to address with trainees when discussing research projects, covering communication, expectations, and ethics. Such tools help standardise good mentoring practice and reduce misunderstandings.</a:t>
            </a:r>
            <a:endParaRPr lang="en-GB" sz="1200" dirty="0"/>
          </a:p>
          <a:p>
            <a:pPr marL="0" indent="0">
              <a:buNone/>
            </a:pPr>
            <a:endParaRPr lang="en-GB" sz="1200" dirty="0"/>
          </a:p>
          <a:p>
            <a:pPr marL="0" indent="0">
              <a:buNone/>
            </a:pPr>
            <a:r>
              <a:rPr lang="en-GB" sz="1200" dirty="0">
                <a:solidFill>
                  <a:schemeClr val="tx1"/>
                </a:solidFill>
                <a:latin typeface="+mn-lt"/>
              </a:rPr>
              <a:t>At KU Leuven in Belgium, supervisors receive a similar checklist when a new lab member starts, covering authorship policies, health and safety, and institutional resources. This ensures onboarding includes all relevant information and helps establish clear expectations from day one.</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whether they use any checklist for interacting with their lab members. If not, you could suggest developing one similar to these two examples.</a:t>
            </a:r>
            <a:endParaRPr lang="en-GB" sz="1200" dirty="0"/>
          </a:p>
          <a:p>
            <a:pPr marL="0" indent="0">
              <a:buNone/>
            </a:pPr>
            <a:endParaRPr lang="en-GB" sz="1200" dirty="0"/>
          </a:p>
          <a:p>
            <a:pPr marL="0" indent="0">
              <a:buNone/>
            </a:pPr>
            <a:r>
              <a:rPr lang="en-GB" sz="1200" b="1" dirty="0">
                <a:solidFill>
                  <a:schemeClr val="tx1"/>
                </a:solidFill>
                <a:latin typeface="+mn-lt"/>
              </a:rPr>
              <a:t>Sources:</a:t>
            </a:r>
            <a:endParaRPr lang="en-GB" sz="1200" dirty="0"/>
          </a:p>
          <a:p>
            <a:pPr marL="171450" indent="-171450">
              <a:buFont typeface="Arial"/>
              <a:buChar char="•"/>
            </a:pPr>
            <a:r>
              <a:rPr lang="en-GB" sz="1200" dirty="0">
                <a:solidFill>
                  <a:schemeClr val="tx1"/>
                </a:solidFill>
                <a:latin typeface="+mn-lt"/>
              </a:rPr>
              <a:t>BRIDGE project. (n.d.). </a:t>
            </a:r>
            <a:r>
              <a:rPr lang="en-GB" sz="1200" i="1" dirty="0">
                <a:solidFill>
                  <a:schemeClr val="tx1"/>
                </a:solidFill>
                <a:latin typeface="+mn-lt"/>
              </a:rPr>
              <a:t>Checklists for supervisors</a:t>
            </a:r>
            <a:r>
              <a:rPr lang="en-GB" sz="1200" dirty="0">
                <a:solidFill>
                  <a:schemeClr val="tx1"/>
                </a:solidFill>
                <a:latin typeface="+mn-lt"/>
              </a:rPr>
              <a:t>. </a:t>
            </a:r>
            <a:r>
              <a:rPr lang="en-GB" sz="1200" dirty="0">
                <a:solidFill>
                  <a:schemeClr val="hlink"/>
                </a:solidFill>
                <a:latin typeface="+mn-lt"/>
                <a:hlinkClick r:id="rId3"/>
              </a:rPr>
              <a:t>https://www.academicintegrity.eu/wp/bridge-checklists/</a:t>
            </a:r>
            <a:endParaRPr lang="en-GB" sz="1200" dirty="0"/>
          </a:p>
          <a:p>
            <a:pPr marL="171450" indent="-171450">
              <a:buFont typeface="Arial"/>
              <a:buChar char="•"/>
            </a:pPr>
            <a:r>
              <a:rPr lang="en-GB" sz="1200" dirty="0">
                <a:solidFill>
                  <a:schemeClr val="tx1"/>
                </a:solidFill>
                <a:latin typeface="+mn-lt"/>
              </a:rPr>
              <a:t>KU Leuven. (n.d.). </a:t>
            </a:r>
            <a:r>
              <a:rPr lang="en-GB" sz="1200" i="1" dirty="0">
                <a:solidFill>
                  <a:schemeClr val="tx1"/>
                </a:solidFill>
                <a:latin typeface="+mn-lt"/>
              </a:rPr>
              <a:t>Checklist for doctoral researchers and their supervisors</a:t>
            </a:r>
            <a:r>
              <a:rPr lang="en-GB" sz="1200" dirty="0">
                <a:solidFill>
                  <a:schemeClr val="tx1"/>
                </a:solidFill>
                <a:latin typeface="+mn-lt"/>
              </a:rPr>
              <a:t>. </a:t>
            </a:r>
            <a:r>
              <a:rPr lang="en-GB" sz="1200" dirty="0">
                <a:solidFill>
                  <a:schemeClr val="hlink"/>
                </a:solidFill>
                <a:latin typeface="+mn-lt"/>
                <a:hlinkClick r:id="rId4"/>
              </a:rPr>
              <a:t>https://research.kuleuven.be/en/integrity-ethics/integrity/Checklist</a:t>
            </a:r>
            <a:endParaRPr lang="en-GB" sz="1200" dirty="0"/>
          </a:p>
          <a:p>
            <a:endParaRPr lang="en-US" dirty="0"/>
          </a:p>
        </p:txBody>
      </p:sp>
      <p:sp>
        <p:nvSpPr>
          <p:cNvPr id="4" name="Slide Number Placeholder 3"/>
          <p:cNvSpPr>
            <a:spLocks noGrp="1"/>
          </p:cNvSpPr>
          <p:nvPr>
            <p:ph type="sldNum" sz="quarter" idx="5"/>
          </p:nvPr>
        </p:nvSpPr>
        <p:spPr/>
        <p:txBody>
          <a:bodyPr/>
          <a:lstStyle/>
          <a:p>
            <a:fld id="{4FF22E7F-4881-604F-9F98-C71D63AF9777}" type="slidenum">
              <a:rPr lang="en-DE" smtClean="0"/>
              <a:t>22</a:t>
            </a:fld>
            <a:endParaRPr lang="en-DE"/>
          </a:p>
        </p:txBody>
      </p:sp>
    </p:spTree>
    <p:extLst>
      <p:ext uri="{BB962C8B-B14F-4D97-AF65-F5344CB8AC3E}">
        <p14:creationId xmlns:p14="http://schemas.microsoft.com/office/powerpoint/2010/main" val="3160113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makes the general point that dedicated leadership and management training exists and is worth pointing PIs towards, with a couple of illustrative examples.</a:t>
            </a:r>
            <a:endParaRPr lang="en-GB" sz="1200" dirty="0"/>
          </a:p>
          <a:p>
            <a:pPr marL="0" indent="0">
              <a:buNone/>
            </a:pPr>
            <a:endParaRPr lang="en-GB" sz="1200" dirty="0"/>
          </a:p>
          <a:p>
            <a:pPr marL="0" indent="0">
              <a:buNone/>
            </a:pPr>
            <a:r>
              <a:rPr lang="en-GB" sz="1200" dirty="0">
                <a:solidFill>
                  <a:schemeClr val="tx1"/>
                </a:solidFill>
                <a:latin typeface="+mn-lt"/>
              </a:rPr>
              <a:t>The examples given (EMBO Lab Leadership, HHMI's laboratory management resources) are illustrative, not exhaustive or an endorsement.</a:t>
            </a:r>
            <a:endParaRPr lang="en-GB" sz="1200" dirty="0"/>
          </a:p>
          <a:p>
            <a:pPr marL="0" indent="0">
              <a:buNone/>
            </a:pPr>
            <a:endParaRPr lang="en-GB" sz="1200" dirty="0"/>
          </a:p>
          <a:p>
            <a:pPr marL="0" indent="0">
              <a:buNone/>
            </a:pPr>
            <a:r>
              <a:rPr lang="en-GB" sz="1200" i="1" dirty="0">
                <a:solidFill>
                  <a:schemeClr val="tx1"/>
                </a:solidFill>
                <a:latin typeface="+mn-lt"/>
              </a:rPr>
              <a:t>When adapting this deck, you can replace these with whatever leadership or management training your own institute or a relevant funder offers.</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whether they are aware of any such training at their own institute, and whether they have taken it.</a:t>
            </a:r>
            <a:endParaRPr lang="en-GB" sz="1200" dirty="0"/>
          </a:p>
          <a:p>
            <a:endParaRPr lang="en-US" dirty="0"/>
          </a:p>
          <a:p>
            <a:endParaRPr lang="en-US" dirty="0"/>
          </a:p>
        </p:txBody>
      </p:sp>
      <p:sp>
        <p:nvSpPr>
          <p:cNvPr id="4" name="Slide Number Placeholder 3"/>
          <p:cNvSpPr>
            <a:spLocks noGrp="1"/>
          </p:cNvSpPr>
          <p:nvPr>
            <p:ph type="sldNum" sz="quarter" idx="5"/>
          </p:nvPr>
        </p:nvSpPr>
        <p:spPr/>
        <p:txBody>
          <a:bodyPr/>
          <a:lstStyle/>
          <a:p>
            <a:fld id="{4FF22E7F-4881-604F-9F98-C71D63AF9777}" type="slidenum">
              <a:rPr lang="en-DE" smtClean="0"/>
              <a:t>23</a:t>
            </a:fld>
            <a:endParaRPr lang="en-DE"/>
          </a:p>
        </p:txBody>
      </p:sp>
    </p:spTree>
    <p:extLst>
      <p:ext uri="{BB962C8B-B14F-4D97-AF65-F5344CB8AC3E}">
        <p14:creationId xmlns:p14="http://schemas.microsoft.com/office/powerpoint/2010/main" val="2643365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grounds the previous suggestions in actual demand: it shows what researchers themselves asked for when they were surveyed directly about their training needs.</a:t>
            </a:r>
            <a:endParaRPr lang="en-GB" sz="1200" dirty="0"/>
          </a:p>
          <a:p>
            <a:pPr marL="0" indent="0">
              <a:buNone/>
            </a:pPr>
            <a:endParaRPr lang="en-GB" sz="1200" dirty="0"/>
          </a:p>
          <a:p>
            <a:pPr marL="0" indent="0">
              <a:buNone/>
            </a:pPr>
            <a:r>
              <a:rPr lang="en-GB" sz="1200" dirty="0">
                <a:solidFill>
                  <a:schemeClr val="tx1"/>
                </a:solidFill>
                <a:latin typeface="+mn-lt"/>
              </a:rPr>
              <a:t>In 2022, the Australian Academy of Science and Springer Nature surveyed researchers about their research integrity training needs. The most requested training topics were:</a:t>
            </a:r>
            <a:endParaRPr lang="en-GB" sz="1200" dirty="0"/>
          </a:p>
          <a:p>
            <a:pPr marL="0" indent="0">
              <a:buNone/>
            </a:pPr>
            <a:endParaRPr lang="en-GB" sz="1200" dirty="0"/>
          </a:p>
          <a:p>
            <a:pPr marL="171450" indent="-171450">
              <a:buFont typeface="Arial"/>
              <a:buChar char="•"/>
            </a:pPr>
            <a:r>
              <a:rPr lang="en-GB" sz="1200" dirty="0">
                <a:solidFill>
                  <a:schemeClr val="tx1"/>
                </a:solidFill>
                <a:latin typeface="+mn-lt"/>
              </a:rPr>
              <a:t>Long-term data storage and management</a:t>
            </a:r>
            <a:endParaRPr lang="en-GB" sz="1200" dirty="0"/>
          </a:p>
          <a:p>
            <a:pPr marL="171450" indent="-171450">
              <a:buFont typeface="Arial"/>
              <a:buChar char="•"/>
            </a:pPr>
            <a:r>
              <a:rPr lang="en-GB" sz="1200" dirty="0">
                <a:solidFill>
                  <a:schemeClr val="tx1"/>
                </a:solidFill>
                <a:latin typeface="+mn-lt"/>
              </a:rPr>
              <a:t>Policies for data access, ownership, sharing, and reuse</a:t>
            </a:r>
            <a:endParaRPr lang="en-GB" sz="1200" dirty="0"/>
          </a:p>
          <a:p>
            <a:pPr marL="171450" indent="-171450">
              <a:buFont typeface="Arial"/>
              <a:buChar char="•"/>
            </a:pPr>
            <a:r>
              <a:rPr lang="en-GB" sz="1200" dirty="0">
                <a:solidFill>
                  <a:schemeClr val="tx1"/>
                </a:solidFill>
                <a:latin typeface="+mn-lt"/>
              </a:rPr>
              <a:t>Statistical power and analysis</a:t>
            </a:r>
            <a:endParaRPr lang="en-GB" sz="1200" dirty="0"/>
          </a:p>
          <a:p>
            <a:pPr marL="171450" indent="-171450">
              <a:buFont typeface="Arial"/>
              <a:buChar char="•"/>
            </a:pPr>
            <a:r>
              <a:rPr lang="en-GB" sz="1200" dirty="0">
                <a:solidFill>
                  <a:schemeClr val="tx1"/>
                </a:solidFill>
                <a:latin typeface="+mn-lt"/>
              </a:rPr>
              <a:t>Data policies and curation</a:t>
            </a:r>
            <a:endParaRPr lang="en-GB" sz="1200" dirty="0"/>
          </a:p>
          <a:p>
            <a:pPr marL="171450" indent="-171450">
              <a:buFont typeface="Arial"/>
              <a:buChar char="•"/>
            </a:pPr>
            <a:r>
              <a:rPr lang="en-GB" sz="1200" dirty="0">
                <a:solidFill>
                  <a:schemeClr val="tx1"/>
                </a:solidFill>
                <a:latin typeface="+mn-lt"/>
              </a:rPr>
              <a:t>Choosing repositories, using metadata, and meeting copyright/licensing requirements</a:t>
            </a:r>
            <a:endParaRPr lang="en-GB" sz="1200" dirty="0"/>
          </a:p>
          <a:p>
            <a:pPr marL="171450" indent="-171450">
              <a:buFont typeface="Arial"/>
              <a:buChar char="•"/>
            </a:pPr>
            <a:r>
              <a:rPr lang="en-GB" sz="1200" dirty="0">
                <a:solidFill>
                  <a:schemeClr val="tx1"/>
                </a:solidFill>
                <a:latin typeface="+mn-lt"/>
              </a:rPr>
              <a:t>Authorship guidance</a:t>
            </a:r>
            <a:endParaRPr lang="en-GB" sz="1200" dirty="0"/>
          </a:p>
          <a:p>
            <a:pPr marL="0" indent="0">
              <a:buNone/>
            </a:pPr>
            <a:endParaRPr lang="en-GB" sz="1200" dirty="0"/>
          </a:p>
          <a:p>
            <a:pPr marL="0" indent="0">
              <a:buNone/>
            </a:pPr>
            <a:r>
              <a:rPr lang="en-GB" sz="1200" dirty="0">
                <a:solidFill>
                  <a:schemeClr val="tx1"/>
                </a:solidFill>
                <a:latin typeface="+mn-lt"/>
              </a:rPr>
              <a:t>These priorities are heavily focused on data management and other practical, everyday skills rather than abstract ethics content – and they came directly from researchers themselves, not from institutions guessing what might be useful.</a:t>
            </a:r>
            <a:endParaRPr lang="en-GB" sz="1200" dirty="0"/>
          </a:p>
          <a:p>
            <a:pPr marL="0" indent="0">
              <a:buNone/>
            </a:pPr>
            <a:endParaRPr lang="en-GB" sz="1200" dirty="0"/>
          </a:p>
          <a:p>
            <a:pPr marL="0" indent="0">
              <a:buNone/>
            </a:pPr>
            <a:r>
              <a:rPr lang="en-GB" sz="1200" i="1" dirty="0">
                <a:solidFill>
                  <a:schemeClr val="tx1"/>
                </a:solidFill>
                <a:latin typeface="+mn-lt"/>
              </a:rPr>
              <a:t>You could ask the audience which of these topics they feel least confident about, or whether their own institute currently offers training in any of them.</a:t>
            </a:r>
            <a:endParaRPr lang="en-GB" sz="1200" dirty="0"/>
          </a:p>
          <a:p>
            <a:pPr marL="0" indent="0">
              <a:buNone/>
            </a:pPr>
            <a:endParaRPr lang="en-GB" sz="1200" dirty="0"/>
          </a:p>
          <a:p>
            <a:pPr marL="0" indent="0">
              <a:buNone/>
            </a:pPr>
            <a:r>
              <a:rPr lang="en-GB" sz="1200" b="1" dirty="0">
                <a:solidFill>
                  <a:schemeClr val="tx1"/>
                </a:solidFill>
                <a:latin typeface="+mn-lt"/>
              </a:rPr>
              <a:t>Source:</a:t>
            </a:r>
            <a:endParaRPr lang="en-GB" sz="1200" dirty="0"/>
          </a:p>
          <a:p>
            <a:pPr marL="171450" indent="-171450">
              <a:buFont typeface="Arial"/>
              <a:buChar char="•"/>
            </a:pPr>
            <a:r>
              <a:rPr lang="en-GB" sz="1200" dirty="0">
                <a:solidFill>
                  <a:schemeClr val="tx1"/>
                </a:solidFill>
                <a:latin typeface="+mn-lt"/>
              </a:rPr>
              <a:t>Springer Nature &amp; Australian Academy of Science. (2022). </a:t>
            </a:r>
            <a:r>
              <a:rPr lang="en-GB" sz="1200" i="1" dirty="0">
                <a:solidFill>
                  <a:schemeClr val="tx1"/>
                </a:solidFill>
                <a:latin typeface="+mn-lt"/>
              </a:rPr>
              <a:t>Research integrity – A survey looking at needs and provision of training in Australian institutions</a:t>
            </a:r>
            <a:r>
              <a:rPr lang="en-GB" sz="1200" dirty="0">
                <a:solidFill>
                  <a:schemeClr val="tx1"/>
                </a:solidFill>
                <a:latin typeface="+mn-lt"/>
              </a:rPr>
              <a:t> [Presentation]. </a:t>
            </a:r>
            <a:r>
              <a:rPr lang="en-GB" sz="1200" dirty="0" err="1">
                <a:solidFill>
                  <a:schemeClr val="tx1"/>
                </a:solidFill>
                <a:latin typeface="+mn-lt"/>
              </a:rPr>
              <a:t>figshare</a:t>
            </a:r>
            <a:r>
              <a:rPr lang="en-GB" sz="1200" dirty="0">
                <a:solidFill>
                  <a:schemeClr val="tx1"/>
                </a:solidFill>
                <a:latin typeface="+mn-lt"/>
              </a:rPr>
              <a:t>. </a:t>
            </a:r>
            <a:r>
              <a:rPr lang="en-GB" sz="1200" dirty="0">
                <a:solidFill>
                  <a:schemeClr val="hlink"/>
                </a:solidFill>
                <a:latin typeface="+mn-lt"/>
                <a:hlinkClick r:id="rId3"/>
              </a:rPr>
              <a:t>https://doi.org/10.6084/m9.figshare.19773298</a:t>
            </a:r>
            <a:r>
              <a:rPr lang="en-GB" sz="1200" dirty="0">
                <a:solidFill>
                  <a:schemeClr val="hlink"/>
                </a:solidFill>
                <a:latin typeface="+mn-lt"/>
              </a:rPr>
              <a:t> </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24</a:t>
            </a:fld>
            <a:endParaRPr lang="en-DE"/>
          </a:p>
        </p:txBody>
      </p:sp>
    </p:spTree>
    <p:extLst>
      <p:ext uri="{BB962C8B-B14F-4D97-AF65-F5344CB8AC3E}">
        <p14:creationId xmlns:p14="http://schemas.microsoft.com/office/powerpoint/2010/main" val="1637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connects supervision to the broader research assessment reform movement, and shows that recognising supervision is not only good practice, but increasingly something funders and assessment frameworks expect to see. More details on the movement are included in Slide Deck 3: How Research Assessment Affects Research Conduct.</a:t>
            </a:r>
            <a:endParaRPr lang="en-GB" sz="1200" dirty="0"/>
          </a:p>
          <a:p>
            <a:pPr marL="0" indent="0">
              <a:buNone/>
            </a:pPr>
            <a:endParaRPr lang="en-GB" sz="1200" dirty="0"/>
          </a:p>
          <a:p>
            <a:pPr marL="0" indent="0">
              <a:buNone/>
            </a:pPr>
            <a:r>
              <a:rPr lang="en-GB" sz="1200" dirty="0" err="1">
                <a:solidFill>
                  <a:schemeClr val="tx1"/>
                </a:solidFill>
                <a:latin typeface="+mn-lt"/>
              </a:rPr>
              <a:t>CoARA</a:t>
            </a:r>
            <a:r>
              <a:rPr lang="en-GB" sz="1200" dirty="0">
                <a:solidFill>
                  <a:schemeClr val="tx1"/>
                </a:solidFill>
                <a:latin typeface="+mn-lt"/>
              </a:rPr>
              <a:t>, the Coalition for Advancing Research Assessment, asks signatory institutions to recognize the diversity of research contributions, explicitly including training, mentoring and supervision, rather than relying only on publication metrics. Over 830 organizations worldwide have signed the agreement.</a:t>
            </a:r>
            <a:endParaRPr lang="en-GB" sz="1200" dirty="0"/>
          </a:p>
          <a:p>
            <a:pPr marL="0" indent="0">
              <a:buNone/>
            </a:pPr>
            <a:endParaRPr lang="en-GB" sz="1200" dirty="0"/>
          </a:p>
          <a:p>
            <a:pPr marL="0" indent="0">
              <a:buNone/>
            </a:pPr>
            <a:r>
              <a:rPr lang="en-GB" sz="1200" dirty="0">
                <a:solidFill>
                  <a:schemeClr val="tx1"/>
                </a:solidFill>
                <a:latin typeface="+mn-lt"/>
              </a:rPr>
              <a:t>UKRI's Résumé for Research and Innovation (R4RI) replaces the traditional track record with a narrative CV that includes a dedicated module where applicants can describe their contribution to mentoring and training others.</a:t>
            </a:r>
            <a:endParaRPr lang="en-GB" sz="1200" dirty="0"/>
          </a:p>
          <a:p>
            <a:pPr marL="0" indent="0">
              <a:buNone/>
            </a:pPr>
            <a:endParaRPr lang="en-GB" sz="1200" dirty="0"/>
          </a:p>
          <a:p>
            <a:pPr marL="0" indent="0">
              <a:buNone/>
            </a:pPr>
            <a:r>
              <a:rPr lang="en-GB" sz="1200" dirty="0" err="1">
                <a:solidFill>
                  <a:schemeClr val="tx1"/>
                </a:solidFill>
                <a:latin typeface="+mn-lt"/>
              </a:rPr>
              <a:t>Wellcome</a:t>
            </a:r>
            <a:r>
              <a:rPr lang="en-GB" sz="1200" dirty="0">
                <a:solidFill>
                  <a:schemeClr val="tx1"/>
                </a:solidFill>
                <a:latin typeface="+mn-lt"/>
              </a:rPr>
              <a:t> asks senior applicants to name a mentor with a track record in training and mentorship, and its broader funding schemes assess contributions to teaching, mentorship and leadership as part of the application.</a:t>
            </a:r>
            <a:endParaRPr lang="en-GB" sz="1200" dirty="0"/>
          </a:p>
          <a:p>
            <a:pPr marL="0" indent="0">
              <a:buNone/>
            </a:pPr>
            <a:endParaRPr lang="en-GB" sz="1200" dirty="0"/>
          </a:p>
          <a:p>
            <a:pPr marL="0" indent="0">
              <a:buNone/>
            </a:pPr>
            <a:r>
              <a:rPr lang="en-GB" sz="1200" dirty="0">
                <a:solidFill>
                  <a:schemeClr val="tx1"/>
                </a:solidFill>
                <a:latin typeface="+mn-lt"/>
              </a:rPr>
              <a:t>The Royal Society's Résumé for Researchers is a narrative CV format that several other funders have used as a model; like R4RI, it asks about supervisory contribution rather than counting outputs alone.</a:t>
            </a:r>
            <a:endParaRPr lang="en-GB" sz="1200" dirty="0"/>
          </a:p>
          <a:p>
            <a:pPr marL="0" indent="0">
              <a:buNone/>
            </a:pPr>
            <a:endParaRPr lang="en-GB" sz="1200" dirty="0"/>
          </a:p>
          <a:p>
            <a:pPr marL="0" indent="0">
              <a:buNone/>
            </a:pPr>
            <a:r>
              <a:rPr lang="en-GB" sz="1200" b="1" dirty="0">
                <a:solidFill>
                  <a:schemeClr val="tx1"/>
                </a:solidFill>
                <a:latin typeface="+mn-lt"/>
              </a:rPr>
              <a:t>Sources:</a:t>
            </a:r>
            <a:endParaRPr lang="en-GB" sz="1200" dirty="0"/>
          </a:p>
          <a:p>
            <a:pPr marL="171450" indent="-171450">
              <a:buFont typeface="Arial"/>
              <a:buChar char="•"/>
            </a:pPr>
            <a:r>
              <a:rPr lang="en-GB" sz="1200" dirty="0" err="1">
                <a:solidFill>
                  <a:schemeClr val="tx1"/>
                </a:solidFill>
                <a:latin typeface="+mn-lt"/>
              </a:rPr>
              <a:t>CoARA</a:t>
            </a:r>
            <a:r>
              <a:rPr lang="en-GB" sz="1200" dirty="0">
                <a:solidFill>
                  <a:schemeClr val="tx1"/>
                </a:solidFill>
                <a:latin typeface="+mn-lt"/>
              </a:rPr>
              <a:t>. (2022). </a:t>
            </a:r>
            <a:r>
              <a:rPr lang="en-GB" sz="1200" i="1" dirty="0">
                <a:solidFill>
                  <a:schemeClr val="tx1"/>
                </a:solidFill>
                <a:latin typeface="+mn-lt"/>
              </a:rPr>
              <a:t>Agreement on reforming research assessment</a:t>
            </a:r>
            <a:r>
              <a:rPr lang="en-GB" sz="1200" dirty="0">
                <a:solidFill>
                  <a:schemeClr val="tx1"/>
                </a:solidFill>
                <a:latin typeface="+mn-lt"/>
              </a:rPr>
              <a:t>. </a:t>
            </a:r>
            <a:r>
              <a:rPr lang="en-GB" sz="1200" dirty="0">
                <a:solidFill>
                  <a:schemeClr val="hlink"/>
                </a:solidFill>
                <a:latin typeface="+mn-lt"/>
                <a:hlinkClick r:id="rId3"/>
              </a:rPr>
              <a:t>https://www.coara.org</a:t>
            </a:r>
            <a:endParaRPr lang="en-GB" sz="1200" dirty="0"/>
          </a:p>
          <a:p>
            <a:pPr marL="171450" indent="-171450">
              <a:buFont typeface="Arial"/>
              <a:buChar char="•"/>
            </a:pPr>
            <a:r>
              <a:rPr lang="en-GB" sz="1200" dirty="0">
                <a:solidFill>
                  <a:schemeClr val="tx1"/>
                </a:solidFill>
                <a:latin typeface="+mn-lt"/>
              </a:rPr>
              <a:t>The Royal Society. (n.d.). </a:t>
            </a:r>
            <a:r>
              <a:rPr lang="en-GB" sz="1200" i="1" dirty="0">
                <a:solidFill>
                  <a:schemeClr val="tx1"/>
                </a:solidFill>
                <a:latin typeface="+mn-lt"/>
              </a:rPr>
              <a:t>Résumé for Researchers</a:t>
            </a:r>
            <a:r>
              <a:rPr lang="en-GB" sz="1200" dirty="0">
                <a:solidFill>
                  <a:schemeClr val="tx1"/>
                </a:solidFill>
                <a:latin typeface="+mn-lt"/>
              </a:rPr>
              <a:t>. </a:t>
            </a:r>
            <a:r>
              <a:rPr lang="en-GB" sz="1200" dirty="0">
                <a:solidFill>
                  <a:schemeClr val="hlink"/>
                </a:solidFill>
                <a:latin typeface="+mn-lt"/>
                <a:hlinkClick r:id="rId4"/>
              </a:rPr>
              <a:t>https://royalsociety.org/news-resources/projects/research-culture/tools-for-support/resume-for-researchers/</a:t>
            </a:r>
            <a:endParaRPr lang="en-GB" sz="1200" dirty="0"/>
          </a:p>
          <a:p>
            <a:pPr marL="171450" indent="-171450">
              <a:buFont typeface="Arial"/>
              <a:buChar char="•"/>
            </a:pPr>
            <a:r>
              <a:rPr lang="en-GB" sz="1200" dirty="0">
                <a:solidFill>
                  <a:schemeClr val="tx1"/>
                </a:solidFill>
                <a:latin typeface="+mn-lt"/>
              </a:rPr>
              <a:t>UK Research and Innovation. (n.d.). </a:t>
            </a:r>
            <a:r>
              <a:rPr lang="en-GB" sz="1200" i="1" dirty="0">
                <a:solidFill>
                  <a:schemeClr val="tx1"/>
                </a:solidFill>
                <a:latin typeface="+mn-lt"/>
              </a:rPr>
              <a:t>Résumé for Research and Innovation (R4RI) template</a:t>
            </a:r>
            <a:r>
              <a:rPr lang="en-GB" sz="1200" dirty="0">
                <a:solidFill>
                  <a:schemeClr val="tx1"/>
                </a:solidFill>
                <a:latin typeface="+mn-lt"/>
              </a:rPr>
              <a:t>. </a:t>
            </a:r>
            <a:r>
              <a:rPr lang="en-GB" sz="1200" dirty="0">
                <a:solidFill>
                  <a:schemeClr val="hlink"/>
                </a:solidFill>
                <a:latin typeface="+mn-lt"/>
                <a:hlinkClick r:id="rId5"/>
              </a:rPr>
              <a:t>https://www.ukri.org/publications/resume-for-research-and-innovation-r4ri-template/</a:t>
            </a:r>
            <a:endParaRPr lang="en-GB" sz="1200" dirty="0"/>
          </a:p>
          <a:p>
            <a:pPr marL="171450" indent="-171450">
              <a:buFont typeface="Arial"/>
              <a:buChar char="•"/>
            </a:pPr>
            <a:r>
              <a:rPr lang="en-GB" sz="1200" dirty="0" err="1">
                <a:solidFill>
                  <a:schemeClr val="tx1"/>
                </a:solidFill>
                <a:latin typeface="+mn-lt"/>
              </a:rPr>
              <a:t>Wellcome</a:t>
            </a:r>
            <a:r>
              <a:rPr lang="en-GB" sz="1200" dirty="0">
                <a:solidFill>
                  <a:schemeClr val="tx1"/>
                </a:solidFill>
                <a:latin typeface="+mn-lt"/>
              </a:rPr>
              <a:t>. (n.d.). </a:t>
            </a:r>
            <a:r>
              <a:rPr lang="en-GB" sz="1200" i="1" dirty="0" err="1">
                <a:solidFill>
                  <a:schemeClr val="tx1"/>
                </a:solidFill>
                <a:latin typeface="+mn-lt"/>
              </a:rPr>
              <a:t>Wellcome</a:t>
            </a:r>
            <a:r>
              <a:rPr lang="en-GB" sz="1200" i="1" dirty="0">
                <a:solidFill>
                  <a:schemeClr val="tx1"/>
                </a:solidFill>
                <a:latin typeface="+mn-lt"/>
              </a:rPr>
              <a:t> Career Development Awards</a:t>
            </a:r>
            <a:r>
              <a:rPr lang="en-GB" sz="1200" dirty="0">
                <a:solidFill>
                  <a:schemeClr val="tx1"/>
                </a:solidFill>
                <a:latin typeface="+mn-lt"/>
              </a:rPr>
              <a:t>. </a:t>
            </a:r>
            <a:r>
              <a:rPr lang="en-GB" sz="1200" dirty="0">
                <a:solidFill>
                  <a:schemeClr val="hlink"/>
                </a:solidFill>
                <a:latin typeface="+mn-lt"/>
                <a:hlinkClick r:id="rId6"/>
              </a:rPr>
              <a:t>https://wellcome.org/research-funding/schemes/wellcome-career-development-awards#how-applications-are-assessed-5bbb</a:t>
            </a:r>
            <a:endParaRPr lang="en-GB" sz="1200" dirty="0"/>
          </a:p>
          <a:p>
            <a:endParaRPr lang="en-US" sz="1200" kern="1200" dirty="0"/>
          </a:p>
          <a:p>
            <a:endParaRPr lang="en-US" dirty="0"/>
          </a:p>
        </p:txBody>
      </p:sp>
      <p:sp>
        <p:nvSpPr>
          <p:cNvPr id="4" name="Slide Number Placeholder 3"/>
          <p:cNvSpPr>
            <a:spLocks noGrp="1"/>
          </p:cNvSpPr>
          <p:nvPr>
            <p:ph type="sldNum" sz="quarter" idx="5"/>
          </p:nvPr>
        </p:nvSpPr>
        <p:spPr/>
        <p:txBody>
          <a:bodyPr/>
          <a:lstStyle/>
          <a:p>
            <a:fld id="{4FF22E7F-4881-604F-9F98-C71D63AF9777}" type="slidenum">
              <a:rPr lang="en-DE" smtClean="0"/>
              <a:t>25</a:t>
            </a:fld>
            <a:endParaRPr lang="en-DE"/>
          </a:p>
        </p:txBody>
      </p:sp>
    </p:spTree>
    <p:extLst>
      <p:ext uri="{BB962C8B-B14F-4D97-AF65-F5344CB8AC3E}">
        <p14:creationId xmlns:p14="http://schemas.microsoft.com/office/powerpoint/2010/main" val="2740785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tx1"/>
                </a:solidFill>
                <a:latin typeface="+mn-lt"/>
              </a:rPr>
              <a:t>This slide suggests that PIs can proactively ask for support if their institute does not provide it.</a:t>
            </a:r>
            <a:endParaRPr lang="en-GB" sz="1200" dirty="0"/>
          </a:p>
          <a:p>
            <a:pPr marL="0" indent="0">
              <a:buNone/>
            </a:pPr>
            <a:endParaRPr lang="en-GB" sz="1200" dirty="0"/>
          </a:p>
          <a:p>
            <a:pPr marL="0" indent="0">
              <a:buNone/>
            </a:pPr>
            <a:r>
              <a:rPr lang="en-GB" sz="1200" dirty="0">
                <a:solidFill>
                  <a:schemeClr val="tx1"/>
                </a:solidFill>
                <a:latin typeface="+mn-lt"/>
              </a:rPr>
              <a:t>If there’s a gap, whether it’s in training, mentorship, or resources, communicate it to your institute so that solutions can be developed.</a:t>
            </a:r>
            <a:endParaRPr lang="en-GB" sz="1200" dirty="0"/>
          </a:p>
          <a:p>
            <a:pPr marL="0" indent="0">
              <a:buNone/>
            </a:pPr>
            <a:endParaRPr lang="en-GB" sz="1200" dirty="0"/>
          </a:p>
          <a:p>
            <a:pPr marL="0" indent="0">
              <a:buNone/>
            </a:pPr>
            <a:r>
              <a:rPr lang="en-GB" sz="1200" i="1" dirty="0">
                <a:solidFill>
                  <a:schemeClr val="tx1"/>
                </a:solidFill>
                <a:latin typeface="+mn-lt"/>
              </a:rPr>
              <a:t>Here you could encourage the audience to be proactive and talk to the leadership of their institutes to provide support, or create a working group to look into training and support.</a:t>
            </a:r>
            <a:endParaRPr lang="en-GB" sz="1200" dirty="0"/>
          </a:p>
        </p:txBody>
      </p:sp>
      <p:sp>
        <p:nvSpPr>
          <p:cNvPr id="4" name="Slide Number Placeholder 3"/>
          <p:cNvSpPr>
            <a:spLocks noGrp="1"/>
          </p:cNvSpPr>
          <p:nvPr>
            <p:ph type="sldNum" sz="quarter" idx="5"/>
          </p:nvPr>
        </p:nvSpPr>
        <p:spPr/>
        <p:txBody>
          <a:bodyPr/>
          <a:lstStyle/>
          <a:p>
            <a:fld id="{4FF22E7F-4881-604F-9F98-C71D63AF9777}" type="slidenum">
              <a:rPr lang="en-DE" smtClean="0"/>
              <a:t>26</a:t>
            </a:fld>
            <a:endParaRPr lang="en-DE"/>
          </a:p>
        </p:txBody>
      </p:sp>
    </p:spTree>
    <p:extLst>
      <p:ext uri="{BB962C8B-B14F-4D97-AF65-F5344CB8AC3E}">
        <p14:creationId xmlns:p14="http://schemas.microsoft.com/office/powerpoint/2010/main" val="2860065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FF22E7F-4881-604F-9F98-C71D63AF9777}" type="slidenum">
              <a:rPr lang="en-DE" smtClean="0"/>
              <a:t>28</a:t>
            </a:fld>
            <a:endParaRPr lang="en-DE"/>
          </a:p>
        </p:txBody>
      </p:sp>
    </p:spTree>
    <p:extLst>
      <p:ext uri="{BB962C8B-B14F-4D97-AF65-F5344CB8AC3E}">
        <p14:creationId xmlns:p14="http://schemas.microsoft.com/office/powerpoint/2010/main" val="24331432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74E6C-E291-3465-2E21-D0A2CC991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86ED50-E3C5-C9D9-9216-AF315B97E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306C60-0F5F-13B5-AECC-627A8DF767D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765615A-C8E4-5C64-3168-C4F5F832BADE}"/>
              </a:ext>
            </a:extLst>
          </p:cNvPr>
          <p:cNvSpPr>
            <a:spLocks noGrp="1"/>
          </p:cNvSpPr>
          <p:nvPr>
            <p:ph type="sldNum" sz="quarter" idx="5"/>
          </p:nvPr>
        </p:nvSpPr>
        <p:spPr/>
        <p:txBody>
          <a:bodyPr/>
          <a:lstStyle/>
          <a:p>
            <a:fld id="{4FF22E7F-4881-604F-9F98-C71D63AF9777}" type="slidenum">
              <a:rPr lang="en-DE" smtClean="0"/>
              <a:t>29</a:t>
            </a:fld>
            <a:endParaRPr lang="en-DE"/>
          </a:p>
        </p:txBody>
      </p:sp>
    </p:spTree>
    <p:extLst>
      <p:ext uri="{BB962C8B-B14F-4D97-AF65-F5344CB8AC3E}">
        <p14:creationId xmlns:p14="http://schemas.microsoft.com/office/powerpoint/2010/main" val="40049113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47D1BA1A-756A-40B4-062D-A0A8B4940676}"/>
              </a:ext>
            </a:extLst>
          </p:cNvPr>
          <p:cNvSpPr/>
          <p:nvPr userDrawn="1"/>
        </p:nvSpPr>
        <p:spPr>
          <a:xfrm>
            <a:off x="7788166" y="1306301"/>
            <a:ext cx="4968490" cy="4968484"/>
          </a:xfrm>
          <a:prstGeom prst="ellipse">
            <a:avLst/>
          </a:prstGeom>
          <a:solidFill>
            <a:schemeClr val="accent1">
              <a:lumMod val="20000"/>
              <a:lumOff val="80000"/>
              <a:alpha val="25000"/>
            </a:schemeClr>
          </a:solidFill>
          <a:ln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3" name="Oval 22">
            <a:extLst>
              <a:ext uri="{FF2B5EF4-FFF2-40B4-BE49-F238E27FC236}">
                <a16:creationId xmlns:a16="http://schemas.microsoft.com/office/drawing/2014/main" id="{7F805667-F351-8FD4-4C15-DB94C8805AD0}"/>
              </a:ext>
            </a:extLst>
          </p:cNvPr>
          <p:cNvSpPr/>
          <p:nvPr userDrawn="1"/>
        </p:nvSpPr>
        <p:spPr>
          <a:xfrm>
            <a:off x="8071144" y="1595074"/>
            <a:ext cx="4402534" cy="4402528"/>
          </a:xfrm>
          <a:prstGeom prst="ellipse">
            <a:avLst/>
          </a:prstGeom>
          <a:solidFill>
            <a:schemeClr val="tx2">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3" name="Title 2">
            <a:extLst>
              <a:ext uri="{FF2B5EF4-FFF2-40B4-BE49-F238E27FC236}">
                <a16:creationId xmlns:a16="http://schemas.microsoft.com/office/drawing/2014/main" id="{FE0D2137-73C9-E840-A64B-995F72221409}"/>
              </a:ext>
            </a:extLst>
          </p:cNvPr>
          <p:cNvSpPr>
            <a:spLocks noGrp="1"/>
          </p:cNvSpPr>
          <p:nvPr>
            <p:ph type="title"/>
          </p:nvPr>
        </p:nvSpPr>
        <p:spPr>
          <a:xfrm>
            <a:off x="856828" y="2217998"/>
            <a:ext cx="7079210" cy="1421928"/>
          </a:xfrm>
        </p:spPr>
        <p:txBody>
          <a:bodyPr/>
          <a:lstStyle>
            <a:lvl1pPr>
              <a:defRPr sz="4800"/>
            </a:lvl1pPr>
          </a:lstStyle>
          <a:p>
            <a:r>
              <a:rPr lang="en-GB"/>
              <a:t>Click to edit Master title style</a:t>
            </a:r>
          </a:p>
        </p:txBody>
      </p:sp>
      <p:sp>
        <p:nvSpPr>
          <p:cNvPr id="2" name="Date Placeholder 1">
            <a:extLst>
              <a:ext uri="{FF2B5EF4-FFF2-40B4-BE49-F238E27FC236}">
                <a16:creationId xmlns:a16="http://schemas.microsoft.com/office/drawing/2014/main" id="{337F2011-1E3E-004F-9138-30FB91615A9F}"/>
              </a:ext>
            </a:extLst>
          </p:cNvPr>
          <p:cNvSpPr>
            <a:spLocks noGrp="1"/>
          </p:cNvSpPr>
          <p:nvPr>
            <p:ph type="dt" sz="half" idx="14"/>
          </p:nvPr>
        </p:nvSpPr>
        <p:spPr>
          <a:xfrm>
            <a:off x="2068021" y="4785526"/>
            <a:ext cx="1547218" cy="369332"/>
          </a:xfrm>
          <a:prstGeom prst="rect">
            <a:avLst/>
          </a:prstGeom>
        </p:spPr>
        <p:txBody>
          <a:bodyPr wrap="none" anchor="b" anchorCtr="0">
            <a:spAutoFit/>
          </a:bodyPr>
          <a:lstStyle>
            <a:lvl1pPr>
              <a:defRPr>
                <a:solidFill>
                  <a:schemeClr val="bg2">
                    <a:lumMod val="75000"/>
                  </a:schemeClr>
                </a:solidFill>
              </a:defRPr>
            </a:lvl1pPr>
          </a:lstStyle>
          <a:p>
            <a:r>
              <a:rPr lang="en-GB"/>
              <a:t>Month YYYY</a:t>
            </a:r>
          </a:p>
        </p:txBody>
      </p:sp>
      <p:sp>
        <p:nvSpPr>
          <p:cNvPr id="5" name="Date Placeholder 1">
            <a:extLst>
              <a:ext uri="{FF2B5EF4-FFF2-40B4-BE49-F238E27FC236}">
                <a16:creationId xmlns:a16="http://schemas.microsoft.com/office/drawing/2014/main" id="{6D8468AF-EFD7-A1E8-2496-AF38654408DA}"/>
              </a:ext>
            </a:extLst>
          </p:cNvPr>
          <p:cNvSpPr txBox="1">
            <a:spLocks/>
          </p:cNvSpPr>
          <p:nvPr userDrawn="1"/>
        </p:nvSpPr>
        <p:spPr>
          <a:xfrm>
            <a:off x="924560" y="4508527"/>
            <a:ext cx="5817618" cy="369332"/>
          </a:xfrm>
          <a:prstGeom prst="rect">
            <a:avLst/>
          </a:prstGeom>
        </p:spPr>
        <p:txBody>
          <a:bodyPr wrap="none">
            <a:spAutoFit/>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DE" sz="1800" b="0" kern="1200">
                <a:solidFill>
                  <a:schemeClr val="tx1"/>
                </a:solidFill>
                <a:latin typeface="+mn-lt"/>
                <a:ea typeface="+mn-ea"/>
                <a:cs typeface="+mn-cs"/>
              </a:rPr>
              <a:t>An EMBO Policy resource on responsible research.</a:t>
            </a:r>
            <a:endParaRPr lang="en-GB" b="0">
              <a:solidFill>
                <a:schemeClr val="tx1"/>
              </a:solidFill>
            </a:endParaRPr>
          </a:p>
        </p:txBody>
      </p:sp>
      <p:pic>
        <p:nvPicPr>
          <p:cNvPr id="6" name="Graphic 5">
            <a:extLst>
              <a:ext uri="{FF2B5EF4-FFF2-40B4-BE49-F238E27FC236}">
                <a16:creationId xmlns:a16="http://schemas.microsoft.com/office/drawing/2014/main" id="{78D65FB4-638E-2E89-6746-35647D64AC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5528232"/>
            <a:ext cx="1849120" cy="1329768"/>
          </a:xfrm>
          <a:prstGeom prst="rect">
            <a:avLst/>
          </a:prstGeom>
        </p:spPr>
      </p:pic>
      <p:sp>
        <p:nvSpPr>
          <p:cNvPr id="8" name="Date Placeholder 1">
            <a:extLst>
              <a:ext uri="{FF2B5EF4-FFF2-40B4-BE49-F238E27FC236}">
                <a16:creationId xmlns:a16="http://schemas.microsoft.com/office/drawing/2014/main" id="{94B77F0D-183E-F5F0-359D-CF101EA0DB5E}"/>
              </a:ext>
            </a:extLst>
          </p:cNvPr>
          <p:cNvSpPr txBox="1">
            <a:spLocks/>
          </p:cNvSpPr>
          <p:nvPr userDrawn="1"/>
        </p:nvSpPr>
        <p:spPr>
          <a:xfrm>
            <a:off x="924560" y="4787629"/>
            <a:ext cx="1271502" cy="369332"/>
          </a:xfrm>
          <a:prstGeom prst="rect">
            <a:avLst/>
          </a:prstGeom>
        </p:spPr>
        <p:txBody>
          <a:bodyPr wrap="none">
            <a:spAutoFit/>
          </a:bodyPr>
          <a:ls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DE" sz="1800" b="0" kern="1200">
                <a:solidFill>
                  <a:schemeClr val="bg2">
                    <a:lumMod val="75000"/>
                  </a:schemeClr>
                </a:solidFill>
                <a:latin typeface="+mn-lt"/>
                <a:ea typeface="+mn-ea"/>
                <a:cs typeface="+mn-cs"/>
              </a:rPr>
              <a:t>Published</a:t>
            </a:r>
            <a:endParaRPr lang="en-GB" b="0">
              <a:solidFill>
                <a:schemeClr val="bg2">
                  <a:lumMod val="75000"/>
                </a:schemeClr>
              </a:solidFill>
            </a:endParaRPr>
          </a:p>
        </p:txBody>
      </p:sp>
      <p:cxnSp>
        <p:nvCxnSpPr>
          <p:cNvPr id="11" name="Straight Connector 10">
            <a:extLst>
              <a:ext uri="{FF2B5EF4-FFF2-40B4-BE49-F238E27FC236}">
                <a16:creationId xmlns:a16="http://schemas.microsoft.com/office/drawing/2014/main" id="{E3988AA8-6B3A-718F-046A-8DA4F3EF5312}"/>
              </a:ext>
            </a:extLst>
          </p:cNvPr>
          <p:cNvCxnSpPr>
            <a:cxnSpLocks/>
          </p:cNvCxnSpPr>
          <p:nvPr userDrawn="1"/>
        </p:nvCxnSpPr>
        <p:spPr>
          <a:xfrm>
            <a:off x="911225" y="3808950"/>
            <a:ext cx="8188632" cy="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7AF8DB09-E36A-093A-9C6D-224B0DE02252}"/>
              </a:ext>
            </a:extLst>
          </p:cNvPr>
          <p:cNvGrpSpPr/>
          <p:nvPr userDrawn="1"/>
        </p:nvGrpSpPr>
        <p:grpSpPr>
          <a:xfrm>
            <a:off x="8852477" y="2375997"/>
            <a:ext cx="3029866" cy="3029866"/>
            <a:chOff x="1132187" y="4398259"/>
            <a:chExt cx="609600" cy="609600"/>
          </a:xfrm>
        </p:grpSpPr>
        <p:sp>
          <p:nvSpPr>
            <p:cNvPr id="15" name="Freeform 14">
              <a:extLst>
                <a:ext uri="{FF2B5EF4-FFF2-40B4-BE49-F238E27FC236}">
                  <a16:creationId xmlns:a16="http://schemas.microsoft.com/office/drawing/2014/main" id="{D34D2948-43BE-4729-80B7-3ADF29480D3C}"/>
                </a:ext>
              </a:extLst>
            </p:cNvPr>
            <p:cNvSpPr/>
            <p:nvPr/>
          </p:nvSpPr>
          <p:spPr>
            <a:xfrm>
              <a:off x="1132187" y="4398259"/>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5C9B8D3-FABE-25EF-5B65-0398E8B8D50A}"/>
                </a:ext>
              </a:extLst>
            </p:cNvPr>
            <p:cNvSpPr/>
            <p:nvPr/>
          </p:nvSpPr>
          <p:spPr>
            <a:xfrm>
              <a:off x="1436987" y="4474459"/>
              <a:ext cx="190500" cy="190500"/>
            </a:xfrm>
            <a:custGeom>
              <a:avLst/>
              <a:gdLst>
                <a:gd name="connsiteX0" fmla="*/ 190500 w 190500"/>
                <a:gd name="connsiteY0" fmla="*/ 95250 h 190500"/>
                <a:gd name="connsiteX1" fmla="*/ 95250 w 190500"/>
                <a:gd name="connsiteY1" fmla="*/ 190500 h 190500"/>
                <a:gd name="connsiteX2" fmla="*/ 0 w 190500"/>
                <a:gd name="connsiteY2" fmla="*/ 95250 h 190500"/>
                <a:gd name="connsiteX3" fmla="*/ 95250 w 190500"/>
                <a:gd name="connsiteY3" fmla="*/ 0 h 190500"/>
                <a:gd name="connsiteX4" fmla="*/ 190500 w 19050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0500" y="95250"/>
                  </a:moveTo>
                  <a:cubicBezTo>
                    <a:pt x="190500" y="147855"/>
                    <a:pt x="147855" y="190500"/>
                    <a:pt x="95250" y="190500"/>
                  </a:cubicBezTo>
                  <a:cubicBezTo>
                    <a:pt x="42645" y="190500"/>
                    <a:pt x="0" y="147855"/>
                    <a:pt x="0" y="95250"/>
                  </a:cubicBezTo>
                  <a:cubicBezTo>
                    <a:pt x="0" y="42645"/>
                    <a:pt x="42645" y="0"/>
                    <a:pt x="95250" y="0"/>
                  </a:cubicBezTo>
                  <a:cubicBezTo>
                    <a:pt x="147855" y="0"/>
                    <a:pt x="190500" y="42645"/>
                    <a:pt x="190500" y="95250"/>
                  </a:cubicBezTo>
                  <a:close/>
                </a:path>
              </a:pathLst>
            </a:custGeom>
            <a:noFill/>
            <a:ln w="9525"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C4E179DD-E597-F5D1-2718-B457C664C5DE}"/>
                </a:ext>
              </a:extLst>
            </p:cNvPr>
            <p:cNvSpPr/>
            <p:nvPr/>
          </p:nvSpPr>
          <p:spPr>
            <a:xfrm>
              <a:off x="1222724" y="4488798"/>
              <a:ext cx="431946" cy="431945"/>
            </a:xfrm>
            <a:custGeom>
              <a:avLst/>
              <a:gdLst>
                <a:gd name="connsiteX0" fmla="*/ 425203 w 431946"/>
                <a:gd name="connsiteY0" fmla="*/ 431945 h 431945"/>
                <a:gd name="connsiteX1" fmla="*/ 329867 w 431946"/>
                <a:gd name="connsiteY1" fmla="*/ 336609 h 431945"/>
                <a:gd name="connsiteX2" fmla="*/ 320723 w 431946"/>
                <a:gd name="connsiteY2" fmla="*/ 344772 h 431945"/>
                <a:gd name="connsiteX3" fmla="*/ 91809 w 431946"/>
                <a:gd name="connsiteY3" fmla="*/ 360622 h 431945"/>
                <a:gd name="connsiteX4" fmla="*/ 98028 w 431946"/>
                <a:gd name="connsiteY4" fmla="*/ 385577 h 431945"/>
                <a:gd name="connsiteX5" fmla="*/ 88780 w 431946"/>
                <a:gd name="connsiteY5" fmla="*/ 387892 h 431945"/>
                <a:gd name="connsiteX6" fmla="*/ 78407 w 431946"/>
                <a:gd name="connsiteY6" fmla="*/ 346296 h 431945"/>
                <a:gd name="connsiteX7" fmla="*/ 119965 w 431946"/>
                <a:gd name="connsiteY7" fmla="*/ 335924 h 431945"/>
                <a:gd name="connsiteX8" fmla="*/ 122270 w 431946"/>
                <a:gd name="connsiteY8" fmla="*/ 345172 h 431945"/>
                <a:gd name="connsiteX9" fmla="*/ 95600 w 431946"/>
                <a:gd name="connsiteY9" fmla="*/ 351840 h 431945"/>
                <a:gd name="connsiteX10" fmla="*/ 351766 w 431946"/>
                <a:gd name="connsiteY10" fmla="*/ 295346 h 431945"/>
                <a:gd name="connsiteX11" fmla="*/ 362433 w 431946"/>
                <a:gd name="connsiteY11" fmla="*/ 114772 h 431945"/>
                <a:gd name="connsiteX12" fmla="*/ 371005 w 431946"/>
                <a:gd name="connsiteY12" fmla="*/ 110638 h 431945"/>
                <a:gd name="connsiteX13" fmla="*/ 336611 w 431946"/>
                <a:gd name="connsiteY13" fmla="*/ 329875 h 431945"/>
                <a:gd name="connsiteX14" fmla="*/ 431946 w 431946"/>
                <a:gd name="connsiteY14" fmla="*/ 425201 h 431945"/>
                <a:gd name="connsiteX15" fmla="*/ 195212 w 431946"/>
                <a:gd name="connsiteY15" fmla="*/ 333323 h 431945"/>
                <a:gd name="connsiteX16" fmla="*/ 57100 w 431946"/>
                <a:gd name="connsiteY16" fmla="*/ 195211 h 431945"/>
                <a:gd name="connsiteX17" fmla="*/ 195212 w 431946"/>
                <a:gd name="connsiteY17" fmla="*/ 57098 h 431945"/>
                <a:gd name="connsiteX18" fmla="*/ 333325 w 431946"/>
                <a:gd name="connsiteY18" fmla="*/ 195211 h 431945"/>
                <a:gd name="connsiteX19" fmla="*/ 195212 w 431946"/>
                <a:gd name="connsiteY19" fmla="*/ 333323 h 431945"/>
                <a:gd name="connsiteX20" fmla="*/ 195212 w 431946"/>
                <a:gd name="connsiteY20" fmla="*/ 66623 h 431945"/>
                <a:gd name="connsiteX21" fmla="*/ 66625 w 431946"/>
                <a:gd name="connsiteY21" fmla="*/ 195211 h 431945"/>
                <a:gd name="connsiteX22" fmla="*/ 195212 w 431946"/>
                <a:gd name="connsiteY22" fmla="*/ 323798 h 431945"/>
                <a:gd name="connsiteX23" fmla="*/ 323800 w 431946"/>
                <a:gd name="connsiteY23" fmla="*/ 195211 h 431945"/>
                <a:gd name="connsiteX24" fmla="*/ 195212 w 431946"/>
                <a:gd name="connsiteY24" fmla="*/ 66623 h 431945"/>
                <a:gd name="connsiteX25" fmla="*/ 19428 w 431946"/>
                <a:gd name="connsiteY25" fmla="*/ 279764 h 431945"/>
                <a:gd name="connsiteX26" fmla="*/ 110292 w 431946"/>
                <a:gd name="connsiteY26" fmla="*/ 19384 h 431945"/>
                <a:gd name="connsiteX27" fmla="*/ 298625 w 431946"/>
                <a:gd name="connsiteY27" fmla="*/ 29781 h 431945"/>
                <a:gd name="connsiteX28" fmla="*/ 292367 w 431946"/>
                <a:gd name="connsiteY28" fmla="*/ 4844 h 431945"/>
                <a:gd name="connsiteX29" fmla="*/ 301616 w 431946"/>
                <a:gd name="connsiteY29" fmla="*/ 2530 h 431945"/>
                <a:gd name="connsiteX30" fmla="*/ 311989 w 431946"/>
                <a:gd name="connsiteY30" fmla="*/ 44125 h 431945"/>
                <a:gd name="connsiteX31" fmla="*/ 270460 w 431946"/>
                <a:gd name="connsiteY31" fmla="*/ 54498 h 431945"/>
                <a:gd name="connsiteX32" fmla="*/ 268154 w 431946"/>
                <a:gd name="connsiteY32" fmla="*/ 45249 h 431945"/>
                <a:gd name="connsiteX33" fmla="*/ 294824 w 431946"/>
                <a:gd name="connsiteY33" fmla="*/ 38582 h 431945"/>
                <a:gd name="connsiteX34" fmla="*/ 38670 w 431946"/>
                <a:gd name="connsiteY34" fmla="*/ 95071 h 431945"/>
                <a:gd name="connsiteX35" fmla="*/ 28001 w 431946"/>
                <a:gd name="connsiteY35" fmla="*/ 275630 h 43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46" h="431945">
                  <a:moveTo>
                    <a:pt x="425203" y="431945"/>
                  </a:moveTo>
                  <a:lnTo>
                    <a:pt x="329867" y="336609"/>
                  </a:lnTo>
                  <a:cubicBezTo>
                    <a:pt x="326927" y="339410"/>
                    <a:pt x="323879" y="342131"/>
                    <a:pt x="320723" y="344772"/>
                  </a:cubicBezTo>
                  <a:cubicBezTo>
                    <a:pt x="255941" y="399167"/>
                    <a:pt x="163469" y="405570"/>
                    <a:pt x="91809" y="360622"/>
                  </a:cubicBezTo>
                  <a:lnTo>
                    <a:pt x="98028" y="385577"/>
                  </a:lnTo>
                  <a:lnTo>
                    <a:pt x="88780" y="387892"/>
                  </a:lnTo>
                  <a:lnTo>
                    <a:pt x="78407" y="346296"/>
                  </a:lnTo>
                  <a:lnTo>
                    <a:pt x="119965" y="335924"/>
                  </a:lnTo>
                  <a:lnTo>
                    <a:pt x="122270" y="345172"/>
                  </a:lnTo>
                  <a:lnTo>
                    <a:pt x="95600" y="351840"/>
                  </a:lnTo>
                  <a:cubicBezTo>
                    <a:pt x="181938" y="406978"/>
                    <a:pt x="296628" y="381685"/>
                    <a:pt x="351766" y="295346"/>
                  </a:cubicBezTo>
                  <a:cubicBezTo>
                    <a:pt x="386419" y="241085"/>
                    <a:pt x="390456" y="172736"/>
                    <a:pt x="362433" y="114772"/>
                  </a:cubicBezTo>
                  <a:lnTo>
                    <a:pt x="371005" y="110638"/>
                  </a:lnTo>
                  <a:cubicBezTo>
                    <a:pt x="406295" y="183752"/>
                    <a:pt x="392594" y="271081"/>
                    <a:pt x="336611" y="329875"/>
                  </a:cubicBezTo>
                  <a:lnTo>
                    <a:pt x="431946" y="425201"/>
                  </a:lnTo>
                  <a:close/>
                  <a:moveTo>
                    <a:pt x="195212" y="333323"/>
                  </a:moveTo>
                  <a:cubicBezTo>
                    <a:pt x="118935" y="333323"/>
                    <a:pt x="57100" y="271488"/>
                    <a:pt x="57100" y="195211"/>
                  </a:cubicBezTo>
                  <a:cubicBezTo>
                    <a:pt x="57100" y="118933"/>
                    <a:pt x="118935" y="57098"/>
                    <a:pt x="195212" y="57098"/>
                  </a:cubicBezTo>
                  <a:cubicBezTo>
                    <a:pt x="271489" y="57098"/>
                    <a:pt x="333325" y="118933"/>
                    <a:pt x="333325" y="195211"/>
                  </a:cubicBezTo>
                  <a:cubicBezTo>
                    <a:pt x="333235" y="271451"/>
                    <a:pt x="271452" y="333234"/>
                    <a:pt x="195212" y="333323"/>
                  </a:cubicBezTo>
                  <a:close/>
                  <a:moveTo>
                    <a:pt x="195212" y="66623"/>
                  </a:moveTo>
                  <a:cubicBezTo>
                    <a:pt x="124195" y="66623"/>
                    <a:pt x="66625" y="124194"/>
                    <a:pt x="66625" y="195211"/>
                  </a:cubicBezTo>
                  <a:cubicBezTo>
                    <a:pt x="66625" y="266228"/>
                    <a:pt x="124195" y="323798"/>
                    <a:pt x="195212" y="323798"/>
                  </a:cubicBezTo>
                  <a:cubicBezTo>
                    <a:pt x="266229" y="323798"/>
                    <a:pt x="323800" y="266228"/>
                    <a:pt x="323800" y="195211"/>
                  </a:cubicBezTo>
                  <a:cubicBezTo>
                    <a:pt x="323721" y="124226"/>
                    <a:pt x="266196" y="66702"/>
                    <a:pt x="195212" y="66623"/>
                  </a:cubicBezTo>
                  <a:close/>
                  <a:moveTo>
                    <a:pt x="19428" y="279764"/>
                  </a:moveTo>
                  <a:cubicBezTo>
                    <a:pt x="-27383" y="182771"/>
                    <a:pt x="13298" y="66195"/>
                    <a:pt x="110292" y="19384"/>
                  </a:cubicBezTo>
                  <a:cubicBezTo>
                    <a:pt x="170681" y="-9762"/>
                    <a:pt x="241810" y="-5835"/>
                    <a:pt x="298625" y="29781"/>
                  </a:cubicBezTo>
                  <a:lnTo>
                    <a:pt x="292367" y="4844"/>
                  </a:lnTo>
                  <a:lnTo>
                    <a:pt x="301616" y="2530"/>
                  </a:lnTo>
                  <a:lnTo>
                    <a:pt x="311989" y="44125"/>
                  </a:lnTo>
                  <a:lnTo>
                    <a:pt x="270460" y="54498"/>
                  </a:lnTo>
                  <a:lnTo>
                    <a:pt x="268154" y="45249"/>
                  </a:lnTo>
                  <a:lnTo>
                    <a:pt x="294824" y="38582"/>
                  </a:lnTo>
                  <a:cubicBezTo>
                    <a:pt x="208491" y="-16554"/>
                    <a:pt x="93806" y="8737"/>
                    <a:pt x="38670" y="95071"/>
                  </a:cubicBezTo>
                  <a:cubicBezTo>
                    <a:pt x="4020" y="149327"/>
                    <a:pt x="-18" y="217671"/>
                    <a:pt x="28001" y="275630"/>
                  </a:cubicBezTo>
                  <a:close/>
                </a:path>
              </a:pathLst>
            </a:custGeom>
            <a:solidFill>
              <a:schemeClr val="tx1"/>
            </a:solidFill>
            <a:ln w="9525" cap="flat">
              <a:noFill/>
              <a:prstDash val="solid"/>
              <a:miter/>
            </a:ln>
          </p:spPr>
          <p:txBody>
            <a:bodyPr rtlCol="0" anchor="ctr"/>
            <a:lstStyle/>
            <a:p>
              <a:endParaRPr lang="en-GB"/>
            </a:p>
          </p:txBody>
        </p:sp>
      </p:grpSp>
      <p:grpSp>
        <p:nvGrpSpPr>
          <p:cNvPr id="19" name="Group 18">
            <a:extLst>
              <a:ext uri="{FF2B5EF4-FFF2-40B4-BE49-F238E27FC236}">
                <a16:creationId xmlns:a16="http://schemas.microsoft.com/office/drawing/2014/main" id="{96C0EDCB-EB6D-16AD-F14D-2A4216DBCCE0}"/>
              </a:ext>
            </a:extLst>
          </p:cNvPr>
          <p:cNvGrpSpPr/>
          <p:nvPr userDrawn="1"/>
        </p:nvGrpSpPr>
        <p:grpSpPr>
          <a:xfrm>
            <a:off x="9635083" y="3215743"/>
            <a:ext cx="1337718" cy="1337718"/>
            <a:chOff x="5791200" y="3124200"/>
            <a:chExt cx="609600" cy="609600"/>
          </a:xfrm>
        </p:grpSpPr>
        <p:sp>
          <p:nvSpPr>
            <p:cNvPr id="20" name="Freeform 19">
              <a:extLst>
                <a:ext uri="{FF2B5EF4-FFF2-40B4-BE49-F238E27FC236}">
                  <a16:creationId xmlns:a16="http://schemas.microsoft.com/office/drawing/2014/main" id="{AB0F29EE-3018-9EEE-7ED0-465697AC7D5C}"/>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21" name="Freeform 20">
              <a:extLst>
                <a:ext uri="{FF2B5EF4-FFF2-40B4-BE49-F238E27FC236}">
                  <a16:creationId xmlns:a16="http://schemas.microsoft.com/office/drawing/2014/main" id="{D2163FE6-E817-1582-5517-261B4E5D61B1}"/>
                </a:ext>
              </a:extLst>
            </p:cNvPr>
            <p:cNvSpPr/>
            <p:nvPr/>
          </p:nvSpPr>
          <p:spPr>
            <a:xfrm>
              <a:off x="5895975" y="3228975"/>
              <a:ext cx="400050" cy="314325"/>
            </a:xfrm>
            <a:custGeom>
              <a:avLst/>
              <a:gdLst>
                <a:gd name="connsiteX0" fmla="*/ 400050 w 400050"/>
                <a:gd name="connsiteY0" fmla="*/ 47625 h 314325"/>
                <a:gd name="connsiteX1" fmla="*/ 352425 w 400050"/>
                <a:gd name="connsiteY1" fmla="*/ 0 h 314325"/>
                <a:gd name="connsiteX2" fmla="*/ 133350 w 400050"/>
                <a:gd name="connsiteY2" fmla="*/ 219075 h 314325"/>
                <a:gd name="connsiteX3" fmla="*/ 47625 w 400050"/>
                <a:gd name="connsiteY3" fmla="*/ 133350 h 314325"/>
                <a:gd name="connsiteX4" fmla="*/ 0 w 400050"/>
                <a:gd name="connsiteY4" fmla="*/ 180975 h 314325"/>
                <a:gd name="connsiteX5" fmla="*/ 133350 w 400050"/>
                <a:gd name="connsiteY5" fmla="*/ 314325 h 314325"/>
                <a:gd name="connsiteX6" fmla="*/ 400050 w 400050"/>
                <a:gd name="connsiteY6" fmla="*/ 476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314325">
                  <a:moveTo>
                    <a:pt x="400050" y="47625"/>
                  </a:moveTo>
                  <a:lnTo>
                    <a:pt x="352425" y="0"/>
                  </a:lnTo>
                  <a:lnTo>
                    <a:pt x="133350" y="219075"/>
                  </a:lnTo>
                  <a:lnTo>
                    <a:pt x="47625" y="133350"/>
                  </a:lnTo>
                  <a:lnTo>
                    <a:pt x="0" y="180975"/>
                  </a:lnTo>
                  <a:lnTo>
                    <a:pt x="133350" y="314325"/>
                  </a:lnTo>
                  <a:lnTo>
                    <a:pt x="400050" y="47625"/>
                  </a:lnTo>
                  <a:close/>
                </a:path>
              </a:pathLst>
            </a:custGeom>
            <a:solidFill>
              <a:schemeClr val="accent1"/>
            </a:solidFill>
            <a:ln w="9525" cap="flat">
              <a:noFill/>
              <a:prstDash val="solid"/>
              <a:miter/>
            </a:ln>
          </p:spPr>
          <p:txBody>
            <a:bodyPr rtlCol="0" anchor="ctr"/>
            <a:lstStyle/>
            <a:p>
              <a:endParaRPr lang="en-DE"/>
            </a:p>
          </p:txBody>
        </p:sp>
        <p:sp>
          <p:nvSpPr>
            <p:cNvPr id="22" name="Freeform 21">
              <a:extLst>
                <a:ext uri="{FF2B5EF4-FFF2-40B4-BE49-F238E27FC236}">
                  <a16:creationId xmlns:a16="http://schemas.microsoft.com/office/drawing/2014/main" id="{830BF223-4386-C262-C537-4E2926FCF10E}"/>
                </a:ext>
              </a:extLst>
            </p:cNvPr>
            <p:cNvSpPr/>
            <p:nvPr/>
          </p:nvSpPr>
          <p:spPr>
            <a:xfrm>
              <a:off x="5913024" y="3293649"/>
              <a:ext cx="365950" cy="261175"/>
            </a:xfrm>
            <a:custGeom>
              <a:avLst/>
              <a:gdLst>
                <a:gd name="connsiteX0" fmla="*/ 140113 w 365950"/>
                <a:gd name="connsiteY0" fmla="*/ 261175 h 261175"/>
                <a:gd name="connsiteX1" fmla="*/ 0 w 365950"/>
                <a:gd name="connsiteY1" fmla="*/ 121063 h 261175"/>
                <a:gd name="connsiteX2" fmla="*/ 35338 w 365950"/>
                <a:gd name="connsiteY2" fmla="*/ 85725 h 261175"/>
                <a:gd name="connsiteX3" fmla="*/ 140113 w 365950"/>
                <a:gd name="connsiteY3" fmla="*/ 190500 h 261175"/>
                <a:gd name="connsiteX4" fmla="*/ 330613 w 365950"/>
                <a:gd name="connsiteY4" fmla="*/ 0 h 261175"/>
                <a:gd name="connsiteX5" fmla="*/ 365951 w 365950"/>
                <a:gd name="connsiteY5" fmla="*/ 35338 h 261175"/>
                <a:gd name="connsiteX6" fmla="*/ 140113 w 365950"/>
                <a:gd name="connsiteY6" fmla="*/ 261175 h 261175"/>
                <a:gd name="connsiteX7" fmla="*/ 13526 w 365950"/>
                <a:gd name="connsiteY7" fmla="*/ 121063 h 261175"/>
                <a:gd name="connsiteX8" fmla="*/ 140113 w 365950"/>
                <a:gd name="connsiteY8" fmla="*/ 247650 h 261175"/>
                <a:gd name="connsiteX9" fmla="*/ 352425 w 365950"/>
                <a:gd name="connsiteY9" fmla="*/ 35338 h 261175"/>
                <a:gd name="connsiteX10" fmla="*/ 330613 w 365950"/>
                <a:gd name="connsiteY10" fmla="*/ 13525 h 261175"/>
                <a:gd name="connsiteX11" fmla="*/ 140113 w 365950"/>
                <a:gd name="connsiteY11" fmla="*/ 204025 h 261175"/>
                <a:gd name="connsiteX12" fmla="*/ 35338 w 365950"/>
                <a:gd name="connsiteY12" fmla="*/ 99250 h 261175"/>
                <a:gd name="connsiteX13" fmla="*/ 13526 w 365950"/>
                <a:gd name="connsiteY13" fmla="*/ 121063 h 26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950" h="261175">
                  <a:moveTo>
                    <a:pt x="140113" y="261175"/>
                  </a:moveTo>
                  <a:lnTo>
                    <a:pt x="0" y="121063"/>
                  </a:lnTo>
                  <a:lnTo>
                    <a:pt x="35338" y="85725"/>
                  </a:lnTo>
                  <a:lnTo>
                    <a:pt x="140113" y="190500"/>
                  </a:lnTo>
                  <a:lnTo>
                    <a:pt x="330613" y="0"/>
                  </a:lnTo>
                  <a:lnTo>
                    <a:pt x="365951" y="35338"/>
                  </a:lnTo>
                  <a:lnTo>
                    <a:pt x="140113" y="261175"/>
                  </a:lnTo>
                  <a:close/>
                  <a:moveTo>
                    <a:pt x="13526" y="121063"/>
                  </a:moveTo>
                  <a:lnTo>
                    <a:pt x="140113" y="247650"/>
                  </a:lnTo>
                  <a:lnTo>
                    <a:pt x="352425" y="35338"/>
                  </a:lnTo>
                  <a:lnTo>
                    <a:pt x="330613" y="13525"/>
                  </a:lnTo>
                  <a:lnTo>
                    <a:pt x="140113" y="204025"/>
                  </a:lnTo>
                  <a:lnTo>
                    <a:pt x="35338" y="99250"/>
                  </a:lnTo>
                  <a:lnTo>
                    <a:pt x="13526" y="121063"/>
                  </a:lnTo>
                  <a:close/>
                </a:path>
              </a:pathLst>
            </a:custGeom>
            <a:solidFill>
              <a:schemeClr val="tx1"/>
            </a:solidFill>
            <a:ln w="9525" cap="flat">
              <a:noFill/>
              <a:prstDash val="solid"/>
              <a:miter/>
            </a:ln>
          </p:spPr>
          <p:txBody>
            <a:bodyPr rtlCol="0" anchor="ctr"/>
            <a:lstStyle/>
            <a:p>
              <a:endParaRPr lang="en-DE"/>
            </a:p>
          </p:txBody>
        </p:sp>
      </p:grpSp>
      <p:sp>
        <p:nvSpPr>
          <p:cNvPr id="25" name="Oval 24">
            <a:extLst>
              <a:ext uri="{FF2B5EF4-FFF2-40B4-BE49-F238E27FC236}">
                <a16:creationId xmlns:a16="http://schemas.microsoft.com/office/drawing/2014/main" id="{28B42C6C-C6EE-2B26-73C4-D94CE9DC8790}"/>
              </a:ext>
            </a:extLst>
          </p:cNvPr>
          <p:cNvSpPr/>
          <p:nvPr userDrawn="1"/>
        </p:nvSpPr>
        <p:spPr>
          <a:xfrm>
            <a:off x="7340425" y="858560"/>
            <a:ext cx="5863972" cy="5863966"/>
          </a:xfrm>
          <a:prstGeom prst="ellipse">
            <a:avLst/>
          </a:prstGeom>
          <a:noFill/>
          <a:ln w="6350"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6" name="Oval 25">
            <a:extLst>
              <a:ext uri="{FF2B5EF4-FFF2-40B4-BE49-F238E27FC236}">
                <a16:creationId xmlns:a16="http://schemas.microsoft.com/office/drawing/2014/main" id="{143E7755-D5B1-48A8-7172-FAD599795F24}"/>
              </a:ext>
            </a:extLst>
          </p:cNvPr>
          <p:cNvSpPr/>
          <p:nvPr userDrawn="1"/>
        </p:nvSpPr>
        <p:spPr>
          <a:xfrm>
            <a:off x="7654819" y="1172954"/>
            <a:ext cx="5235184" cy="5235178"/>
          </a:xfrm>
          <a:prstGeom prst="ellipse">
            <a:avLst/>
          </a:prstGeom>
          <a:noFill/>
          <a:ln w="9525"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4051868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the resource">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78D65FB4-638E-2E89-6746-35647D64AC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5528232"/>
            <a:ext cx="1849120" cy="1329768"/>
          </a:xfrm>
          <a:prstGeom prst="rect">
            <a:avLst/>
          </a:prstGeom>
        </p:spPr>
      </p:pic>
      <p:sp>
        <p:nvSpPr>
          <p:cNvPr id="12" name="Content Placeholder 2">
            <a:extLst>
              <a:ext uri="{FF2B5EF4-FFF2-40B4-BE49-F238E27FC236}">
                <a16:creationId xmlns:a16="http://schemas.microsoft.com/office/drawing/2014/main" id="{C6F5EA0B-07F9-2781-D7E6-DA94D6A5A0CD}"/>
              </a:ext>
            </a:extLst>
          </p:cNvPr>
          <p:cNvSpPr>
            <a:spLocks noGrp="1"/>
          </p:cNvSpPr>
          <p:nvPr>
            <p:ph sz="half" idx="10"/>
          </p:nvPr>
        </p:nvSpPr>
        <p:spPr>
          <a:xfrm>
            <a:off x="6096000" y="1952626"/>
            <a:ext cx="5076825" cy="2618818"/>
          </a:xfrm>
          <a:prstGeom prst="rect">
            <a:avLst/>
          </a:prstGeom>
        </p:spPr>
        <p:txBody>
          <a:bodyPr/>
          <a:lstStyle>
            <a:lvl1pPr>
              <a:spcBef>
                <a:spcPts val="500"/>
              </a:spcBef>
              <a:spcAft>
                <a:spcPts val="600"/>
              </a:spcAft>
              <a:defRPr sz="1800"/>
            </a:lvl1pPr>
            <a:lvl2pPr>
              <a:spcBef>
                <a:spcPts val="500"/>
              </a:spcBef>
              <a:spcAft>
                <a:spcPts val="600"/>
              </a:spcAft>
              <a:defRPr sz="1400"/>
            </a:lvl2pPr>
            <a:lvl3pPr>
              <a:spcBef>
                <a:spcPts val="500"/>
              </a:spcBef>
              <a:spcAft>
                <a:spcPts val="600"/>
              </a:spcAft>
              <a:defRPr sz="1200"/>
            </a:lvl3pPr>
            <a:lvl4pPr>
              <a:spcBef>
                <a:spcPts val="500"/>
              </a:spcBef>
              <a:spcAft>
                <a:spcPts val="600"/>
              </a:spcAft>
              <a:defRPr sz="1200"/>
            </a:lvl4pPr>
            <a:lvl5pPr>
              <a:spcBef>
                <a:spcPts val="500"/>
              </a:spcBef>
              <a:spcAft>
                <a:spcPts val="600"/>
              </a:spcAft>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8" name="TextBox 17">
            <a:extLst>
              <a:ext uri="{FF2B5EF4-FFF2-40B4-BE49-F238E27FC236}">
                <a16:creationId xmlns:a16="http://schemas.microsoft.com/office/drawing/2014/main" id="{53F9DE8B-EB0F-41E5-1D6E-2F618C1BFF61}"/>
              </a:ext>
            </a:extLst>
          </p:cNvPr>
          <p:cNvSpPr txBox="1"/>
          <p:nvPr userDrawn="1"/>
        </p:nvSpPr>
        <p:spPr>
          <a:xfrm>
            <a:off x="1019175" y="4726672"/>
            <a:ext cx="10153646" cy="646331"/>
          </a:xfrm>
          <a:prstGeom prst="rect">
            <a:avLst/>
          </a:prstGeom>
          <a:solidFill>
            <a:schemeClr val="bg1">
              <a:lumMod val="85000"/>
            </a:schemeClr>
          </a:solidFill>
        </p:spPr>
        <p:txBody>
          <a:bodyPr wrap="square" rtlCol="0" anchor="b" anchorCtr="0">
            <a:spAutoFit/>
          </a:bodyPr>
          <a:lstStyle/>
          <a:p>
            <a:r>
              <a:rPr lang="en-GB" sz="1200" noProof="0" dirty="0"/>
              <a:t>These slides were created by the EMBO Policy Programme as a public resource. Unless otherwise stated, the content is licensed under </a:t>
            </a:r>
            <a:br>
              <a:rPr lang="en-GB" sz="1200" noProof="0" dirty="0"/>
            </a:br>
            <a:r>
              <a:rPr lang="en-GB" sz="1200" noProof="0" dirty="0"/>
              <a:t>CC BY-NC 4.0. You are welcome to reuse and adapt the slides for non-commercial purposes, provided you credit EMBO. </a:t>
            </a:r>
            <a:br>
              <a:rPr lang="en-GB" sz="1200" noProof="0" dirty="0"/>
            </a:br>
            <a:r>
              <a:rPr lang="en-GB" sz="1200" noProof="0" dirty="0"/>
              <a:t>EMBO is not responsible for any adapted versions, and their use does not imply EMBO’s endorsement.</a:t>
            </a:r>
          </a:p>
        </p:txBody>
      </p:sp>
      <p:sp>
        <p:nvSpPr>
          <p:cNvPr id="27" name="TextBox 26">
            <a:extLst>
              <a:ext uri="{FF2B5EF4-FFF2-40B4-BE49-F238E27FC236}">
                <a16:creationId xmlns:a16="http://schemas.microsoft.com/office/drawing/2014/main" id="{F6857BFD-4B2F-E51F-6BC8-C43A57E7661F}"/>
              </a:ext>
            </a:extLst>
          </p:cNvPr>
          <p:cNvSpPr txBox="1"/>
          <p:nvPr userDrawn="1"/>
        </p:nvSpPr>
        <p:spPr>
          <a:xfrm>
            <a:off x="911225" y="1952624"/>
            <a:ext cx="5076826" cy="2618818"/>
          </a:xfrm>
          <a:prstGeom prst="rect">
            <a:avLst/>
          </a:prstGeom>
          <a:noFill/>
        </p:spPr>
        <p:txBody>
          <a:bodyPr wrap="square" rtlCol="0">
            <a:noAutofit/>
          </a:bodyPr>
          <a:lstStyle/>
          <a:p>
            <a:pPr marL="0" indent="0">
              <a:lnSpc>
                <a:spcPct val="90000"/>
              </a:lnSpc>
              <a:spcBef>
                <a:spcPts val="500"/>
              </a:spcBef>
              <a:spcAft>
                <a:spcPts val="600"/>
              </a:spcAft>
              <a:buNone/>
            </a:pPr>
            <a:r>
              <a:rPr lang="en-GB" noProof="0" dirty="0"/>
              <a:t>Add an </a:t>
            </a:r>
            <a:r>
              <a:rPr lang="en-GB" i="1" noProof="0" dirty="0"/>
              <a:t>about</a:t>
            </a:r>
            <a:r>
              <a:rPr lang="en-GB" noProof="0" dirty="0"/>
              <a:t> text here.</a:t>
            </a:r>
          </a:p>
        </p:txBody>
      </p:sp>
      <p:sp>
        <p:nvSpPr>
          <p:cNvPr id="28" name="TextBox 27">
            <a:extLst>
              <a:ext uri="{FF2B5EF4-FFF2-40B4-BE49-F238E27FC236}">
                <a16:creationId xmlns:a16="http://schemas.microsoft.com/office/drawing/2014/main" id="{8BD52AE1-ED94-CBE9-261C-C456FBF11F33}"/>
              </a:ext>
            </a:extLst>
          </p:cNvPr>
          <p:cNvSpPr txBox="1"/>
          <p:nvPr userDrawn="1"/>
        </p:nvSpPr>
        <p:spPr>
          <a:xfrm>
            <a:off x="911224" y="581967"/>
            <a:ext cx="10369550" cy="612775"/>
          </a:xfrm>
          <a:prstGeom prst="rect">
            <a:avLst/>
          </a:prstGeom>
          <a:noFill/>
        </p:spPr>
        <p:txBody>
          <a:bodyPr wrap="square" rtlCol="0">
            <a:noAutofit/>
          </a:bodyPr>
          <a:lstStyle/>
          <a:p>
            <a:pPr>
              <a:lnSpc>
                <a:spcPct val="90000"/>
              </a:lnSpc>
            </a:pPr>
            <a:r>
              <a:rPr lang="en-GB" sz="3600" b="1" noProof="0">
                <a:latin typeface="+mj-lt"/>
              </a:rPr>
              <a:t>About the EMBO Policy resources on </a:t>
            </a:r>
            <a:br>
              <a:rPr lang="en-GB" sz="3600" b="1" noProof="0">
                <a:latin typeface="+mj-lt"/>
              </a:rPr>
            </a:br>
            <a:r>
              <a:rPr lang="en-GB" sz="3600" b="1" noProof="0">
                <a:latin typeface="+mj-lt"/>
              </a:rPr>
              <a:t>responsible research presentation series</a:t>
            </a:r>
            <a:endParaRPr lang="en-DE" sz="3600" b="1">
              <a:latin typeface="+mj-lt"/>
            </a:endParaRPr>
          </a:p>
        </p:txBody>
      </p:sp>
    </p:spTree>
    <p:extLst>
      <p:ext uri="{BB962C8B-B14F-4D97-AF65-F5344CB8AC3E}">
        <p14:creationId xmlns:p14="http://schemas.microsoft.com/office/powerpoint/2010/main" val="4118734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EMBO and contact">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FA283-30B8-3D10-EBEF-97F8503359F7}"/>
              </a:ext>
            </a:extLst>
          </p:cNvPr>
          <p:cNvSpPr txBox="1"/>
          <p:nvPr userDrawn="1"/>
        </p:nvSpPr>
        <p:spPr>
          <a:xfrm>
            <a:off x="911224" y="584200"/>
            <a:ext cx="10369550" cy="612775"/>
          </a:xfrm>
          <a:prstGeom prst="rect">
            <a:avLst/>
          </a:prstGeom>
          <a:noFill/>
        </p:spPr>
        <p:txBody>
          <a:bodyPr wrap="square" rtlCol="0">
            <a:normAutofit/>
          </a:bodyPr>
          <a:lstStyle/>
          <a:p>
            <a:pPr>
              <a:lnSpc>
                <a:spcPct val="90000"/>
              </a:lnSpc>
            </a:pPr>
            <a:r>
              <a:rPr lang="en-DE" sz="3600" b="1">
                <a:latin typeface="+mj-lt"/>
              </a:rPr>
              <a:t>About EMBO</a:t>
            </a:r>
          </a:p>
        </p:txBody>
      </p:sp>
      <p:sp>
        <p:nvSpPr>
          <p:cNvPr id="3" name="TextBox 2">
            <a:extLst>
              <a:ext uri="{FF2B5EF4-FFF2-40B4-BE49-F238E27FC236}">
                <a16:creationId xmlns:a16="http://schemas.microsoft.com/office/drawing/2014/main" id="{1CBCAD9E-B85C-BB3C-F734-2C48F126E5F5}"/>
              </a:ext>
            </a:extLst>
          </p:cNvPr>
          <p:cNvSpPr txBox="1"/>
          <p:nvPr userDrawn="1"/>
        </p:nvSpPr>
        <p:spPr>
          <a:xfrm>
            <a:off x="9268685" y="2020676"/>
            <a:ext cx="2012089" cy="590931"/>
          </a:xfrm>
          <a:prstGeom prst="rect">
            <a:avLst/>
          </a:prstGeom>
          <a:noFill/>
        </p:spPr>
        <p:txBody>
          <a:bodyPr wrap="none" rtlCol="0" anchor="ctr" anchorCtr="0">
            <a:spAutoFit/>
          </a:bodyPr>
          <a:lstStyle/>
          <a:p>
            <a:pPr>
              <a:lnSpc>
                <a:spcPct val="90000"/>
              </a:lnSpc>
            </a:pPr>
            <a:r>
              <a:rPr lang="en-GB" sz="1200" b="1" err="1">
                <a:latin typeface="+mj-lt"/>
              </a:rPr>
              <a:t>linkedin.com</a:t>
            </a:r>
            <a:r>
              <a:rPr lang="en-GB" sz="1200" b="1">
                <a:latin typeface="+mj-lt"/>
              </a:rPr>
              <a:t>/company/</a:t>
            </a:r>
            <a:br>
              <a:rPr lang="en-GB" sz="1200" b="1">
                <a:latin typeface="+mj-lt"/>
              </a:rPr>
            </a:br>
            <a:r>
              <a:rPr lang="en-GB" sz="1200" b="1" err="1">
                <a:latin typeface="+mj-lt"/>
              </a:rPr>
              <a:t>european</a:t>
            </a:r>
            <a:r>
              <a:rPr lang="en-GB" sz="1200" b="1">
                <a:latin typeface="+mj-lt"/>
              </a:rPr>
              <a:t>-molecular-</a:t>
            </a:r>
            <a:br>
              <a:rPr lang="en-GB" sz="1200" b="1">
                <a:latin typeface="+mj-lt"/>
              </a:rPr>
            </a:br>
            <a:r>
              <a:rPr lang="en-GB" sz="1200" b="1">
                <a:latin typeface="+mj-lt"/>
              </a:rPr>
              <a:t>biology-organization</a:t>
            </a:r>
          </a:p>
        </p:txBody>
      </p:sp>
      <p:sp>
        <p:nvSpPr>
          <p:cNvPr id="4" name="TextBox 3">
            <a:extLst>
              <a:ext uri="{FF2B5EF4-FFF2-40B4-BE49-F238E27FC236}">
                <a16:creationId xmlns:a16="http://schemas.microsoft.com/office/drawing/2014/main" id="{16F5D054-4DAF-8F5F-00D6-F684B6291F51}"/>
              </a:ext>
            </a:extLst>
          </p:cNvPr>
          <p:cNvSpPr txBox="1"/>
          <p:nvPr userDrawn="1"/>
        </p:nvSpPr>
        <p:spPr>
          <a:xfrm>
            <a:off x="9268685" y="3095444"/>
            <a:ext cx="1064715" cy="258532"/>
          </a:xfrm>
          <a:prstGeom prst="rect">
            <a:avLst/>
          </a:prstGeom>
          <a:noFill/>
        </p:spPr>
        <p:txBody>
          <a:bodyPr wrap="none" rtlCol="0" anchor="ctr" anchorCtr="0">
            <a:spAutoFit/>
          </a:bodyPr>
          <a:lstStyle/>
          <a:p>
            <a:pPr>
              <a:lnSpc>
                <a:spcPct val="90000"/>
              </a:lnSpc>
            </a:pPr>
            <a:r>
              <a:rPr lang="en-GB" sz="1200" b="1">
                <a:latin typeface="+mj-lt"/>
              </a:rPr>
              <a:t>@</a:t>
            </a:r>
            <a:r>
              <a:rPr lang="en-GB" sz="1200" b="1" err="1">
                <a:latin typeface="+mj-lt"/>
              </a:rPr>
              <a:t>embo.org</a:t>
            </a:r>
            <a:endParaRPr lang="en-GB" sz="1200" b="1">
              <a:latin typeface="+mj-lt"/>
            </a:endParaRPr>
          </a:p>
        </p:txBody>
      </p:sp>
      <p:sp>
        <p:nvSpPr>
          <p:cNvPr id="5" name="TextBox 4">
            <a:extLst>
              <a:ext uri="{FF2B5EF4-FFF2-40B4-BE49-F238E27FC236}">
                <a16:creationId xmlns:a16="http://schemas.microsoft.com/office/drawing/2014/main" id="{C1DA0EC8-04E6-A82F-E74A-2229B38C5C6C}"/>
              </a:ext>
            </a:extLst>
          </p:cNvPr>
          <p:cNvSpPr txBox="1"/>
          <p:nvPr userDrawn="1"/>
        </p:nvSpPr>
        <p:spPr>
          <a:xfrm>
            <a:off x="9268685" y="3996722"/>
            <a:ext cx="926857" cy="258532"/>
          </a:xfrm>
          <a:prstGeom prst="rect">
            <a:avLst/>
          </a:prstGeom>
          <a:noFill/>
        </p:spPr>
        <p:txBody>
          <a:bodyPr wrap="none" rtlCol="0" anchor="ctr" anchorCtr="0">
            <a:spAutoFit/>
          </a:bodyPr>
          <a:lstStyle/>
          <a:p>
            <a:pPr>
              <a:lnSpc>
                <a:spcPct val="90000"/>
              </a:lnSpc>
            </a:pPr>
            <a:r>
              <a:rPr lang="en-GB" sz="1200" b="1" err="1">
                <a:latin typeface="+mj-lt"/>
              </a:rPr>
              <a:t>embo.org</a:t>
            </a:r>
            <a:endParaRPr lang="en-GB" sz="1200" b="1">
              <a:latin typeface="+mj-lt"/>
            </a:endParaRPr>
          </a:p>
        </p:txBody>
      </p:sp>
      <p:sp>
        <p:nvSpPr>
          <p:cNvPr id="7" name="TextBox 6">
            <a:extLst>
              <a:ext uri="{FF2B5EF4-FFF2-40B4-BE49-F238E27FC236}">
                <a16:creationId xmlns:a16="http://schemas.microsoft.com/office/drawing/2014/main" id="{61C683C5-478F-B9C9-416C-FCB3DA107301}"/>
              </a:ext>
            </a:extLst>
          </p:cNvPr>
          <p:cNvSpPr txBox="1"/>
          <p:nvPr userDrawn="1"/>
        </p:nvSpPr>
        <p:spPr>
          <a:xfrm>
            <a:off x="9268685" y="4907417"/>
            <a:ext cx="1519968" cy="258532"/>
          </a:xfrm>
          <a:prstGeom prst="rect">
            <a:avLst/>
          </a:prstGeom>
          <a:noFill/>
        </p:spPr>
        <p:txBody>
          <a:bodyPr wrap="none" rtlCol="0" anchor="ctr" anchorCtr="0">
            <a:spAutoFit/>
          </a:bodyPr>
          <a:lstStyle/>
          <a:p>
            <a:pPr>
              <a:lnSpc>
                <a:spcPct val="90000"/>
              </a:lnSpc>
            </a:pPr>
            <a:r>
              <a:rPr lang="en-GB" sz="1200" b="1" err="1">
                <a:latin typeface="+mj-lt"/>
              </a:rPr>
              <a:t>policy@embo.org</a:t>
            </a:r>
            <a:endParaRPr lang="en-GB" sz="1200" b="1">
              <a:latin typeface="+mj-lt"/>
            </a:endParaRPr>
          </a:p>
        </p:txBody>
      </p:sp>
      <p:sp>
        <p:nvSpPr>
          <p:cNvPr id="8" name="Rectangle 7">
            <a:extLst>
              <a:ext uri="{FF2B5EF4-FFF2-40B4-BE49-F238E27FC236}">
                <a16:creationId xmlns:a16="http://schemas.microsoft.com/office/drawing/2014/main" id="{08231A08-A065-9AC7-1DA9-E039B5900C21}"/>
              </a:ext>
            </a:extLst>
          </p:cNvPr>
          <p:cNvSpPr/>
          <p:nvPr userDrawn="1"/>
        </p:nvSpPr>
        <p:spPr>
          <a:xfrm>
            <a:off x="8653010" y="2072740"/>
            <a:ext cx="486802" cy="486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Graphic 5">
            <a:extLst>
              <a:ext uri="{FF2B5EF4-FFF2-40B4-BE49-F238E27FC236}">
                <a16:creationId xmlns:a16="http://schemas.microsoft.com/office/drawing/2014/main" id="{104D4CD4-80E5-3133-A24A-F5B66FE86FEA}"/>
              </a:ext>
            </a:extLst>
          </p:cNvPr>
          <p:cNvSpPr/>
          <p:nvPr userDrawn="1"/>
        </p:nvSpPr>
        <p:spPr>
          <a:xfrm>
            <a:off x="8653010" y="3012308"/>
            <a:ext cx="483078" cy="424804"/>
          </a:xfrm>
          <a:custGeom>
            <a:avLst/>
            <a:gdLst>
              <a:gd name="connsiteX0" fmla="*/ 1197521 w 5524538"/>
              <a:gd name="connsiteY0" fmla="*/ 327011 h 4858114"/>
              <a:gd name="connsiteX1" fmla="*/ 2762288 w 5524538"/>
              <a:gd name="connsiteY1" fmla="*/ 2281556 h 4858114"/>
              <a:gd name="connsiteX2" fmla="*/ 4327055 w 5524538"/>
              <a:gd name="connsiteY2" fmla="*/ 327011 h 4858114"/>
              <a:gd name="connsiteX3" fmla="*/ 5524538 w 5524538"/>
              <a:gd name="connsiteY3" fmla="*/ 562886 h 4858114"/>
              <a:gd name="connsiteX4" fmla="*/ 5371081 w 5524538"/>
              <a:gd name="connsiteY4" fmla="*/ 2180765 h 4858114"/>
              <a:gd name="connsiteX5" fmla="*/ 3816125 w 5524538"/>
              <a:gd name="connsiteY5" fmla="*/ 2955439 h 4858114"/>
              <a:gd name="connsiteX6" fmla="*/ 4603814 w 5524538"/>
              <a:gd name="connsiteY6" fmla="*/ 4403511 h 4858114"/>
              <a:gd name="connsiteX7" fmla="*/ 2797588 w 5524538"/>
              <a:gd name="connsiteY7" fmla="*/ 3720800 h 4858114"/>
              <a:gd name="connsiteX8" fmla="*/ 2762269 w 5524538"/>
              <a:gd name="connsiteY8" fmla="*/ 3645685 h 4858114"/>
              <a:gd name="connsiteX9" fmla="*/ 2726951 w 5524538"/>
              <a:gd name="connsiteY9" fmla="*/ 3720800 h 4858114"/>
              <a:gd name="connsiteX10" fmla="*/ 920725 w 5524538"/>
              <a:gd name="connsiteY10" fmla="*/ 4403511 h 4858114"/>
              <a:gd name="connsiteX11" fmla="*/ 1708414 w 5524538"/>
              <a:gd name="connsiteY11" fmla="*/ 2955439 h 4858114"/>
              <a:gd name="connsiteX12" fmla="*/ 153457 w 5524538"/>
              <a:gd name="connsiteY12" fmla="*/ 2180765 h 4858114"/>
              <a:gd name="connsiteX13" fmla="*/ 0 w 5524538"/>
              <a:gd name="connsiteY13" fmla="*/ 562886 h 4858114"/>
              <a:gd name="connsiteX14" fmla="*/ 1197483 w 5524538"/>
              <a:gd name="connsiteY14" fmla="*/ 327011 h 4858114"/>
              <a:gd name="connsiteX15" fmla="*/ 1197512 w 5524538"/>
              <a:gd name="connsiteY15" fmla="*/ 327011 h 485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24538" h="4858114">
                <a:moveTo>
                  <a:pt x="1197521" y="327011"/>
                </a:moveTo>
                <a:cubicBezTo>
                  <a:pt x="1830896" y="801910"/>
                  <a:pt x="2512162" y="1764809"/>
                  <a:pt x="2762288" y="2281556"/>
                </a:cubicBezTo>
                <a:cubicBezTo>
                  <a:pt x="3012434" y="1764847"/>
                  <a:pt x="3693662" y="801901"/>
                  <a:pt x="4327055" y="327011"/>
                </a:cubicBezTo>
                <a:cubicBezTo>
                  <a:pt x="4784065" y="-15658"/>
                  <a:pt x="5524538" y="-280795"/>
                  <a:pt x="5524538" y="562886"/>
                </a:cubicBezTo>
                <a:cubicBezTo>
                  <a:pt x="5524538" y="731381"/>
                  <a:pt x="5427812" y="1978328"/>
                  <a:pt x="5371081" y="2180765"/>
                </a:cubicBezTo>
                <a:cubicBezTo>
                  <a:pt x="5173885" y="2884577"/>
                  <a:pt x="4455309" y="3064087"/>
                  <a:pt x="3816125" y="2955439"/>
                </a:cubicBezTo>
                <a:cubicBezTo>
                  <a:pt x="4933408" y="3145357"/>
                  <a:pt x="5217633" y="3774434"/>
                  <a:pt x="4603814" y="4403511"/>
                </a:cubicBezTo>
                <a:cubicBezTo>
                  <a:pt x="3438049" y="5598251"/>
                  <a:pt x="2928271" y="4103746"/>
                  <a:pt x="2797588" y="3720800"/>
                </a:cubicBezTo>
                <a:cubicBezTo>
                  <a:pt x="2773642" y="3650593"/>
                  <a:pt x="2762441" y="3617755"/>
                  <a:pt x="2762269" y="3645685"/>
                </a:cubicBezTo>
                <a:cubicBezTo>
                  <a:pt x="2762107" y="3617755"/>
                  <a:pt x="2750896" y="3650603"/>
                  <a:pt x="2726951" y="3720800"/>
                </a:cubicBezTo>
                <a:cubicBezTo>
                  <a:pt x="2596325" y="4103746"/>
                  <a:pt x="2086556" y="5598289"/>
                  <a:pt x="920725" y="4403511"/>
                </a:cubicBezTo>
                <a:cubicBezTo>
                  <a:pt x="306896" y="3774434"/>
                  <a:pt x="591112" y="3145319"/>
                  <a:pt x="1708414" y="2955439"/>
                </a:cubicBezTo>
                <a:cubicBezTo>
                  <a:pt x="1069210" y="3064087"/>
                  <a:pt x="350625" y="2884577"/>
                  <a:pt x="153457" y="2180765"/>
                </a:cubicBezTo>
                <a:cubicBezTo>
                  <a:pt x="96726" y="1978309"/>
                  <a:pt x="0" y="731362"/>
                  <a:pt x="0" y="562886"/>
                </a:cubicBezTo>
                <a:cubicBezTo>
                  <a:pt x="0" y="-280795"/>
                  <a:pt x="740493" y="-15658"/>
                  <a:pt x="1197483" y="327011"/>
                </a:cubicBezTo>
                <a:lnTo>
                  <a:pt x="1197512" y="327011"/>
                </a:lnTo>
                <a:close/>
              </a:path>
            </a:pathLst>
          </a:custGeom>
          <a:solidFill>
            <a:schemeClr val="tx1"/>
          </a:solidFill>
          <a:ln w="9525" cap="flat">
            <a:noFill/>
            <a:prstDash val="solid"/>
            <a:miter/>
          </a:ln>
        </p:spPr>
        <p:txBody>
          <a:bodyPr rtlCol="0" anchor="ctr"/>
          <a:lstStyle/>
          <a:p>
            <a:endParaRPr lang="en-DE"/>
          </a:p>
        </p:txBody>
      </p:sp>
      <p:pic>
        <p:nvPicPr>
          <p:cNvPr id="10" name="Picture 9">
            <a:extLst>
              <a:ext uri="{FF2B5EF4-FFF2-40B4-BE49-F238E27FC236}">
                <a16:creationId xmlns:a16="http://schemas.microsoft.com/office/drawing/2014/main" id="{2DE56477-7BF7-A6AE-3109-78C5AFDF987A}"/>
              </a:ext>
            </a:extLst>
          </p:cNvPr>
          <p:cNvPicPr>
            <a:picLocks noChangeAspect="1"/>
          </p:cNvPicPr>
          <p:nvPr userDrawn="1"/>
        </p:nvPicPr>
        <p:blipFill>
          <a:blip r:embed="rId2">
            <a:alphaModFix/>
          </a:blip>
          <a:stretch>
            <a:fillRect/>
          </a:stretch>
        </p:blipFill>
        <p:spPr>
          <a:xfrm>
            <a:off x="8508785" y="1908351"/>
            <a:ext cx="771525" cy="771525"/>
          </a:xfrm>
          <a:prstGeom prst="rect">
            <a:avLst/>
          </a:prstGeom>
        </p:spPr>
      </p:pic>
      <p:grpSp>
        <p:nvGrpSpPr>
          <p:cNvPr id="11" name="Group 10">
            <a:extLst>
              <a:ext uri="{FF2B5EF4-FFF2-40B4-BE49-F238E27FC236}">
                <a16:creationId xmlns:a16="http://schemas.microsoft.com/office/drawing/2014/main" id="{B0778D88-3EA8-C25C-70FB-E483A2F5A427}"/>
              </a:ext>
            </a:extLst>
          </p:cNvPr>
          <p:cNvGrpSpPr/>
          <p:nvPr userDrawn="1"/>
        </p:nvGrpSpPr>
        <p:grpSpPr>
          <a:xfrm>
            <a:off x="8508785" y="3740224"/>
            <a:ext cx="771528" cy="771528"/>
            <a:chOff x="6674470" y="625272"/>
            <a:chExt cx="609600" cy="609600"/>
          </a:xfrm>
        </p:grpSpPr>
        <p:sp>
          <p:nvSpPr>
            <p:cNvPr id="13" name="Freeform 12">
              <a:extLst>
                <a:ext uri="{FF2B5EF4-FFF2-40B4-BE49-F238E27FC236}">
                  <a16:creationId xmlns:a16="http://schemas.microsoft.com/office/drawing/2014/main" id="{D82802A4-B7EF-1EE0-CE14-1BAFC0016DEE}"/>
                </a:ext>
              </a:extLst>
            </p:cNvPr>
            <p:cNvSpPr/>
            <p:nvPr/>
          </p:nvSpPr>
          <p:spPr>
            <a:xfrm>
              <a:off x="6674470" y="625272"/>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14" name="Freeform 13">
              <a:extLst>
                <a:ext uri="{FF2B5EF4-FFF2-40B4-BE49-F238E27FC236}">
                  <a16:creationId xmlns:a16="http://schemas.microsoft.com/office/drawing/2014/main" id="{7B470B32-D51E-8A9D-D902-0614FFF4B66D}"/>
                </a:ext>
              </a:extLst>
            </p:cNvPr>
            <p:cNvSpPr/>
            <p:nvPr/>
          </p:nvSpPr>
          <p:spPr>
            <a:xfrm>
              <a:off x="6817345" y="872922"/>
              <a:ext cx="361950" cy="219075"/>
            </a:xfrm>
            <a:custGeom>
              <a:avLst/>
              <a:gdLst>
                <a:gd name="connsiteX0" fmla="*/ 0 w 361950"/>
                <a:gd name="connsiteY0" fmla="*/ 0 h 219075"/>
                <a:gd name="connsiteX1" fmla="*/ 361950 w 361950"/>
                <a:gd name="connsiteY1" fmla="*/ 0 h 219075"/>
                <a:gd name="connsiteX2" fmla="*/ 361950 w 361950"/>
                <a:gd name="connsiteY2" fmla="*/ 219075 h 219075"/>
                <a:gd name="connsiteX3" fmla="*/ 0 w 361950"/>
                <a:gd name="connsiteY3" fmla="*/ 219075 h 219075"/>
              </a:gdLst>
              <a:ahLst/>
              <a:cxnLst>
                <a:cxn ang="0">
                  <a:pos x="connsiteX0" y="connsiteY0"/>
                </a:cxn>
                <a:cxn ang="0">
                  <a:pos x="connsiteX1" y="connsiteY1"/>
                </a:cxn>
                <a:cxn ang="0">
                  <a:pos x="connsiteX2" y="connsiteY2"/>
                </a:cxn>
                <a:cxn ang="0">
                  <a:pos x="connsiteX3" y="connsiteY3"/>
                </a:cxn>
              </a:cxnLst>
              <a:rect l="l" t="t" r="r" b="b"/>
              <a:pathLst>
                <a:path w="361950" h="219075">
                  <a:moveTo>
                    <a:pt x="0" y="0"/>
                  </a:moveTo>
                  <a:lnTo>
                    <a:pt x="361950" y="0"/>
                  </a:lnTo>
                  <a:lnTo>
                    <a:pt x="361950" y="219075"/>
                  </a:lnTo>
                  <a:lnTo>
                    <a:pt x="0" y="219075"/>
                  </a:lnTo>
                  <a:close/>
                </a:path>
              </a:pathLst>
            </a:custGeom>
            <a:solidFill>
              <a:schemeClr val="accent1"/>
            </a:solidFill>
            <a:ln w="9525" cap="flat">
              <a:noFill/>
              <a:prstDash val="solid"/>
              <a:miter/>
            </a:ln>
          </p:spPr>
          <p:txBody>
            <a:bodyPr rtlCol="0" anchor="ctr"/>
            <a:lstStyle/>
            <a:p>
              <a:endParaRPr lang="en-DE"/>
            </a:p>
          </p:txBody>
        </p:sp>
        <p:sp>
          <p:nvSpPr>
            <p:cNvPr id="15" name="Freeform 14">
              <a:extLst>
                <a:ext uri="{FF2B5EF4-FFF2-40B4-BE49-F238E27FC236}">
                  <a16:creationId xmlns:a16="http://schemas.microsoft.com/office/drawing/2014/main" id="{2DA6C139-7968-EB03-3502-BB3CFC63EBB7}"/>
                </a:ext>
              </a:extLst>
            </p:cNvPr>
            <p:cNvSpPr/>
            <p:nvPr/>
          </p:nvSpPr>
          <p:spPr>
            <a:xfrm>
              <a:off x="6788770" y="787197"/>
              <a:ext cx="400050" cy="342900"/>
            </a:xfrm>
            <a:custGeom>
              <a:avLst/>
              <a:gdLst>
                <a:gd name="connsiteX0" fmla="*/ 323850 w 400050"/>
                <a:gd name="connsiteY0" fmla="*/ 342900 h 342900"/>
                <a:gd name="connsiteX1" fmla="*/ 250031 w 400050"/>
                <a:gd name="connsiteY1" fmla="*/ 285750 h 342900"/>
                <a:gd name="connsiteX2" fmla="*/ 0 w 400050"/>
                <a:gd name="connsiteY2" fmla="*/ 285750 h 342900"/>
                <a:gd name="connsiteX3" fmla="*/ 0 w 400050"/>
                <a:gd name="connsiteY3" fmla="*/ 0 h 342900"/>
                <a:gd name="connsiteX4" fmla="*/ 381000 w 400050"/>
                <a:gd name="connsiteY4" fmla="*/ 0 h 342900"/>
                <a:gd name="connsiteX5" fmla="*/ 381000 w 400050"/>
                <a:gd name="connsiteY5" fmla="*/ 216313 h 342900"/>
                <a:gd name="connsiteX6" fmla="*/ 400050 w 400050"/>
                <a:gd name="connsiteY6" fmla="*/ 266700 h 342900"/>
                <a:gd name="connsiteX7" fmla="*/ 323850 w 400050"/>
                <a:gd name="connsiteY7" fmla="*/ 342900 h 342900"/>
                <a:gd name="connsiteX8" fmla="*/ 298514 w 400050"/>
                <a:gd name="connsiteY8" fmla="*/ 309563 h 342900"/>
                <a:gd name="connsiteX9" fmla="*/ 319088 w 400050"/>
                <a:gd name="connsiteY9" fmla="*/ 332613 h 342900"/>
                <a:gd name="connsiteX10" fmla="*/ 319088 w 400050"/>
                <a:gd name="connsiteY10" fmla="*/ 309563 h 342900"/>
                <a:gd name="connsiteX11" fmla="*/ 298514 w 400050"/>
                <a:gd name="connsiteY11" fmla="*/ 309563 h 342900"/>
                <a:gd name="connsiteX12" fmla="*/ 328613 w 400050"/>
                <a:gd name="connsiteY12" fmla="*/ 309563 h 342900"/>
                <a:gd name="connsiteX13" fmla="*/ 328613 w 400050"/>
                <a:gd name="connsiteY13" fmla="*/ 332613 h 342900"/>
                <a:gd name="connsiteX14" fmla="*/ 349187 w 400050"/>
                <a:gd name="connsiteY14" fmla="*/ 309563 h 342900"/>
                <a:gd name="connsiteX15" fmla="*/ 328613 w 400050"/>
                <a:gd name="connsiteY15" fmla="*/ 309563 h 342900"/>
                <a:gd name="connsiteX16" fmla="*/ 359474 w 400050"/>
                <a:gd name="connsiteY16" fmla="*/ 309563 h 342900"/>
                <a:gd name="connsiteX17" fmla="*/ 349377 w 400050"/>
                <a:gd name="connsiteY17" fmla="*/ 328327 h 342900"/>
                <a:gd name="connsiteX18" fmla="*/ 374904 w 400050"/>
                <a:gd name="connsiteY18" fmla="*/ 309563 h 342900"/>
                <a:gd name="connsiteX19" fmla="*/ 359474 w 400050"/>
                <a:gd name="connsiteY19" fmla="*/ 309563 h 342900"/>
                <a:gd name="connsiteX20" fmla="*/ 272796 w 400050"/>
                <a:gd name="connsiteY20" fmla="*/ 309563 h 342900"/>
                <a:gd name="connsiteX21" fmla="*/ 298323 w 400050"/>
                <a:gd name="connsiteY21" fmla="*/ 328327 h 342900"/>
                <a:gd name="connsiteX22" fmla="*/ 288226 w 400050"/>
                <a:gd name="connsiteY22" fmla="*/ 309563 h 342900"/>
                <a:gd name="connsiteX23" fmla="*/ 272796 w 400050"/>
                <a:gd name="connsiteY23" fmla="*/ 309563 h 342900"/>
                <a:gd name="connsiteX24" fmla="*/ 362522 w 400050"/>
                <a:gd name="connsiteY24" fmla="*/ 300038 h 342900"/>
                <a:gd name="connsiteX25" fmla="*/ 381572 w 400050"/>
                <a:gd name="connsiteY25" fmla="*/ 300038 h 342900"/>
                <a:gd name="connsiteX26" fmla="*/ 390335 w 400050"/>
                <a:gd name="connsiteY26" fmla="*/ 271463 h 342900"/>
                <a:gd name="connsiteX27" fmla="*/ 366617 w 400050"/>
                <a:gd name="connsiteY27" fmla="*/ 271463 h 342900"/>
                <a:gd name="connsiteX28" fmla="*/ 362522 w 400050"/>
                <a:gd name="connsiteY28" fmla="*/ 300038 h 342900"/>
                <a:gd name="connsiteX29" fmla="*/ 328613 w 400050"/>
                <a:gd name="connsiteY29" fmla="*/ 300038 h 342900"/>
                <a:gd name="connsiteX30" fmla="*/ 352520 w 400050"/>
                <a:gd name="connsiteY30" fmla="*/ 300038 h 342900"/>
                <a:gd name="connsiteX31" fmla="*/ 357092 w 400050"/>
                <a:gd name="connsiteY31" fmla="*/ 271463 h 342900"/>
                <a:gd name="connsiteX32" fmla="*/ 328613 w 400050"/>
                <a:gd name="connsiteY32" fmla="*/ 271463 h 342900"/>
                <a:gd name="connsiteX33" fmla="*/ 328613 w 400050"/>
                <a:gd name="connsiteY33" fmla="*/ 300038 h 342900"/>
                <a:gd name="connsiteX34" fmla="*/ 295180 w 400050"/>
                <a:gd name="connsiteY34" fmla="*/ 300038 h 342900"/>
                <a:gd name="connsiteX35" fmla="*/ 319088 w 400050"/>
                <a:gd name="connsiteY35" fmla="*/ 300038 h 342900"/>
                <a:gd name="connsiteX36" fmla="*/ 319088 w 400050"/>
                <a:gd name="connsiteY36" fmla="*/ 271463 h 342900"/>
                <a:gd name="connsiteX37" fmla="*/ 290608 w 400050"/>
                <a:gd name="connsiteY37" fmla="*/ 271463 h 342900"/>
                <a:gd name="connsiteX38" fmla="*/ 295180 w 400050"/>
                <a:gd name="connsiteY38" fmla="*/ 300038 h 342900"/>
                <a:gd name="connsiteX39" fmla="*/ 266129 w 400050"/>
                <a:gd name="connsiteY39" fmla="*/ 300038 h 342900"/>
                <a:gd name="connsiteX40" fmla="*/ 285179 w 400050"/>
                <a:gd name="connsiteY40" fmla="*/ 300038 h 342900"/>
                <a:gd name="connsiteX41" fmla="*/ 281083 w 400050"/>
                <a:gd name="connsiteY41" fmla="*/ 271463 h 342900"/>
                <a:gd name="connsiteX42" fmla="*/ 257366 w 400050"/>
                <a:gd name="connsiteY42" fmla="*/ 271463 h 342900"/>
                <a:gd name="connsiteX43" fmla="*/ 266129 w 400050"/>
                <a:gd name="connsiteY43" fmla="*/ 300038 h 342900"/>
                <a:gd name="connsiteX44" fmla="*/ 9525 w 400050"/>
                <a:gd name="connsiteY44" fmla="*/ 276225 h 342900"/>
                <a:gd name="connsiteX45" fmla="*/ 248222 w 400050"/>
                <a:gd name="connsiteY45" fmla="*/ 276225 h 342900"/>
                <a:gd name="connsiteX46" fmla="*/ 247650 w 400050"/>
                <a:gd name="connsiteY46" fmla="*/ 266700 h 342900"/>
                <a:gd name="connsiteX47" fmla="*/ 323850 w 400050"/>
                <a:gd name="connsiteY47" fmla="*/ 190500 h 342900"/>
                <a:gd name="connsiteX48" fmla="*/ 371475 w 400050"/>
                <a:gd name="connsiteY48" fmla="*/ 207264 h 342900"/>
                <a:gd name="connsiteX49" fmla="*/ 371475 w 400050"/>
                <a:gd name="connsiteY49" fmla="*/ 66675 h 342900"/>
                <a:gd name="connsiteX50" fmla="*/ 9525 w 400050"/>
                <a:gd name="connsiteY50" fmla="*/ 66675 h 342900"/>
                <a:gd name="connsiteX51" fmla="*/ 9525 w 400050"/>
                <a:gd name="connsiteY51" fmla="*/ 276225 h 342900"/>
                <a:gd name="connsiteX52" fmla="*/ 366617 w 400050"/>
                <a:gd name="connsiteY52" fmla="*/ 261938 h 342900"/>
                <a:gd name="connsiteX53" fmla="*/ 390335 w 400050"/>
                <a:gd name="connsiteY53" fmla="*/ 261938 h 342900"/>
                <a:gd name="connsiteX54" fmla="*/ 381572 w 400050"/>
                <a:gd name="connsiteY54" fmla="*/ 233363 h 342900"/>
                <a:gd name="connsiteX55" fmla="*/ 362522 w 400050"/>
                <a:gd name="connsiteY55" fmla="*/ 233363 h 342900"/>
                <a:gd name="connsiteX56" fmla="*/ 366617 w 400050"/>
                <a:gd name="connsiteY56" fmla="*/ 261938 h 342900"/>
                <a:gd name="connsiteX57" fmla="*/ 328613 w 400050"/>
                <a:gd name="connsiteY57" fmla="*/ 261938 h 342900"/>
                <a:gd name="connsiteX58" fmla="*/ 357092 w 400050"/>
                <a:gd name="connsiteY58" fmla="*/ 261938 h 342900"/>
                <a:gd name="connsiteX59" fmla="*/ 352520 w 400050"/>
                <a:gd name="connsiteY59" fmla="*/ 233363 h 342900"/>
                <a:gd name="connsiteX60" fmla="*/ 328613 w 400050"/>
                <a:gd name="connsiteY60" fmla="*/ 233363 h 342900"/>
                <a:gd name="connsiteX61" fmla="*/ 328613 w 400050"/>
                <a:gd name="connsiteY61" fmla="*/ 261938 h 342900"/>
                <a:gd name="connsiteX62" fmla="*/ 290608 w 400050"/>
                <a:gd name="connsiteY62" fmla="*/ 261938 h 342900"/>
                <a:gd name="connsiteX63" fmla="*/ 319088 w 400050"/>
                <a:gd name="connsiteY63" fmla="*/ 261938 h 342900"/>
                <a:gd name="connsiteX64" fmla="*/ 319088 w 400050"/>
                <a:gd name="connsiteY64" fmla="*/ 233363 h 342900"/>
                <a:gd name="connsiteX65" fmla="*/ 295180 w 400050"/>
                <a:gd name="connsiteY65" fmla="*/ 233363 h 342900"/>
                <a:gd name="connsiteX66" fmla="*/ 290608 w 400050"/>
                <a:gd name="connsiteY66" fmla="*/ 261938 h 342900"/>
                <a:gd name="connsiteX67" fmla="*/ 257366 w 400050"/>
                <a:gd name="connsiteY67" fmla="*/ 261938 h 342900"/>
                <a:gd name="connsiteX68" fmla="*/ 281083 w 400050"/>
                <a:gd name="connsiteY68" fmla="*/ 261938 h 342900"/>
                <a:gd name="connsiteX69" fmla="*/ 285179 w 400050"/>
                <a:gd name="connsiteY69" fmla="*/ 233363 h 342900"/>
                <a:gd name="connsiteX70" fmla="*/ 266129 w 400050"/>
                <a:gd name="connsiteY70" fmla="*/ 233363 h 342900"/>
                <a:gd name="connsiteX71" fmla="*/ 257366 w 400050"/>
                <a:gd name="connsiteY71" fmla="*/ 261938 h 342900"/>
                <a:gd name="connsiteX72" fmla="*/ 359474 w 400050"/>
                <a:gd name="connsiteY72" fmla="*/ 223838 h 342900"/>
                <a:gd name="connsiteX73" fmla="*/ 374904 w 400050"/>
                <a:gd name="connsiteY73" fmla="*/ 223838 h 342900"/>
                <a:gd name="connsiteX74" fmla="*/ 349377 w 400050"/>
                <a:gd name="connsiteY74" fmla="*/ 205073 h 342900"/>
                <a:gd name="connsiteX75" fmla="*/ 359474 w 400050"/>
                <a:gd name="connsiteY75" fmla="*/ 223838 h 342900"/>
                <a:gd name="connsiteX76" fmla="*/ 328613 w 400050"/>
                <a:gd name="connsiteY76" fmla="*/ 223838 h 342900"/>
                <a:gd name="connsiteX77" fmla="*/ 349187 w 400050"/>
                <a:gd name="connsiteY77" fmla="*/ 223838 h 342900"/>
                <a:gd name="connsiteX78" fmla="*/ 328613 w 400050"/>
                <a:gd name="connsiteY78" fmla="*/ 200787 h 342900"/>
                <a:gd name="connsiteX79" fmla="*/ 328613 w 400050"/>
                <a:gd name="connsiteY79" fmla="*/ 223838 h 342900"/>
                <a:gd name="connsiteX80" fmla="*/ 298514 w 400050"/>
                <a:gd name="connsiteY80" fmla="*/ 223838 h 342900"/>
                <a:gd name="connsiteX81" fmla="*/ 319088 w 400050"/>
                <a:gd name="connsiteY81" fmla="*/ 223838 h 342900"/>
                <a:gd name="connsiteX82" fmla="*/ 319088 w 400050"/>
                <a:gd name="connsiteY82" fmla="*/ 200787 h 342900"/>
                <a:gd name="connsiteX83" fmla="*/ 298514 w 400050"/>
                <a:gd name="connsiteY83" fmla="*/ 223838 h 342900"/>
                <a:gd name="connsiteX84" fmla="*/ 272796 w 400050"/>
                <a:gd name="connsiteY84" fmla="*/ 223838 h 342900"/>
                <a:gd name="connsiteX85" fmla="*/ 288226 w 400050"/>
                <a:gd name="connsiteY85" fmla="*/ 223838 h 342900"/>
                <a:gd name="connsiteX86" fmla="*/ 298323 w 400050"/>
                <a:gd name="connsiteY86" fmla="*/ 205073 h 342900"/>
                <a:gd name="connsiteX87" fmla="*/ 272796 w 400050"/>
                <a:gd name="connsiteY87" fmla="*/ 223838 h 342900"/>
                <a:gd name="connsiteX88" fmla="*/ 9525 w 400050"/>
                <a:gd name="connsiteY88" fmla="*/ 57150 h 342900"/>
                <a:gd name="connsiteX89" fmla="*/ 371475 w 400050"/>
                <a:gd name="connsiteY89" fmla="*/ 57150 h 342900"/>
                <a:gd name="connsiteX90" fmla="*/ 371475 w 400050"/>
                <a:gd name="connsiteY90" fmla="*/ 9525 h 342900"/>
                <a:gd name="connsiteX91" fmla="*/ 9525 w 400050"/>
                <a:gd name="connsiteY91" fmla="*/ 9525 h 342900"/>
                <a:gd name="connsiteX92" fmla="*/ 9525 w 400050"/>
                <a:gd name="connsiteY92" fmla="*/ 57150 h 342900"/>
                <a:gd name="connsiteX93" fmla="*/ 209550 w 400050"/>
                <a:gd name="connsiteY93" fmla="*/ 228600 h 342900"/>
                <a:gd name="connsiteX94" fmla="*/ 85725 w 400050"/>
                <a:gd name="connsiteY94" fmla="*/ 228600 h 342900"/>
                <a:gd name="connsiteX95" fmla="*/ 85725 w 400050"/>
                <a:gd name="connsiteY95" fmla="*/ 219075 h 342900"/>
                <a:gd name="connsiteX96" fmla="*/ 209550 w 400050"/>
                <a:gd name="connsiteY96" fmla="*/ 219075 h 342900"/>
                <a:gd name="connsiteX97" fmla="*/ 209550 w 400050"/>
                <a:gd name="connsiteY97" fmla="*/ 228600 h 342900"/>
                <a:gd name="connsiteX98" fmla="*/ 228600 w 400050"/>
                <a:gd name="connsiteY98" fmla="*/ 190500 h 342900"/>
                <a:gd name="connsiteX99" fmla="*/ 85725 w 400050"/>
                <a:gd name="connsiteY99" fmla="*/ 190500 h 342900"/>
                <a:gd name="connsiteX100" fmla="*/ 85725 w 400050"/>
                <a:gd name="connsiteY100" fmla="*/ 180975 h 342900"/>
                <a:gd name="connsiteX101" fmla="*/ 228600 w 400050"/>
                <a:gd name="connsiteY101" fmla="*/ 180975 h 342900"/>
                <a:gd name="connsiteX102" fmla="*/ 228600 w 400050"/>
                <a:gd name="connsiteY102" fmla="*/ 190500 h 342900"/>
                <a:gd name="connsiteX103" fmla="*/ 266700 w 400050"/>
                <a:gd name="connsiteY103" fmla="*/ 152400 h 342900"/>
                <a:gd name="connsiteX104" fmla="*/ 85725 w 400050"/>
                <a:gd name="connsiteY104" fmla="*/ 152400 h 342900"/>
                <a:gd name="connsiteX105" fmla="*/ 85725 w 400050"/>
                <a:gd name="connsiteY105" fmla="*/ 142875 h 342900"/>
                <a:gd name="connsiteX106" fmla="*/ 266700 w 400050"/>
                <a:gd name="connsiteY106" fmla="*/ 142875 h 342900"/>
                <a:gd name="connsiteX107" fmla="*/ 266700 w 400050"/>
                <a:gd name="connsiteY107" fmla="*/ 152400 h 342900"/>
                <a:gd name="connsiteX108" fmla="*/ 228600 w 400050"/>
                <a:gd name="connsiteY108" fmla="*/ 114300 h 342900"/>
                <a:gd name="connsiteX109" fmla="*/ 85725 w 400050"/>
                <a:gd name="connsiteY109" fmla="*/ 114300 h 342900"/>
                <a:gd name="connsiteX110" fmla="*/ 85725 w 400050"/>
                <a:gd name="connsiteY110" fmla="*/ 104775 h 342900"/>
                <a:gd name="connsiteX111" fmla="*/ 228600 w 400050"/>
                <a:gd name="connsiteY111" fmla="*/ 104775 h 342900"/>
                <a:gd name="connsiteX112" fmla="*/ 228600 w 400050"/>
                <a:gd name="connsiteY112" fmla="*/ 114300 h 342900"/>
                <a:gd name="connsiteX113" fmla="*/ 84296 w 400050"/>
                <a:gd name="connsiteY113" fmla="*/ 50959 h 342900"/>
                <a:gd name="connsiteX114" fmla="*/ 77533 w 400050"/>
                <a:gd name="connsiteY114" fmla="*/ 44196 h 342900"/>
                <a:gd name="connsiteX115" fmla="*/ 88487 w 400050"/>
                <a:gd name="connsiteY115" fmla="*/ 33242 h 342900"/>
                <a:gd name="connsiteX116" fmla="*/ 77533 w 400050"/>
                <a:gd name="connsiteY116" fmla="*/ 22289 h 342900"/>
                <a:gd name="connsiteX117" fmla="*/ 84296 w 400050"/>
                <a:gd name="connsiteY117" fmla="*/ 15526 h 342900"/>
                <a:gd name="connsiteX118" fmla="*/ 101918 w 400050"/>
                <a:gd name="connsiteY118" fmla="*/ 33147 h 342900"/>
                <a:gd name="connsiteX119" fmla="*/ 84296 w 400050"/>
                <a:gd name="connsiteY119" fmla="*/ 50768 h 342900"/>
                <a:gd name="connsiteX120" fmla="*/ 48958 w 400050"/>
                <a:gd name="connsiteY120" fmla="*/ 50959 h 342900"/>
                <a:gd name="connsiteX121" fmla="*/ 31337 w 400050"/>
                <a:gd name="connsiteY121" fmla="*/ 33338 h 342900"/>
                <a:gd name="connsiteX122" fmla="*/ 48958 w 400050"/>
                <a:gd name="connsiteY122" fmla="*/ 15716 h 342900"/>
                <a:gd name="connsiteX123" fmla="*/ 55721 w 400050"/>
                <a:gd name="connsiteY123" fmla="*/ 22479 h 342900"/>
                <a:gd name="connsiteX124" fmla="*/ 44768 w 400050"/>
                <a:gd name="connsiteY124" fmla="*/ 33433 h 342900"/>
                <a:gd name="connsiteX125" fmla="*/ 55721 w 400050"/>
                <a:gd name="connsiteY125" fmla="*/ 44387 h 342900"/>
                <a:gd name="connsiteX126" fmla="*/ 48958 w 400050"/>
                <a:gd name="connsiteY126" fmla="*/ 51149 h 342900"/>
                <a:gd name="connsiteX127" fmla="*/ 257080 w 400050"/>
                <a:gd name="connsiteY127" fmla="*/ 38100 h 342900"/>
                <a:gd name="connsiteX128" fmla="*/ 123730 w 400050"/>
                <a:gd name="connsiteY128" fmla="*/ 38100 h 342900"/>
                <a:gd name="connsiteX129" fmla="*/ 123730 w 400050"/>
                <a:gd name="connsiteY129" fmla="*/ 28575 h 342900"/>
                <a:gd name="connsiteX130" fmla="*/ 257080 w 400050"/>
                <a:gd name="connsiteY130" fmla="*/ 28575 h 342900"/>
                <a:gd name="connsiteX131" fmla="*/ 257080 w 400050"/>
                <a:gd name="connsiteY131" fmla="*/ 381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00050" h="342900">
                  <a:moveTo>
                    <a:pt x="323850" y="342900"/>
                  </a:moveTo>
                  <a:cubicBezTo>
                    <a:pt x="288417" y="342900"/>
                    <a:pt x="258509" y="318611"/>
                    <a:pt x="250031" y="285750"/>
                  </a:cubicBezTo>
                  <a:lnTo>
                    <a:pt x="0" y="285750"/>
                  </a:lnTo>
                  <a:lnTo>
                    <a:pt x="0" y="0"/>
                  </a:lnTo>
                  <a:lnTo>
                    <a:pt x="381000" y="0"/>
                  </a:lnTo>
                  <a:lnTo>
                    <a:pt x="381000" y="216313"/>
                  </a:lnTo>
                  <a:cubicBezTo>
                    <a:pt x="392811" y="229743"/>
                    <a:pt x="400050" y="247364"/>
                    <a:pt x="400050" y="266700"/>
                  </a:cubicBezTo>
                  <a:cubicBezTo>
                    <a:pt x="400050" y="308705"/>
                    <a:pt x="365855" y="342900"/>
                    <a:pt x="323850" y="342900"/>
                  </a:cubicBezTo>
                  <a:close/>
                  <a:moveTo>
                    <a:pt x="298514" y="309563"/>
                  </a:moveTo>
                  <a:cubicBezTo>
                    <a:pt x="303657" y="321659"/>
                    <a:pt x="310991" y="330232"/>
                    <a:pt x="319088" y="332613"/>
                  </a:cubicBezTo>
                  <a:lnTo>
                    <a:pt x="319088" y="309563"/>
                  </a:lnTo>
                  <a:lnTo>
                    <a:pt x="298514" y="309563"/>
                  </a:lnTo>
                  <a:close/>
                  <a:moveTo>
                    <a:pt x="328613" y="309563"/>
                  </a:moveTo>
                  <a:lnTo>
                    <a:pt x="328613" y="332613"/>
                  </a:lnTo>
                  <a:cubicBezTo>
                    <a:pt x="336709" y="330232"/>
                    <a:pt x="343948" y="321659"/>
                    <a:pt x="349187" y="309563"/>
                  </a:cubicBezTo>
                  <a:lnTo>
                    <a:pt x="328613" y="309563"/>
                  </a:lnTo>
                  <a:close/>
                  <a:moveTo>
                    <a:pt x="359474" y="309563"/>
                  </a:moveTo>
                  <a:cubicBezTo>
                    <a:pt x="356711" y="316801"/>
                    <a:pt x="353282" y="323183"/>
                    <a:pt x="349377" y="328327"/>
                  </a:cubicBezTo>
                  <a:cubicBezTo>
                    <a:pt x="359283" y="324231"/>
                    <a:pt x="368046" y="317754"/>
                    <a:pt x="374904" y="309563"/>
                  </a:cubicBezTo>
                  <a:lnTo>
                    <a:pt x="359474" y="309563"/>
                  </a:lnTo>
                  <a:close/>
                  <a:moveTo>
                    <a:pt x="272796" y="309563"/>
                  </a:moveTo>
                  <a:cubicBezTo>
                    <a:pt x="279654" y="317659"/>
                    <a:pt x="288322" y="324136"/>
                    <a:pt x="298323" y="328327"/>
                  </a:cubicBezTo>
                  <a:cubicBezTo>
                    <a:pt x="294323" y="323183"/>
                    <a:pt x="290989" y="316897"/>
                    <a:pt x="288226" y="309563"/>
                  </a:cubicBezTo>
                  <a:lnTo>
                    <a:pt x="272796" y="309563"/>
                  </a:lnTo>
                  <a:close/>
                  <a:moveTo>
                    <a:pt x="362522" y="300038"/>
                  </a:moveTo>
                  <a:lnTo>
                    <a:pt x="381572" y="300038"/>
                  </a:lnTo>
                  <a:cubicBezTo>
                    <a:pt x="386525" y="291560"/>
                    <a:pt x="389573" y="281845"/>
                    <a:pt x="390335" y="271463"/>
                  </a:cubicBezTo>
                  <a:lnTo>
                    <a:pt x="366617" y="271463"/>
                  </a:lnTo>
                  <a:cubicBezTo>
                    <a:pt x="366236" y="281750"/>
                    <a:pt x="364808" y="291370"/>
                    <a:pt x="362522" y="300038"/>
                  </a:cubicBezTo>
                  <a:close/>
                  <a:moveTo>
                    <a:pt x="328613" y="300038"/>
                  </a:moveTo>
                  <a:lnTo>
                    <a:pt x="352520" y="300038"/>
                  </a:lnTo>
                  <a:cubicBezTo>
                    <a:pt x="355092" y="291465"/>
                    <a:pt x="356711" y="281750"/>
                    <a:pt x="357092" y="271463"/>
                  </a:cubicBezTo>
                  <a:lnTo>
                    <a:pt x="328613" y="271463"/>
                  </a:lnTo>
                  <a:lnTo>
                    <a:pt x="328613" y="300038"/>
                  </a:lnTo>
                  <a:close/>
                  <a:moveTo>
                    <a:pt x="295180" y="300038"/>
                  </a:moveTo>
                  <a:lnTo>
                    <a:pt x="319088" y="300038"/>
                  </a:lnTo>
                  <a:lnTo>
                    <a:pt x="319088" y="271463"/>
                  </a:lnTo>
                  <a:lnTo>
                    <a:pt x="290608" y="271463"/>
                  </a:lnTo>
                  <a:cubicBezTo>
                    <a:pt x="290989" y="281750"/>
                    <a:pt x="292608" y="291465"/>
                    <a:pt x="295180" y="300038"/>
                  </a:cubicBezTo>
                  <a:close/>
                  <a:moveTo>
                    <a:pt x="266129" y="300038"/>
                  </a:moveTo>
                  <a:lnTo>
                    <a:pt x="285179" y="300038"/>
                  </a:lnTo>
                  <a:cubicBezTo>
                    <a:pt x="282893" y="291370"/>
                    <a:pt x="281464" y="281750"/>
                    <a:pt x="281083" y="271463"/>
                  </a:cubicBezTo>
                  <a:lnTo>
                    <a:pt x="257366" y="271463"/>
                  </a:lnTo>
                  <a:cubicBezTo>
                    <a:pt x="258127" y="281845"/>
                    <a:pt x="261175" y="291560"/>
                    <a:pt x="266129" y="300038"/>
                  </a:cubicBezTo>
                  <a:close/>
                  <a:moveTo>
                    <a:pt x="9525" y="276225"/>
                  </a:moveTo>
                  <a:lnTo>
                    <a:pt x="248222" y="276225"/>
                  </a:lnTo>
                  <a:cubicBezTo>
                    <a:pt x="247841" y="273082"/>
                    <a:pt x="247650" y="269939"/>
                    <a:pt x="247650" y="266700"/>
                  </a:cubicBezTo>
                  <a:cubicBezTo>
                    <a:pt x="247650" y="224695"/>
                    <a:pt x="281845" y="190500"/>
                    <a:pt x="323850" y="190500"/>
                  </a:cubicBezTo>
                  <a:cubicBezTo>
                    <a:pt x="341852" y="190500"/>
                    <a:pt x="358426" y="196787"/>
                    <a:pt x="371475" y="207264"/>
                  </a:cubicBezTo>
                  <a:lnTo>
                    <a:pt x="371475" y="66675"/>
                  </a:lnTo>
                  <a:lnTo>
                    <a:pt x="9525" y="66675"/>
                  </a:lnTo>
                  <a:lnTo>
                    <a:pt x="9525" y="276225"/>
                  </a:lnTo>
                  <a:close/>
                  <a:moveTo>
                    <a:pt x="366617" y="261938"/>
                  </a:moveTo>
                  <a:lnTo>
                    <a:pt x="390335" y="261938"/>
                  </a:lnTo>
                  <a:cubicBezTo>
                    <a:pt x="389573" y="251555"/>
                    <a:pt x="386525" y="241840"/>
                    <a:pt x="381572" y="233363"/>
                  </a:cubicBezTo>
                  <a:lnTo>
                    <a:pt x="362522" y="233363"/>
                  </a:lnTo>
                  <a:cubicBezTo>
                    <a:pt x="364808" y="242030"/>
                    <a:pt x="366236" y="251650"/>
                    <a:pt x="366617" y="261938"/>
                  </a:cubicBezTo>
                  <a:close/>
                  <a:moveTo>
                    <a:pt x="328613" y="261938"/>
                  </a:moveTo>
                  <a:lnTo>
                    <a:pt x="357092" y="261938"/>
                  </a:lnTo>
                  <a:cubicBezTo>
                    <a:pt x="356711" y="251650"/>
                    <a:pt x="355092" y="241935"/>
                    <a:pt x="352520" y="233363"/>
                  </a:cubicBezTo>
                  <a:lnTo>
                    <a:pt x="328613" y="233363"/>
                  </a:lnTo>
                  <a:lnTo>
                    <a:pt x="328613" y="261938"/>
                  </a:lnTo>
                  <a:close/>
                  <a:moveTo>
                    <a:pt x="290608" y="261938"/>
                  </a:moveTo>
                  <a:lnTo>
                    <a:pt x="319088" y="261938"/>
                  </a:lnTo>
                  <a:lnTo>
                    <a:pt x="319088" y="233363"/>
                  </a:lnTo>
                  <a:lnTo>
                    <a:pt x="295180" y="233363"/>
                  </a:lnTo>
                  <a:cubicBezTo>
                    <a:pt x="292608" y="241935"/>
                    <a:pt x="290989" y="251650"/>
                    <a:pt x="290608" y="261938"/>
                  </a:cubicBezTo>
                  <a:close/>
                  <a:moveTo>
                    <a:pt x="257366" y="261938"/>
                  </a:moveTo>
                  <a:lnTo>
                    <a:pt x="281083" y="261938"/>
                  </a:lnTo>
                  <a:cubicBezTo>
                    <a:pt x="281464" y="251650"/>
                    <a:pt x="282893" y="242030"/>
                    <a:pt x="285179" y="233363"/>
                  </a:cubicBezTo>
                  <a:lnTo>
                    <a:pt x="266129" y="233363"/>
                  </a:lnTo>
                  <a:cubicBezTo>
                    <a:pt x="261175" y="241840"/>
                    <a:pt x="258127" y="251555"/>
                    <a:pt x="257366" y="261938"/>
                  </a:cubicBezTo>
                  <a:close/>
                  <a:moveTo>
                    <a:pt x="359474" y="223838"/>
                  </a:moveTo>
                  <a:lnTo>
                    <a:pt x="374904" y="223838"/>
                  </a:lnTo>
                  <a:cubicBezTo>
                    <a:pt x="368046" y="215741"/>
                    <a:pt x="359378" y="209264"/>
                    <a:pt x="349377" y="205073"/>
                  </a:cubicBezTo>
                  <a:cubicBezTo>
                    <a:pt x="353378" y="210217"/>
                    <a:pt x="356711" y="216503"/>
                    <a:pt x="359474" y="223838"/>
                  </a:cubicBezTo>
                  <a:close/>
                  <a:moveTo>
                    <a:pt x="328613" y="223838"/>
                  </a:moveTo>
                  <a:lnTo>
                    <a:pt x="349187" y="223838"/>
                  </a:lnTo>
                  <a:cubicBezTo>
                    <a:pt x="344043" y="211741"/>
                    <a:pt x="336709" y="203168"/>
                    <a:pt x="328613" y="200787"/>
                  </a:cubicBezTo>
                  <a:lnTo>
                    <a:pt x="328613" y="223838"/>
                  </a:lnTo>
                  <a:close/>
                  <a:moveTo>
                    <a:pt x="298514" y="223838"/>
                  </a:moveTo>
                  <a:lnTo>
                    <a:pt x="319088" y="223838"/>
                  </a:lnTo>
                  <a:lnTo>
                    <a:pt x="319088" y="200787"/>
                  </a:lnTo>
                  <a:cubicBezTo>
                    <a:pt x="310991" y="203168"/>
                    <a:pt x="303752" y="211741"/>
                    <a:pt x="298514" y="223838"/>
                  </a:cubicBezTo>
                  <a:close/>
                  <a:moveTo>
                    <a:pt x="272796" y="223838"/>
                  </a:moveTo>
                  <a:lnTo>
                    <a:pt x="288226" y="223838"/>
                  </a:lnTo>
                  <a:cubicBezTo>
                    <a:pt x="290989" y="216599"/>
                    <a:pt x="294418" y="210217"/>
                    <a:pt x="298323" y="205073"/>
                  </a:cubicBezTo>
                  <a:cubicBezTo>
                    <a:pt x="288417" y="209169"/>
                    <a:pt x="279654" y="215646"/>
                    <a:pt x="272796" y="223838"/>
                  </a:cubicBezTo>
                  <a:close/>
                  <a:moveTo>
                    <a:pt x="9525" y="57150"/>
                  </a:moveTo>
                  <a:lnTo>
                    <a:pt x="371475" y="57150"/>
                  </a:lnTo>
                  <a:lnTo>
                    <a:pt x="371475" y="9525"/>
                  </a:lnTo>
                  <a:lnTo>
                    <a:pt x="9525" y="9525"/>
                  </a:lnTo>
                  <a:lnTo>
                    <a:pt x="9525" y="57150"/>
                  </a:lnTo>
                  <a:close/>
                  <a:moveTo>
                    <a:pt x="209550" y="228600"/>
                  </a:moveTo>
                  <a:lnTo>
                    <a:pt x="85725" y="228600"/>
                  </a:lnTo>
                  <a:lnTo>
                    <a:pt x="85725" y="219075"/>
                  </a:lnTo>
                  <a:lnTo>
                    <a:pt x="209550" y="219075"/>
                  </a:lnTo>
                  <a:lnTo>
                    <a:pt x="209550" y="228600"/>
                  </a:lnTo>
                  <a:close/>
                  <a:moveTo>
                    <a:pt x="228600" y="190500"/>
                  </a:moveTo>
                  <a:lnTo>
                    <a:pt x="85725" y="190500"/>
                  </a:lnTo>
                  <a:lnTo>
                    <a:pt x="85725" y="180975"/>
                  </a:lnTo>
                  <a:lnTo>
                    <a:pt x="228600" y="180975"/>
                  </a:lnTo>
                  <a:lnTo>
                    <a:pt x="228600" y="190500"/>
                  </a:lnTo>
                  <a:close/>
                  <a:moveTo>
                    <a:pt x="266700" y="152400"/>
                  </a:moveTo>
                  <a:lnTo>
                    <a:pt x="85725" y="152400"/>
                  </a:lnTo>
                  <a:lnTo>
                    <a:pt x="85725" y="142875"/>
                  </a:lnTo>
                  <a:lnTo>
                    <a:pt x="266700" y="142875"/>
                  </a:lnTo>
                  <a:lnTo>
                    <a:pt x="266700" y="152400"/>
                  </a:lnTo>
                  <a:close/>
                  <a:moveTo>
                    <a:pt x="228600" y="114300"/>
                  </a:moveTo>
                  <a:lnTo>
                    <a:pt x="85725" y="114300"/>
                  </a:lnTo>
                  <a:lnTo>
                    <a:pt x="85725" y="104775"/>
                  </a:lnTo>
                  <a:lnTo>
                    <a:pt x="228600" y="104775"/>
                  </a:lnTo>
                  <a:lnTo>
                    <a:pt x="228600" y="114300"/>
                  </a:lnTo>
                  <a:close/>
                  <a:moveTo>
                    <a:pt x="84296" y="50959"/>
                  </a:moveTo>
                  <a:lnTo>
                    <a:pt x="77533" y="44196"/>
                  </a:lnTo>
                  <a:lnTo>
                    <a:pt x="88487" y="33242"/>
                  </a:lnTo>
                  <a:lnTo>
                    <a:pt x="77533" y="22289"/>
                  </a:lnTo>
                  <a:lnTo>
                    <a:pt x="84296" y="15526"/>
                  </a:lnTo>
                  <a:lnTo>
                    <a:pt x="101918" y="33147"/>
                  </a:lnTo>
                  <a:lnTo>
                    <a:pt x="84296" y="50768"/>
                  </a:lnTo>
                  <a:close/>
                  <a:moveTo>
                    <a:pt x="48958" y="50959"/>
                  </a:moveTo>
                  <a:lnTo>
                    <a:pt x="31337" y="33338"/>
                  </a:lnTo>
                  <a:lnTo>
                    <a:pt x="48958" y="15716"/>
                  </a:lnTo>
                  <a:lnTo>
                    <a:pt x="55721" y="22479"/>
                  </a:lnTo>
                  <a:lnTo>
                    <a:pt x="44768" y="33433"/>
                  </a:lnTo>
                  <a:lnTo>
                    <a:pt x="55721" y="44387"/>
                  </a:lnTo>
                  <a:lnTo>
                    <a:pt x="48958" y="51149"/>
                  </a:lnTo>
                  <a:close/>
                  <a:moveTo>
                    <a:pt x="257080" y="38100"/>
                  </a:moveTo>
                  <a:lnTo>
                    <a:pt x="123730" y="38100"/>
                  </a:lnTo>
                  <a:lnTo>
                    <a:pt x="123730" y="28575"/>
                  </a:lnTo>
                  <a:lnTo>
                    <a:pt x="257080" y="28575"/>
                  </a:lnTo>
                  <a:lnTo>
                    <a:pt x="257080" y="38100"/>
                  </a:lnTo>
                  <a:close/>
                </a:path>
              </a:pathLst>
            </a:custGeom>
            <a:solidFill>
              <a:schemeClr val="tx1"/>
            </a:solidFill>
            <a:ln w="9525" cap="flat">
              <a:noFill/>
              <a:prstDash val="solid"/>
              <a:miter/>
            </a:ln>
          </p:spPr>
          <p:txBody>
            <a:bodyPr rtlCol="0" anchor="ctr"/>
            <a:lstStyle/>
            <a:p>
              <a:endParaRPr lang="en-DE"/>
            </a:p>
          </p:txBody>
        </p:sp>
      </p:grpSp>
      <p:grpSp>
        <p:nvGrpSpPr>
          <p:cNvPr id="16" name="Group 15">
            <a:extLst>
              <a:ext uri="{FF2B5EF4-FFF2-40B4-BE49-F238E27FC236}">
                <a16:creationId xmlns:a16="http://schemas.microsoft.com/office/drawing/2014/main" id="{DCEA66E1-4194-9EC0-ADD0-ADBB98547C19}"/>
              </a:ext>
            </a:extLst>
          </p:cNvPr>
          <p:cNvGrpSpPr/>
          <p:nvPr userDrawn="1"/>
        </p:nvGrpSpPr>
        <p:grpSpPr>
          <a:xfrm>
            <a:off x="8508788" y="4650925"/>
            <a:ext cx="771518" cy="771518"/>
            <a:chOff x="3183140" y="4488798"/>
            <a:chExt cx="609600" cy="609600"/>
          </a:xfrm>
        </p:grpSpPr>
        <p:sp>
          <p:nvSpPr>
            <p:cNvPr id="17" name="Freeform 16">
              <a:extLst>
                <a:ext uri="{FF2B5EF4-FFF2-40B4-BE49-F238E27FC236}">
                  <a16:creationId xmlns:a16="http://schemas.microsoft.com/office/drawing/2014/main" id="{58E45162-D99A-EF33-AA2B-FDD3F08AD264}"/>
                </a:ext>
              </a:extLst>
            </p:cNvPr>
            <p:cNvSpPr/>
            <p:nvPr/>
          </p:nvSpPr>
          <p:spPr>
            <a:xfrm>
              <a:off x="3183140" y="4488798"/>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73F8BA4D-0C10-32FD-CBCE-3EC85033544F}"/>
                </a:ext>
              </a:extLst>
            </p:cNvPr>
            <p:cNvSpPr/>
            <p:nvPr/>
          </p:nvSpPr>
          <p:spPr>
            <a:xfrm>
              <a:off x="3335540" y="4622148"/>
              <a:ext cx="304800" cy="238125"/>
            </a:xfrm>
            <a:custGeom>
              <a:avLst/>
              <a:gdLst>
                <a:gd name="connsiteX0" fmla="*/ 0 w 304800"/>
                <a:gd name="connsiteY0" fmla="*/ 0 h 238125"/>
                <a:gd name="connsiteX1" fmla="*/ 304800 w 304800"/>
                <a:gd name="connsiteY1" fmla="*/ 0 h 238125"/>
                <a:gd name="connsiteX2" fmla="*/ 152400 w 304800"/>
                <a:gd name="connsiteY2" fmla="*/ 238125 h 238125"/>
                <a:gd name="connsiteX3" fmla="*/ 0 w 304800"/>
                <a:gd name="connsiteY3" fmla="*/ 0 h 238125"/>
              </a:gdLst>
              <a:ahLst/>
              <a:cxnLst>
                <a:cxn ang="0">
                  <a:pos x="connsiteX0" y="connsiteY0"/>
                </a:cxn>
                <a:cxn ang="0">
                  <a:pos x="connsiteX1" y="connsiteY1"/>
                </a:cxn>
                <a:cxn ang="0">
                  <a:pos x="connsiteX2" y="connsiteY2"/>
                </a:cxn>
                <a:cxn ang="0">
                  <a:pos x="connsiteX3" y="connsiteY3"/>
                </a:cxn>
              </a:cxnLst>
              <a:rect l="l" t="t" r="r" b="b"/>
              <a:pathLst>
                <a:path w="304800" h="238125">
                  <a:moveTo>
                    <a:pt x="0" y="0"/>
                  </a:moveTo>
                  <a:lnTo>
                    <a:pt x="304800" y="0"/>
                  </a:lnTo>
                  <a:lnTo>
                    <a:pt x="152400" y="238125"/>
                  </a:lnTo>
                  <a:lnTo>
                    <a:pt x="0" y="0"/>
                  </a:lnTo>
                  <a:close/>
                </a:path>
              </a:pathLst>
            </a:custGeom>
            <a:solidFill>
              <a:schemeClr val="accent1"/>
            </a:solidFill>
            <a:ln w="9525" cap="flat">
              <a:noFill/>
              <a:prstDash val="solid"/>
              <a:miter/>
            </a:ln>
          </p:spPr>
          <p:txBody>
            <a:bodyPr rtlCol="0" anchor="ctr"/>
            <a:lstStyle/>
            <a:p>
              <a:endParaRPr lang="en-GB"/>
            </a:p>
          </p:txBody>
        </p:sp>
        <p:grpSp>
          <p:nvGrpSpPr>
            <p:cNvPr id="20" name="Graphic 239">
              <a:extLst>
                <a:ext uri="{FF2B5EF4-FFF2-40B4-BE49-F238E27FC236}">
                  <a16:creationId xmlns:a16="http://schemas.microsoft.com/office/drawing/2014/main" id="{3EAC1B37-81CD-1D18-0E95-D18913F58316}"/>
                </a:ext>
              </a:extLst>
            </p:cNvPr>
            <p:cNvGrpSpPr/>
            <p:nvPr/>
          </p:nvGrpSpPr>
          <p:grpSpPr>
            <a:xfrm>
              <a:off x="3297440" y="4669773"/>
              <a:ext cx="381000" cy="247650"/>
              <a:chOff x="3297440" y="4669773"/>
              <a:chExt cx="381000" cy="247650"/>
            </a:xfrm>
            <a:solidFill>
              <a:srgbClr val="222222"/>
            </a:solidFill>
          </p:grpSpPr>
          <p:sp>
            <p:nvSpPr>
              <p:cNvPr id="21" name="Freeform 20">
                <a:extLst>
                  <a:ext uri="{FF2B5EF4-FFF2-40B4-BE49-F238E27FC236}">
                    <a16:creationId xmlns:a16="http://schemas.microsoft.com/office/drawing/2014/main" id="{CFB70776-8F82-BE31-5096-F8E2209946C8}"/>
                  </a:ext>
                </a:extLst>
              </p:cNvPr>
              <p:cNvSpPr/>
              <p:nvPr/>
            </p:nvSpPr>
            <p:spPr>
              <a:xfrm>
                <a:off x="3297440" y="4669773"/>
                <a:ext cx="381000" cy="247650"/>
              </a:xfrm>
              <a:custGeom>
                <a:avLst/>
                <a:gdLst>
                  <a:gd name="connsiteX0" fmla="*/ 381000 w 381000"/>
                  <a:gd name="connsiteY0" fmla="*/ 247650 h 247650"/>
                  <a:gd name="connsiteX1" fmla="*/ 0 w 381000"/>
                  <a:gd name="connsiteY1" fmla="*/ 247650 h 247650"/>
                  <a:gd name="connsiteX2" fmla="*/ 0 w 381000"/>
                  <a:gd name="connsiteY2" fmla="*/ 0 h 247650"/>
                  <a:gd name="connsiteX3" fmla="*/ 381000 w 381000"/>
                  <a:gd name="connsiteY3" fmla="*/ 0 h 247650"/>
                  <a:gd name="connsiteX4" fmla="*/ 9525 w 381000"/>
                  <a:gd name="connsiteY4" fmla="*/ 238125 h 247650"/>
                  <a:gd name="connsiteX5" fmla="*/ 371475 w 381000"/>
                  <a:gd name="connsiteY5" fmla="*/ 238125 h 247650"/>
                  <a:gd name="connsiteX6" fmla="*/ 371475 w 381000"/>
                  <a:gd name="connsiteY6" fmla="*/ 9525 h 247650"/>
                  <a:gd name="connsiteX7" fmla="*/ 9525 w 381000"/>
                  <a:gd name="connsiteY7" fmla="*/ 9525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000" h="247650">
                    <a:moveTo>
                      <a:pt x="381000" y="247650"/>
                    </a:moveTo>
                    <a:lnTo>
                      <a:pt x="0" y="247650"/>
                    </a:lnTo>
                    <a:lnTo>
                      <a:pt x="0" y="0"/>
                    </a:lnTo>
                    <a:lnTo>
                      <a:pt x="381000" y="0"/>
                    </a:lnTo>
                    <a:close/>
                    <a:moveTo>
                      <a:pt x="9525" y="238125"/>
                    </a:moveTo>
                    <a:lnTo>
                      <a:pt x="371475" y="238125"/>
                    </a:lnTo>
                    <a:lnTo>
                      <a:pt x="371475" y="9525"/>
                    </a:lnTo>
                    <a:lnTo>
                      <a:pt x="9525" y="9525"/>
                    </a:lnTo>
                    <a:close/>
                  </a:path>
                </a:pathLst>
              </a:custGeom>
              <a:solidFill>
                <a:schemeClr val="tx1"/>
              </a:solidFill>
              <a:ln w="9525"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35580D3-43A6-9466-DA9E-E705A8582D31}"/>
                  </a:ext>
                </a:extLst>
              </p:cNvPr>
              <p:cNvSpPr/>
              <p:nvPr/>
            </p:nvSpPr>
            <p:spPr>
              <a:xfrm>
                <a:off x="3299497" y="4670620"/>
                <a:ext cx="376885" cy="138293"/>
              </a:xfrm>
              <a:custGeom>
                <a:avLst/>
                <a:gdLst>
                  <a:gd name="connsiteX0" fmla="*/ 188443 w 376885"/>
                  <a:gd name="connsiteY0" fmla="*/ 138293 h 138293"/>
                  <a:gd name="connsiteX1" fmla="*/ 0 w 376885"/>
                  <a:gd name="connsiteY1" fmla="*/ 7830 h 138293"/>
                  <a:gd name="connsiteX2" fmla="*/ 5410 w 376885"/>
                  <a:gd name="connsiteY2" fmla="*/ 0 h 138293"/>
                  <a:gd name="connsiteX3" fmla="*/ 188443 w 376885"/>
                  <a:gd name="connsiteY3" fmla="*/ 126711 h 138293"/>
                  <a:gd name="connsiteX4" fmla="*/ 371475 w 376885"/>
                  <a:gd name="connsiteY4" fmla="*/ 0 h 138293"/>
                  <a:gd name="connsiteX5" fmla="*/ 376885 w 376885"/>
                  <a:gd name="connsiteY5" fmla="*/ 7830 h 138293"/>
                  <a:gd name="connsiteX6" fmla="*/ 188443 w 376885"/>
                  <a:gd name="connsiteY6" fmla="*/ 138293 h 13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885" h="138293">
                    <a:moveTo>
                      <a:pt x="188443" y="138293"/>
                    </a:moveTo>
                    <a:lnTo>
                      <a:pt x="0" y="7830"/>
                    </a:lnTo>
                    <a:lnTo>
                      <a:pt x="5410" y="0"/>
                    </a:lnTo>
                    <a:lnTo>
                      <a:pt x="188443" y="126711"/>
                    </a:lnTo>
                    <a:lnTo>
                      <a:pt x="371475" y="0"/>
                    </a:lnTo>
                    <a:lnTo>
                      <a:pt x="376885" y="7830"/>
                    </a:lnTo>
                    <a:lnTo>
                      <a:pt x="188443" y="138293"/>
                    </a:lnTo>
                    <a:close/>
                  </a:path>
                </a:pathLst>
              </a:custGeom>
              <a:solidFill>
                <a:srgbClr val="222222"/>
              </a:solidFill>
              <a:ln w="9525" cap="flat">
                <a:noFill/>
                <a:prstDash val="solid"/>
                <a:miter/>
              </a:ln>
            </p:spPr>
            <p:txBody>
              <a:bodyPr rtlCol="0" anchor="ctr"/>
              <a:lstStyle/>
              <a:p>
                <a:endParaRPr lang="en-GB"/>
              </a:p>
            </p:txBody>
          </p:sp>
        </p:grpSp>
      </p:grpSp>
      <p:pic>
        <p:nvPicPr>
          <p:cNvPr id="23" name="Graphic 22">
            <a:extLst>
              <a:ext uri="{FF2B5EF4-FFF2-40B4-BE49-F238E27FC236}">
                <a16:creationId xmlns:a16="http://schemas.microsoft.com/office/drawing/2014/main" id="{F9D2F0EF-7D53-5110-6916-1AC8D39F91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5528232"/>
            <a:ext cx="1849120" cy="1329768"/>
          </a:xfrm>
          <a:prstGeom prst="rect">
            <a:avLst/>
          </a:prstGeom>
        </p:spPr>
      </p:pic>
      <p:sp>
        <p:nvSpPr>
          <p:cNvPr id="25" name="TextBox 24">
            <a:extLst>
              <a:ext uri="{FF2B5EF4-FFF2-40B4-BE49-F238E27FC236}">
                <a16:creationId xmlns:a16="http://schemas.microsoft.com/office/drawing/2014/main" id="{84566F93-2923-6AC4-7267-D4349170CE87}"/>
              </a:ext>
            </a:extLst>
          </p:cNvPr>
          <p:cNvSpPr txBox="1"/>
          <p:nvPr userDrawn="1"/>
        </p:nvSpPr>
        <p:spPr>
          <a:xfrm>
            <a:off x="911225" y="1927400"/>
            <a:ext cx="6612026" cy="1754326"/>
          </a:xfrm>
          <a:prstGeom prst="rect">
            <a:avLst/>
          </a:prstGeom>
          <a:noFill/>
        </p:spPr>
        <p:txBody>
          <a:bodyPr wrap="square">
            <a:spAutoFit/>
          </a:bodyPr>
          <a:lstStyle/>
          <a:p>
            <a:pPr>
              <a:spcBef>
                <a:spcPts val="500"/>
              </a:spcBef>
              <a:spcAft>
                <a:spcPts val="600"/>
              </a:spcAft>
            </a:pPr>
            <a:r>
              <a:rPr lang="en-US" sz="1800">
                <a:solidFill>
                  <a:schemeClr val="tx1"/>
                </a:solidFill>
              </a:rPr>
              <a:t>EMBO, the European Molecular Biology Organization, </a:t>
            </a:r>
            <a:br>
              <a:rPr lang="en-US" sz="1800">
                <a:solidFill>
                  <a:schemeClr val="tx1"/>
                </a:solidFill>
              </a:rPr>
            </a:br>
            <a:r>
              <a:rPr lang="en-US" sz="1800">
                <a:solidFill>
                  <a:schemeClr val="tx1"/>
                </a:solidFill>
              </a:rPr>
              <a:t>was founded in 1964 to promote excellence in the life sciences by growing and connecting talented researchers at all stages of their careers, stimulating the exchange of scientific information, and contributing to build a research environment where scientists can achieve their best work.</a:t>
            </a:r>
          </a:p>
        </p:txBody>
      </p:sp>
    </p:spTree>
    <p:extLst>
      <p:ext uri="{BB962C8B-B14F-4D97-AF65-F5344CB8AC3E}">
        <p14:creationId xmlns:p14="http://schemas.microsoft.com/office/powerpoint/2010/main" val="894467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196E-E2EE-36F8-3548-56E9628993CC}"/>
              </a:ext>
            </a:extLst>
          </p:cNvPr>
          <p:cNvSpPr>
            <a:spLocks noGrp="1"/>
          </p:cNvSpPr>
          <p:nvPr>
            <p:ph type="title"/>
          </p:nvPr>
        </p:nvSpPr>
        <p:spPr>
          <a:xfrm>
            <a:off x="911225" y="2267024"/>
            <a:ext cx="7753503" cy="646331"/>
          </a:xfrm>
        </p:spPr>
        <p:txBody>
          <a:bodyPr anchor="t" anchorCtr="0"/>
          <a:lstStyle>
            <a:lvl1pPr>
              <a:lnSpc>
                <a:spcPct val="100000"/>
              </a:lnSpc>
              <a:defRPr>
                <a:solidFill>
                  <a:schemeClr val="bg1"/>
                </a:solidFill>
              </a:defRPr>
            </a:lvl1pPr>
          </a:lstStyle>
          <a:p>
            <a:r>
              <a:rPr lang="en-GB"/>
              <a:t>Click to edit Master title style</a:t>
            </a:r>
            <a:endParaRPr lang="en-DE"/>
          </a:p>
        </p:txBody>
      </p:sp>
      <p:pic>
        <p:nvPicPr>
          <p:cNvPr id="3" name="Graphic 2">
            <a:extLst>
              <a:ext uri="{FF2B5EF4-FFF2-40B4-BE49-F238E27FC236}">
                <a16:creationId xmlns:a16="http://schemas.microsoft.com/office/drawing/2014/main" id="{DC0E1A47-6967-770C-D4FA-9D86D0F71F2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987878"/>
            <a:ext cx="1209955" cy="870122"/>
          </a:xfrm>
          <a:prstGeom prst="rect">
            <a:avLst/>
          </a:prstGeom>
        </p:spPr>
      </p:pic>
      <p:sp>
        <p:nvSpPr>
          <p:cNvPr id="8" name="Triangle 7">
            <a:extLst>
              <a:ext uri="{FF2B5EF4-FFF2-40B4-BE49-F238E27FC236}">
                <a16:creationId xmlns:a16="http://schemas.microsoft.com/office/drawing/2014/main" id="{96796E22-A248-43AD-C908-933F883ABF34}"/>
              </a:ext>
            </a:extLst>
          </p:cNvPr>
          <p:cNvSpPr/>
          <p:nvPr userDrawn="1"/>
        </p:nvSpPr>
        <p:spPr>
          <a:xfrm rot="5400000">
            <a:off x="8956653" y="821620"/>
            <a:ext cx="2449564" cy="1982780"/>
          </a:xfrm>
          <a:prstGeom prst="triangle">
            <a:avLst/>
          </a:prstGeom>
          <a:solidFill>
            <a:schemeClr val="accent1">
              <a:alpha val="497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9" name="Triangle 8">
            <a:extLst>
              <a:ext uri="{FF2B5EF4-FFF2-40B4-BE49-F238E27FC236}">
                <a16:creationId xmlns:a16="http://schemas.microsoft.com/office/drawing/2014/main" id="{718F873A-1D79-13C4-4E07-FE1273811122}"/>
              </a:ext>
            </a:extLst>
          </p:cNvPr>
          <p:cNvSpPr/>
          <p:nvPr userDrawn="1"/>
        </p:nvSpPr>
        <p:spPr>
          <a:xfrm rot="5400000">
            <a:off x="9460179" y="2453977"/>
            <a:ext cx="1442511" cy="1167629"/>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10" name="Triangle 9">
            <a:extLst>
              <a:ext uri="{FF2B5EF4-FFF2-40B4-BE49-F238E27FC236}">
                <a16:creationId xmlns:a16="http://schemas.microsoft.com/office/drawing/2014/main" id="{DBAFF089-B85B-EE80-584D-716320772A2F}"/>
              </a:ext>
            </a:extLst>
          </p:cNvPr>
          <p:cNvSpPr/>
          <p:nvPr userDrawn="1"/>
        </p:nvSpPr>
        <p:spPr>
          <a:xfrm rot="5400000">
            <a:off x="8024644" y="-1574485"/>
            <a:ext cx="7720232" cy="6249080"/>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Tree>
    <p:extLst>
      <p:ext uri="{BB962C8B-B14F-4D97-AF65-F5344CB8AC3E}">
        <p14:creationId xmlns:p14="http://schemas.microsoft.com/office/powerpoint/2010/main" val="257620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p:bg>
      <p:bgPr>
        <a:gradFill flip="none" rotWithShape="1">
          <a:gsLst>
            <a:gs pos="63000">
              <a:schemeClr val="bg1"/>
            </a:gs>
            <a:gs pos="100000">
              <a:schemeClr val="tx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47D1BA1A-756A-40B4-062D-A0A8B4940676}"/>
              </a:ext>
            </a:extLst>
          </p:cNvPr>
          <p:cNvSpPr/>
          <p:nvPr userDrawn="1"/>
        </p:nvSpPr>
        <p:spPr>
          <a:xfrm>
            <a:off x="7788166" y="1306301"/>
            <a:ext cx="4968490" cy="4968484"/>
          </a:xfrm>
          <a:prstGeom prst="ellipse">
            <a:avLst/>
          </a:prstGeom>
          <a:solidFill>
            <a:schemeClr val="accent1">
              <a:lumMod val="20000"/>
              <a:lumOff val="80000"/>
              <a:alpha val="25000"/>
            </a:schemeClr>
          </a:solidFill>
          <a:ln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3" name="Oval 22">
            <a:extLst>
              <a:ext uri="{FF2B5EF4-FFF2-40B4-BE49-F238E27FC236}">
                <a16:creationId xmlns:a16="http://schemas.microsoft.com/office/drawing/2014/main" id="{7F805667-F351-8FD4-4C15-DB94C8805AD0}"/>
              </a:ext>
            </a:extLst>
          </p:cNvPr>
          <p:cNvSpPr/>
          <p:nvPr userDrawn="1"/>
        </p:nvSpPr>
        <p:spPr>
          <a:xfrm>
            <a:off x="8071144" y="1595074"/>
            <a:ext cx="4402534" cy="4402528"/>
          </a:xfrm>
          <a:prstGeom prst="ellipse">
            <a:avLst/>
          </a:prstGeom>
          <a:solidFill>
            <a:schemeClr val="tx2">
              <a:lumMod val="40000"/>
              <a:lumOff val="60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6" name="Graphic 5">
            <a:extLst>
              <a:ext uri="{FF2B5EF4-FFF2-40B4-BE49-F238E27FC236}">
                <a16:creationId xmlns:a16="http://schemas.microsoft.com/office/drawing/2014/main" id="{78D65FB4-638E-2E89-6746-35647D64AC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5528232"/>
            <a:ext cx="1849120" cy="1329768"/>
          </a:xfrm>
          <a:prstGeom prst="rect">
            <a:avLst/>
          </a:prstGeom>
        </p:spPr>
      </p:pic>
      <p:grpSp>
        <p:nvGrpSpPr>
          <p:cNvPr id="14" name="Group 13">
            <a:extLst>
              <a:ext uri="{FF2B5EF4-FFF2-40B4-BE49-F238E27FC236}">
                <a16:creationId xmlns:a16="http://schemas.microsoft.com/office/drawing/2014/main" id="{7AF8DB09-E36A-093A-9C6D-224B0DE02252}"/>
              </a:ext>
            </a:extLst>
          </p:cNvPr>
          <p:cNvGrpSpPr/>
          <p:nvPr userDrawn="1"/>
        </p:nvGrpSpPr>
        <p:grpSpPr>
          <a:xfrm>
            <a:off x="8852477" y="2375997"/>
            <a:ext cx="3029866" cy="3029866"/>
            <a:chOff x="1132187" y="4398259"/>
            <a:chExt cx="609600" cy="609600"/>
          </a:xfrm>
        </p:grpSpPr>
        <p:sp>
          <p:nvSpPr>
            <p:cNvPr id="15" name="Freeform 14">
              <a:extLst>
                <a:ext uri="{FF2B5EF4-FFF2-40B4-BE49-F238E27FC236}">
                  <a16:creationId xmlns:a16="http://schemas.microsoft.com/office/drawing/2014/main" id="{D34D2948-43BE-4729-80B7-3ADF29480D3C}"/>
                </a:ext>
              </a:extLst>
            </p:cNvPr>
            <p:cNvSpPr/>
            <p:nvPr/>
          </p:nvSpPr>
          <p:spPr>
            <a:xfrm>
              <a:off x="1132187" y="4398259"/>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75C9B8D3-FABE-25EF-5B65-0398E8B8D50A}"/>
                </a:ext>
              </a:extLst>
            </p:cNvPr>
            <p:cNvSpPr/>
            <p:nvPr/>
          </p:nvSpPr>
          <p:spPr>
            <a:xfrm>
              <a:off x="1436987" y="4474459"/>
              <a:ext cx="190500" cy="190500"/>
            </a:xfrm>
            <a:custGeom>
              <a:avLst/>
              <a:gdLst>
                <a:gd name="connsiteX0" fmla="*/ 190500 w 190500"/>
                <a:gd name="connsiteY0" fmla="*/ 95250 h 190500"/>
                <a:gd name="connsiteX1" fmla="*/ 95250 w 190500"/>
                <a:gd name="connsiteY1" fmla="*/ 190500 h 190500"/>
                <a:gd name="connsiteX2" fmla="*/ 0 w 190500"/>
                <a:gd name="connsiteY2" fmla="*/ 95250 h 190500"/>
                <a:gd name="connsiteX3" fmla="*/ 95250 w 190500"/>
                <a:gd name="connsiteY3" fmla="*/ 0 h 190500"/>
                <a:gd name="connsiteX4" fmla="*/ 190500 w 19050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0500" y="95250"/>
                  </a:moveTo>
                  <a:cubicBezTo>
                    <a:pt x="190500" y="147855"/>
                    <a:pt x="147855" y="190500"/>
                    <a:pt x="95250" y="190500"/>
                  </a:cubicBezTo>
                  <a:cubicBezTo>
                    <a:pt x="42645" y="190500"/>
                    <a:pt x="0" y="147855"/>
                    <a:pt x="0" y="95250"/>
                  </a:cubicBezTo>
                  <a:cubicBezTo>
                    <a:pt x="0" y="42645"/>
                    <a:pt x="42645" y="0"/>
                    <a:pt x="95250" y="0"/>
                  </a:cubicBezTo>
                  <a:cubicBezTo>
                    <a:pt x="147855" y="0"/>
                    <a:pt x="190500" y="42645"/>
                    <a:pt x="190500" y="95250"/>
                  </a:cubicBezTo>
                  <a:close/>
                </a:path>
              </a:pathLst>
            </a:custGeom>
            <a:noFill/>
            <a:ln w="9525"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C4E179DD-E597-F5D1-2718-B457C664C5DE}"/>
                </a:ext>
              </a:extLst>
            </p:cNvPr>
            <p:cNvSpPr/>
            <p:nvPr/>
          </p:nvSpPr>
          <p:spPr>
            <a:xfrm>
              <a:off x="1222724" y="4488798"/>
              <a:ext cx="431946" cy="431945"/>
            </a:xfrm>
            <a:custGeom>
              <a:avLst/>
              <a:gdLst>
                <a:gd name="connsiteX0" fmla="*/ 425203 w 431946"/>
                <a:gd name="connsiteY0" fmla="*/ 431945 h 431945"/>
                <a:gd name="connsiteX1" fmla="*/ 329867 w 431946"/>
                <a:gd name="connsiteY1" fmla="*/ 336609 h 431945"/>
                <a:gd name="connsiteX2" fmla="*/ 320723 w 431946"/>
                <a:gd name="connsiteY2" fmla="*/ 344772 h 431945"/>
                <a:gd name="connsiteX3" fmla="*/ 91809 w 431946"/>
                <a:gd name="connsiteY3" fmla="*/ 360622 h 431945"/>
                <a:gd name="connsiteX4" fmla="*/ 98028 w 431946"/>
                <a:gd name="connsiteY4" fmla="*/ 385577 h 431945"/>
                <a:gd name="connsiteX5" fmla="*/ 88780 w 431946"/>
                <a:gd name="connsiteY5" fmla="*/ 387892 h 431945"/>
                <a:gd name="connsiteX6" fmla="*/ 78407 w 431946"/>
                <a:gd name="connsiteY6" fmla="*/ 346296 h 431945"/>
                <a:gd name="connsiteX7" fmla="*/ 119965 w 431946"/>
                <a:gd name="connsiteY7" fmla="*/ 335924 h 431945"/>
                <a:gd name="connsiteX8" fmla="*/ 122270 w 431946"/>
                <a:gd name="connsiteY8" fmla="*/ 345172 h 431945"/>
                <a:gd name="connsiteX9" fmla="*/ 95600 w 431946"/>
                <a:gd name="connsiteY9" fmla="*/ 351840 h 431945"/>
                <a:gd name="connsiteX10" fmla="*/ 351766 w 431946"/>
                <a:gd name="connsiteY10" fmla="*/ 295346 h 431945"/>
                <a:gd name="connsiteX11" fmla="*/ 362433 w 431946"/>
                <a:gd name="connsiteY11" fmla="*/ 114772 h 431945"/>
                <a:gd name="connsiteX12" fmla="*/ 371005 w 431946"/>
                <a:gd name="connsiteY12" fmla="*/ 110638 h 431945"/>
                <a:gd name="connsiteX13" fmla="*/ 336611 w 431946"/>
                <a:gd name="connsiteY13" fmla="*/ 329875 h 431945"/>
                <a:gd name="connsiteX14" fmla="*/ 431946 w 431946"/>
                <a:gd name="connsiteY14" fmla="*/ 425201 h 431945"/>
                <a:gd name="connsiteX15" fmla="*/ 195212 w 431946"/>
                <a:gd name="connsiteY15" fmla="*/ 333323 h 431945"/>
                <a:gd name="connsiteX16" fmla="*/ 57100 w 431946"/>
                <a:gd name="connsiteY16" fmla="*/ 195211 h 431945"/>
                <a:gd name="connsiteX17" fmla="*/ 195212 w 431946"/>
                <a:gd name="connsiteY17" fmla="*/ 57098 h 431945"/>
                <a:gd name="connsiteX18" fmla="*/ 333325 w 431946"/>
                <a:gd name="connsiteY18" fmla="*/ 195211 h 431945"/>
                <a:gd name="connsiteX19" fmla="*/ 195212 w 431946"/>
                <a:gd name="connsiteY19" fmla="*/ 333323 h 431945"/>
                <a:gd name="connsiteX20" fmla="*/ 195212 w 431946"/>
                <a:gd name="connsiteY20" fmla="*/ 66623 h 431945"/>
                <a:gd name="connsiteX21" fmla="*/ 66625 w 431946"/>
                <a:gd name="connsiteY21" fmla="*/ 195211 h 431945"/>
                <a:gd name="connsiteX22" fmla="*/ 195212 w 431946"/>
                <a:gd name="connsiteY22" fmla="*/ 323798 h 431945"/>
                <a:gd name="connsiteX23" fmla="*/ 323800 w 431946"/>
                <a:gd name="connsiteY23" fmla="*/ 195211 h 431945"/>
                <a:gd name="connsiteX24" fmla="*/ 195212 w 431946"/>
                <a:gd name="connsiteY24" fmla="*/ 66623 h 431945"/>
                <a:gd name="connsiteX25" fmla="*/ 19428 w 431946"/>
                <a:gd name="connsiteY25" fmla="*/ 279764 h 431945"/>
                <a:gd name="connsiteX26" fmla="*/ 110292 w 431946"/>
                <a:gd name="connsiteY26" fmla="*/ 19384 h 431945"/>
                <a:gd name="connsiteX27" fmla="*/ 298625 w 431946"/>
                <a:gd name="connsiteY27" fmla="*/ 29781 h 431945"/>
                <a:gd name="connsiteX28" fmla="*/ 292367 w 431946"/>
                <a:gd name="connsiteY28" fmla="*/ 4844 h 431945"/>
                <a:gd name="connsiteX29" fmla="*/ 301616 w 431946"/>
                <a:gd name="connsiteY29" fmla="*/ 2530 h 431945"/>
                <a:gd name="connsiteX30" fmla="*/ 311989 w 431946"/>
                <a:gd name="connsiteY30" fmla="*/ 44125 h 431945"/>
                <a:gd name="connsiteX31" fmla="*/ 270460 w 431946"/>
                <a:gd name="connsiteY31" fmla="*/ 54498 h 431945"/>
                <a:gd name="connsiteX32" fmla="*/ 268154 w 431946"/>
                <a:gd name="connsiteY32" fmla="*/ 45249 h 431945"/>
                <a:gd name="connsiteX33" fmla="*/ 294824 w 431946"/>
                <a:gd name="connsiteY33" fmla="*/ 38582 h 431945"/>
                <a:gd name="connsiteX34" fmla="*/ 38670 w 431946"/>
                <a:gd name="connsiteY34" fmla="*/ 95071 h 431945"/>
                <a:gd name="connsiteX35" fmla="*/ 28001 w 431946"/>
                <a:gd name="connsiteY35" fmla="*/ 275630 h 43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46" h="431945">
                  <a:moveTo>
                    <a:pt x="425203" y="431945"/>
                  </a:moveTo>
                  <a:lnTo>
                    <a:pt x="329867" y="336609"/>
                  </a:lnTo>
                  <a:cubicBezTo>
                    <a:pt x="326927" y="339410"/>
                    <a:pt x="323879" y="342131"/>
                    <a:pt x="320723" y="344772"/>
                  </a:cubicBezTo>
                  <a:cubicBezTo>
                    <a:pt x="255941" y="399167"/>
                    <a:pt x="163469" y="405570"/>
                    <a:pt x="91809" y="360622"/>
                  </a:cubicBezTo>
                  <a:lnTo>
                    <a:pt x="98028" y="385577"/>
                  </a:lnTo>
                  <a:lnTo>
                    <a:pt x="88780" y="387892"/>
                  </a:lnTo>
                  <a:lnTo>
                    <a:pt x="78407" y="346296"/>
                  </a:lnTo>
                  <a:lnTo>
                    <a:pt x="119965" y="335924"/>
                  </a:lnTo>
                  <a:lnTo>
                    <a:pt x="122270" y="345172"/>
                  </a:lnTo>
                  <a:lnTo>
                    <a:pt x="95600" y="351840"/>
                  </a:lnTo>
                  <a:cubicBezTo>
                    <a:pt x="181938" y="406978"/>
                    <a:pt x="296628" y="381685"/>
                    <a:pt x="351766" y="295346"/>
                  </a:cubicBezTo>
                  <a:cubicBezTo>
                    <a:pt x="386419" y="241085"/>
                    <a:pt x="390456" y="172736"/>
                    <a:pt x="362433" y="114772"/>
                  </a:cubicBezTo>
                  <a:lnTo>
                    <a:pt x="371005" y="110638"/>
                  </a:lnTo>
                  <a:cubicBezTo>
                    <a:pt x="406295" y="183752"/>
                    <a:pt x="392594" y="271081"/>
                    <a:pt x="336611" y="329875"/>
                  </a:cubicBezTo>
                  <a:lnTo>
                    <a:pt x="431946" y="425201"/>
                  </a:lnTo>
                  <a:close/>
                  <a:moveTo>
                    <a:pt x="195212" y="333323"/>
                  </a:moveTo>
                  <a:cubicBezTo>
                    <a:pt x="118935" y="333323"/>
                    <a:pt x="57100" y="271488"/>
                    <a:pt x="57100" y="195211"/>
                  </a:cubicBezTo>
                  <a:cubicBezTo>
                    <a:pt x="57100" y="118933"/>
                    <a:pt x="118935" y="57098"/>
                    <a:pt x="195212" y="57098"/>
                  </a:cubicBezTo>
                  <a:cubicBezTo>
                    <a:pt x="271489" y="57098"/>
                    <a:pt x="333325" y="118933"/>
                    <a:pt x="333325" y="195211"/>
                  </a:cubicBezTo>
                  <a:cubicBezTo>
                    <a:pt x="333235" y="271451"/>
                    <a:pt x="271452" y="333234"/>
                    <a:pt x="195212" y="333323"/>
                  </a:cubicBezTo>
                  <a:close/>
                  <a:moveTo>
                    <a:pt x="195212" y="66623"/>
                  </a:moveTo>
                  <a:cubicBezTo>
                    <a:pt x="124195" y="66623"/>
                    <a:pt x="66625" y="124194"/>
                    <a:pt x="66625" y="195211"/>
                  </a:cubicBezTo>
                  <a:cubicBezTo>
                    <a:pt x="66625" y="266228"/>
                    <a:pt x="124195" y="323798"/>
                    <a:pt x="195212" y="323798"/>
                  </a:cubicBezTo>
                  <a:cubicBezTo>
                    <a:pt x="266229" y="323798"/>
                    <a:pt x="323800" y="266228"/>
                    <a:pt x="323800" y="195211"/>
                  </a:cubicBezTo>
                  <a:cubicBezTo>
                    <a:pt x="323721" y="124226"/>
                    <a:pt x="266196" y="66702"/>
                    <a:pt x="195212" y="66623"/>
                  </a:cubicBezTo>
                  <a:close/>
                  <a:moveTo>
                    <a:pt x="19428" y="279764"/>
                  </a:moveTo>
                  <a:cubicBezTo>
                    <a:pt x="-27383" y="182771"/>
                    <a:pt x="13298" y="66195"/>
                    <a:pt x="110292" y="19384"/>
                  </a:cubicBezTo>
                  <a:cubicBezTo>
                    <a:pt x="170681" y="-9762"/>
                    <a:pt x="241810" y="-5835"/>
                    <a:pt x="298625" y="29781"/>
                  </a:cubicBezTo>
                  <a:lnTo>
                    <a:pt x="292367" y="4844"/>
                  </a:lnTo>
                  <a:lnTo>
                    <a:pt x="301616" y="2530"/>
                  </a:lnTo>
                  <a:lnTo>
                    <a:pt x="311989" y="44125"/>
                  </a:lnTo>
                  <a:lnTo>
                    <a:pt x="270460" y="54498"/>
                  </a:lnTo>
                  <a:lnTo>
                    <a:pt x="268154" y="45249"/>
                  </a:lnTo>
                  <a:lnTo>
                    <a:pt x="294824" y="38582"/>
                  </a:lnTo>
                  <a:cubicBezTo>
                    <a:pt x="208491" y="-16554"/>
                    <a:pt x="93806" y="8737"/>
                    <a:pt x="38670" y="95071"/>
                  </a:cubicBezTo>
                  <a:cubicBezTo>
                    <a:pt x="4020" y="149327"/>
                    <a:pt x="-18" y="217671"/>
                    <a:pt x="28001" y="275630"/>
                  </a:cubicBezTo>
                  <a:close/>
                </a:path>
              </a:pathLst>
            </a:custGeom>
            <a:solidFill>
              <a:schemeClr val="tx1"/>
            </a:solidFill>
            <a:ln w="9525" cap="flat">
              <a:noFill/>
              <a:prstDash val="solid"/>
              <a:miter/>
            </a:ln>
          </p:spPr>
          <p:txBody>
            <a:bodyPr rtlCol="0" anchor="ctr"/>
            <a:lstStyle/>
            <a:p>
              <a:endParaRPr lang="en-GB"/>
            </a:p>
          </p:txBody>
        </p:sp>
      </p:grpSp>
      <p:grpSp>
        <p:nvGrpSpPr>
          <p:cNvPr id="19" name="Group 18">
            <a:extLst>
              <a:ext uri="{FF2B5EF4-FFF2-40B4-BE49-F238E27FC236}">
                <a16:creationId xmlns:a16="http://schemas.microsoft.com/office/drawing/2014/main" id="{96C0EDCB-EB6D-16AD-F14D-2A4216DBCCE0}"/>
              </a:ext>
            </a:extLst>
          </p:cNvPr>
          <p:cNvGrpSpPr/>
          <p:nvPr userDrawn="1"/>
        </p:nvGrpSpPr>
        <p:grpSpPr>
          <a:xfrm>
            <a:off x="9635083" y="3215743"/>
            <a:ext cx="1337718" cy="1337718"/>
            <a:chOff x="5791200" y="3124200"/>
            <a:chExt cx="609600" cy="609600"/>
          </a:xfrm>
        </p:grpSpPr>
        <p:sp>
          <p:nvSpPr>
            <p:cNvPr id="20" name="Freeform 19">
              <a:extLst>
                <a:ext uri="{FF2B5EF4-FFF2-40B4-BE49-F238E27FC236}">
                  <a16:creationId xmlns:a16="http://schemas.microsoft.com/office/drawing/2014/main" id="{AB0F29EE-3018-9EEE-7ED0-465697AC7D5C}"/>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21" name="Freeform 20">
              <a:extLst>
                <a:ext uri="{FF2B5EF4-FFF2-40B4-BE49-F238E27FC236}">
                  <a16:creationId xmlns:a16="http://schemas.microsoft.com/office/drawing/2014/main" id="{D2163FE6-E817-1582-5517-261B4E5D61B1}"/>
                </a:ext>
              </a:extLst>
            </p:cNvPr>
            <p:cNvSpPr/>
            <p:nvPr/>
          </p:nvSpPr>
          <p:spPr>
            <a:xfrm>
              <a:off x="5895975" y="3228975"/>
              <a:ext cx="400050" cy="314325"/>
            </a:xfrm>
            <a:custGeom>
              <a:avLst/>
              <a:gdLst>
                <a:gd name="connsiteX0" fmla="*/ 400050 w 400050"/>
                <a:gd name="connsiteY0" fmla="*/ 47625 h 314325"/>
                <a:gd name="connsiteX1" fmla="*/ 352425 w 400050"/>
                <a:gd name="connsiteY1" fmla="*/ 0 h 314325"/>
                <a:gd name="connsiteX2" fmla="*/ 133350 w 400050"/>
                <a:gd name="connsiteY2" fmla="*/ 219075 h 314325"/>
                <a:gd name="connsiteX3" fmla="*/ 47625 w 400050"/>
                <a:gd name="connsiteY3" fmla="*/ 133350 h 314325"/>
                <a:gd name="connsiteX4" fmla="*/ 0 w 400050"/>
                <a:gd name="connsiteY4" fmla="*/ 180975 h 314325"/>
                <a:gd name="connsiteX5" fmla="*/ 133350 w 400050"/>
                <a:gd name="connsiteY5" fmla="*/ 314325 h 314325"/>
                <a:gd name="connsiteX6" fmla="*/ 400050 w 400050"/>
                <a:gd name="connsiteY6" fmla="*/ 476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314325">
                  <a:moveTo>
                    <a:pt x="400050" y="47625"/>
                  </a:moveTo>
                  <a:lnTo>
                    <a:pt x="352425" y="0"/>
                  </a:lnTo>
                  <a:lnTo>
                    <a:pt x="133350" y="219075"/>
                  </a:lnTo>
                  <a:lnTo>
                    <a:pt x="47625" y="133350"/>
                  </a:lnTo>
                  <a:lnTo>
                    <a:pt x="0" y="180975"/>
                  </a:lnTo>
                  <a:lnTo>
                    <a:pt x="133350" y="314325"/>
                  </a:lnTo>
                  <a:lnTo>
                    <a:pt x="400050" y="47625"/>
                  </a:lnTo>
                  <a:close/>
                </a:path>
              </a:pathLst>
            </a:custGeom>
            <a:solidFill>
              <a:schemeClr val="accent1"/>
            </a:solidFill>
            <a:ln w="9525" cap="flat">
              <a:noFill/>
              <a:prstDash val="solid"/>
              <a:miter/>
            </a:ln>
          </p:spPr>
          <p:txBody>
            <a:bodyPr rtlCol="0" anchor="ctr"/>
            <a:lstStyle/>
            <a:p>
              <a:endParaRPr lang="en-DE"/>
            </a:p>
          </p:txBody>
        </p:sp>
        <p:sp>
          <p:nvSpPr>
            <p:cNvPr id="22" name="Freeform 21">
              <a:extLst>
                <a:ext uri="{FF2B5EF4-FFF2-40B4-BE49-F238E27FC236}">
                  <a16:creationId xmlns:a16="http://schemas.microsoft.com/office/drawing/2014/main" id="{830BF223-4386-C262-C537-4E2926FCF10E}"/>
                </a:ext>
              </a:extLst>
            </p:cNvPr>
            <p:cNvSpPr/>
            <p:nvPr/>
          </p:nvSpPr>
          <p:spPr>
            <a:xfrm>
              <a:off x="5913024" y="3293649"/>
              <a:ext cx="365950" cy="261175"/>
            </a:xfrm>
            <a:custGeom>
              <a:avLst/>
              <a:gdLst>
                <a:gd name="connsiteX0" fmla="*/ 140113 w 365950"/>
                <a:gd name="connsiteY0" fmla="*/ 261175 h 261175"/>
                <a:gd name="connsiteX1" fmla="*/ 0 w 365950"/>
                <a:gd name="connsiteY1" fmla="*/ 121063 h 261175"/>
                <a:gd name="connsiteX2" fmla="*/ 35338 w 365950"/>
                <a:gd name="connsiteY2" fmla="*/ 85725 h 261175"/>
                <a:gd name="connsiteX3" fmla="*/ 140113 w 365950"/>
                <a:gd name="connsiteY3" fmla="*/ 190500 h 261175"/>
                <a:gd name="connsiteX4" fmla="*/ 330613 w 365950"/>
                <a:gd name="connsiteY4" fmla="*/ 0 h 261175"/>
                <a:gd name="connsiteX5" fmla="*/ 365951 w 365950"/>
                <a:gd name="connsiteY5" fmla="*/ 35338 h 261175"/>
                <a:gd name="connsiteX6" fmla="*/ 140113 w 365950"/>
                <a:gd name="connsiteY6" fmla="*/ 261175 h 261175"/>
                <a:gd name="connsiteX7" fmla="*/ 13526 w 365950"/>
                <a:gd name="connsiteY7" fmla="*/ 121063 h 261175"/>
                <a:gd name="connsiteX8" fmla="*/ 140113 w 365950"/>
                <a:gd name="connsiteY8" fmla="*/ 247650 h 261175"/>
                <a:gd name="connsiteX9" fmla="*/ 352425 w 365950"/>
                <a:gd name="connsiteY9" fmla="*/ 35338 h 261175"/>
                <a:gd name="connsiteX10" fmla="*/ 330613 w 365950"/>
                <a:gd name="connsiteY10" fmla="*/ 13525 h 261175"/>
                <a:gd name="connsiteX11" fmla="*/ 140113 w 365950"/>
                <a:gd name="connsiteY11" fmla="*/ 204025 h 261175"/>
                <a:gd name="connsiteX12" fmla="*/ 35338 w 365950"/>
                <a:gd name="connsiteY12" fmla="*/ 99250 h 261175"/>
                <a:gd name="connsiteX13" fmla="*/ 13526 w 365950"/>
                <a:gd name="connsiteY13" fmla="*/ 121063 h 26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5950" h="261175">
                  <a:moveTo>
                    <a:pt x="140113" y="261175"/>
                  </a:moveTo>
                  <a:lnTo>
                    <a:pt x="0" y="121063"/>
                  </a:lnTo>
                  <a:lnTo>
                    <a:pt x="35338" y="85725"/>
                  </a:lnTo>
                  <a:lnTo>
                    <a:pt x="140113" y="190500"/>
                  </a:lnTo>
                  <a:lnTo>
                    <a:pt x="330613" y="0"/>
                  </a:lnTo>
                  <a:lnTo>
                    <a:pt x="365951" y="35338"/>
                  </a:lnTo>
                  <a:lnTo>
                    <a:pt x="140113" y="261175"/>
                  </a:lnTo>
                  <a:close/>
                  <a:moveTo>
                    <a:pt x="13526" y="121063"/>
                  </a:moveTo>
                  <a:lnTo>
                    <a:pt x="140113" y="247650"/>
                  </a:lnTo>
                  <a:lnTo>
                    <a:pt x="352425" y="35338"/>
                  </a:lnTo>
                  <a:lnTo>
                    <a:pt x="330613" y="13525"/>
                  </a:lnTo>
                  <a:lnTo>
                    <a:pt x="140113" y="204025"/>
                  </a:lnTo>
                  <a:lnTo>
                    <a:pt x="35338" y="99250"/>
                  </a:lnTo>
                  <a:lnTo>
                    <a:pt x="13526" y="121063"/>
                  </a:lnTo>
                  <a:close/>
                </a:path>
              </a:pathLst>
            </a:custGeom>
            <a:solidFill>
              <a:schemeClr val="tx1"/>
            </a:solidFill>
            <a:ln w="9525" cap="flat">
              <a:noFill/>
              <a:prstDash val="solid"/>
              <a:miter/>
            </a:ln>
          </p:spPr>
          <p:txBody>
            <a:bodyPr rtlCol="0" anchor="ctr"/>
            <a:lstStyle/>
            <a:p>
              <a:endParaRPr lang="en-DE"/>
            </a:p>
          </p:txBody>
        </p:sp>
      </p:grpSp>
      <p:sp>
        <p:nvSpPr>
          <p:cNvPr id="25" name="Oval 24">
            <a:extLst>
              <a:ext uri="{FF2B5EF4-FFF2-40B4-BE49-F238E27FC236}">
                <a16:creationId xmlns:a16="http://schemas.microsoft.com/office/drawing/2014/main" id="{28B42C6C-C6EE-2B26-73C4-D94CE9DC8790}"/>
              </a:ext>
            </a:extLst>
          </p:cNvPr>
          <p:cNvSpPr/>
          <p:nvPr userDrawn="1"/>
        </p:nvSpPr>
        <p:spPr>
          <a:xfrm>
            <a:off x="7340425" y="858560"/>
            <a:ext cx="5863972" cy="5863966"/>
          </a:xfrm>
          <a:prstGeom prst="ellipse">
            <a:avLst/>
          </a:prstGeom>
          <a:noFill/>
          <a:ln w="6350"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6" name="Oval 25">
            <a:extLst>
              <a:ext uri="{FF2B5EF4-FFF2-40B4-BE49-F238E27FC236}">
                <a16:creationId xmlns:a16="http://schemas.microsoft.com/office/drawing/2014/main" id="{143E7755-D5B1-48A8-7172-FAD599795F24}"/>
              </a:ext>
            </a:extLst>
          </p:cNvPr>
          <p:cNvSpPr/>
          <p:nvPr userDrawn="1"/>
        </p:nvSpPr>
        <p:spPr>
          <a:xfrm>
            <a:off x="7654819" y="1172954"/>
            <a:ext cx="5235184" cy="5235178"/>
          </a:xfrm>
          <a:prstGeom prst="ellipse">
            <a:avLst/>
          </a:prstGeom>
          <a:noFill/>
          <a:ln w="9525" cmpd="sng">
            <a:solidFill>
              <a:schemeClr val="accent1">
                <a:lumMod val="40000"/>
                <a:lumOff val="60000"/>
              </a:schemeClr>
            </a:solidFill>
            <a:prstDash val="dash"/>
            <a:extLst>
              <a:ext uri="{C807C97D-BFC1-408E-A445-0C87EB9F89A2}">
                <ask:lineSketchStyleProps xmlns:ask="http://schemas.microsoft.com/office/drawing/2018/sketchyshapes" sd="1219033472">
                  <a:custGeom>
                    <a:avLst/>
                    <a:gdLst>
                      <a:gd name="csX0" fmla="*/ 0 w 4968490"/>
                      <a:gd name="csY0" fmla="*/ 2484242 h 4968484"/>
                      <a:gd name="csX1" fmla="*/ 2484245 w 4968490"/>
                      <a:gd name="csY1" fmla="*/ 0 h 4968484"/>
                      <a:gd name="csX2" fmla="*/ 4968490 w 4968490"/>
                      <a:gd name="csY2" fmla="*/ 2484242 h 4968484"/>
                      <a:gd name="csX3" fmla="*/ 2484245 w 4968490"/>
                      <a:gd name="csY3" fmla="*/ 4968484 h 4968484"/>
                      <a:gd name="csX4" fmla="*/ 0 w 4968490"/>
                      <a:gd name="csY4" fmla="*/ 2484242 h 4968484"/>
                    </a:gdLst>
                    <a:ahLst/>
                    <a:cxnLst>
                      <a:cxn ang="0">
                        <a:pos x="csX0" y="csY0"/>
                      </a:cxn>
                      <a:cxn ang="0">
                        <a:pos x="csX1" y="csY1"/>
                      </a:cxn>
                      <a:cxn ang="0">
                        <a:pos x="csX2" y="csY2"/>
                      </a:cxn>
                      <a:cxn ang="0">
                        <a:pos x="csX3" y="csY3"/>
                      </a:cxn>
                      <a:cxn ang="0">
                        <a:pos x="csX4" y="csY4"/>
                      </a:cxn>
                    </a:cxnLst>
                    <a:rect l="l" t="t" r="r" b="b"/>
                    <a:pathLst>
                      <a:path w="4968490" h="4968484" fill="none" extrusionOk="0">
                        <a:moveTo>
                          <a:pt x="0" y="2484242"/>
                        </a:moveTo>
                        <a:cubicBezTo>
                          <a:pt x="166919" y="1132035"/>
                          <a:pt x="1203745" y="-188329"/>
                          <a:pt x="2484245" y="0"/>
                        </a:cubicBezTo>
                        <a:cubicBezTo>
                          <a:pt x="3771894" y="-12919"/>
                          <a:pt x="4834334" y="1238540"/>
                          <a:pt x="4968490" y="2484242"/>
                        </a:cubicBezTo>
                        <a:cubicBezTo>
                          <a:pt x="4951990" y="3698900"/>
                          <a:pt x="3815891" y="5024580"/>
                          <a:pt x="2484245" y="4968484"/>
                        </a:cubicBezTo>
                        <a:cubicBezTo>
                          <a:pt x="1332559" y="5091831"/>
                          <a:pt x="36109" y="3864933"/>
                          <a:pt x="0" y="2484242"/>
                        </a:cubicBezTo>
                        <a:close/>
                      </a:path>
                      <a:path w="4968490" h="4968484" stroke="0" extrusionOk="0">
                        <a:moveTo>
                          <a:pt x="0" y="2484242"/>
                        </a:moveTo>
                        <a:cubicBezTo>
                          <a:pt x="-53740" y="1079085"/>
                          <a:pt x="998652" y="42629"/>
                          <a:pt x="2484245" y="0"/>
                        </a:cubicBezTo>
                        <a:cubicBezTo>
                          <a:pt x="3917371" y="12866"/>
                          <a:pt x="4849028" y="1116032"/>
                          <a:pt x="4968490" y="2484242"/>
                        </a:cubicBezTo>
                        <a:cubicBezTo>
                          <a:pt x="4782723" y="4037662"/>
                          <a:pt x="3813244" y="5206225"/>
                          <a:pt x="2484245" y="4968484"/>
                        </a:cubicBezTo>
                        <a:cubicBezTo>
                          <a:pt x="874510" y="4838420"/>
                          <a:pt x="97795" y="3902978"/>
                          <a:pt x="0" y="248424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TextBox 3">
            <a:extLst>
              <a:ext uri="{FF2B5EF4-FFF2-40B4-BE49-F238E27FC236}">
                <a16:creationId xmlns:a16="http://schemas.microsoft.com/office/drawing/2014/main" id="{D3D994CF-9A26-7271-5810-5F840D8DCE16}"/>
              </a:ext>
            </a:extLst>
          </p:cNvPr>
          <p:cNvSpPr txBox="1"/>
          <p:nvPr userDrawn="1"/>
        </p:nvSpPr>
        <p:spPr>
          <a:xfrm>
            <a:off x="911225" y="2993595"/>
            <a:ext cx="3115266" cy="646331"/>
          </a:xfrm>
          <a:prstGeom prst="rect">
            <a:avLst/>
          </a:prstGeom>
          <a:noFill/>
        </p:spPr>
        <p:txBody>
          <a:bodyPr wrap="square" rtlCol="0" anchor="b" anchorCtr="0">
            <a:spAutoFit/>
          </a:bodyPr>
          <a:lstStyle/>
          <a:p>
            <a:r>
              <a:rPr lang="en-DE" sz="3600"/>
              <a:t>Thank you.</a:t>
            </a:r>
          </a:p>
        </p:txBody>
      </p:sp>
    </p:spTree>
    <p:extLst>
      <p:ext uri="{BB962C8B-B14F-4D97-AF65-F5344CB8AC3E}">
        <p14:creationId xmlns:p14="http://schemas.microsoft.com/office/powerpoint/2010/main" val="3524528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AA6830E-C4B2-D52B-CB71-EACE0A7B64C6}"/>
              </a:ext>
            </a:extLst>
          </p:cNvPr>
          <p:cNvSpPr>
            <a:spLocks noGrp="1"/>
          </p:cNvSpPr>
          <p:nvPr>
            <p:ph type="title"/>
          </p:nvPr>
        </p:nvSpPr>
        <p:spPr>
          <a:xfrm>
            <a:off x="911226" y="584201"/>
            <a:ext cx="10369549" cy="612774"/>
          </a:xfrm>
        </p:spPr>
        <p:txBody>
          <a:bodyPr>
            <a:normAutofit/>
          </a:bodyPr>
          <a:lstStyle>
            <a:lvl1pPr>
              <a:defRPr sz="4000" b="1"/>
            </a:lvl1pPr>
          </a:lstStyle>
          <a:p>
            <a:r>
              <a:rPr lang="en-GB"/>
              <a:t>Click to edit Master title style</a:t>
            </a:r>
            <a:endParaRPr lang="en-DE"/>
          </a:p>
        </p:txBody>
      </p:sp>
      <p:sp>
        <p:nvSpPr>
          <p:cNvPr id="10" name="Content Placeholder 2">
            <a:extLst>
              <a:ext uri="{FF2B5EF4-FFF2-40B4-BE49-F238E27FC236}">
                <a16:creationId xmlns:a16="http://schemas.microsoft.com/office/drawing/2014/main" id="{3516F2C3-2306-F2EE-A5CF-5914383C7998}"/>
              </a:ext>
            </a:extLst>
          </p:cNvPr>
          <p:cNvSpPr>
            <a:spLocks noGrp="1"/>
          </p:cNvSpPr>
          <p:nvPr>
            <p:ph idx="1"/>
          </p:nvPr>
        </p:nvSpPr>
        <p:spPr>
          <a:xfrm>
            <a:off x="911226" y="1952625"/>
            <a:ext cx="10369550"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020974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112766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content/orna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Oval 6">
            <a:extLst>
              <a:ext uri="{FF2B5EF4-FFF2-40B4-BE49-F238E27FC236}">
                <a16:creationId xmlns:a16="http://schemas.microsoft.com/office/drawing/2014/main" id="{886ABEB3-CC4B-EB46-83FB-E284BD30C2FD}"/>
              </a:ext>
            </a:extLst>
          </p:cNvPr>
          <p:cNvSpPr/>
          <p:nvPr userDrawn="1"/>
        </p:nvSpPr>
        <p:spPr>
          <a:xfrm>
            <a:off x="9754955" y="-342694"/>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8" name="Oval 7">
            <a:extLst>
              <a:ext uri="{FF2B5EF4-FFF2-40B4-BE49-F238E27FC236}">
                <a16:creationId xmlns:a16="http://schemas.microsoft.com/office/drawing/2014/main" id="{9476543D-DB5C-2242-95B9-2E58F7F53EBC}"/>
              </a:ext>
            </a:extLst>
          </p:cNvPr>
          <p:cNvSpPr/>
          <p:nvPr userDrawn="1"/>
        </p:nvSpPr>
        <p:spPr>
          <a:xfrm>
            <a:off x="9754955" y="889852"/>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9" name="Oval 8">
            <a:extLst>
              <a:ext uri="{FF2B5EF4-FFF2-40B4-BE49-F238E27FC236}">
                <a16:creationId xmlns:a16="http://schemas.microsoft.com/office/drawing/2014/main" id="{21375BE7-DB13-9D43-A89D-4C5E196A2926}"/>
              </a:ext>
            </a:extLst>
          </p:cNvPr>
          <p:cNvSpPr/>
          <p:nvPr userDrawn="1"/>
        </p:nvSpPr>
        <p:spPr>
          <a:xfrm>
            <a:off x="9754955" y="2122398"/>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0" name="Oval 9">
            <a:extLst>
              <a:ext uri="{FF2B5EF4-FFF2-40B4-BE49-F238E27FC236}">
                <a16:creationId xmlns:a16="http://schemas.microsoft.com/office/drawing/2014/main" id="{9F1279C1-5FA0-C046-A004-DB4F8F51B1AB}"/>
              </a:ext>
            </a:extLst>
          </p:cNvPr>
          <p:cNvSpPr/>
          <p:nvPr userDrawn="1"/>
        </p:nvSpPr>
        <p:spPr>
          <a:xfrm>
            <a:off x="9754955" y="3354944"/>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1" name="Oval 10">
            <a:extLst>
              <a:ext uri="{FF2B5EF4-FFF2-40B4-BE49-F238E27FC236}">
                <a16:creationId xmlns:a16="http://schemas.microsoft.com/office/drawing/2014/main" id="{6BF06184-31FE-D34C-B99B-5CCC0F6E65C1}"/>
              </a:ext>
            </a:extLst>
          </p:cNvPr>
          <p:cNvSpPr/>
          <p:nvPr userDrawn="1"/>
        </p:nvSpPr>
        <p:spPr>
          <a:xfrm>
            <a:off x="9754955" y="4587490"/>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3" name="Oval 12">
            <a:extLst>
              <a:ext uri="{FF2B5EF4-FFF2-40B4-BE49-F238E27FC236}">
                <a16:creationId xmlns:a16="http://schemas.microsoft.com/office/drawing/2014/main" id="{6FA84429-F06B-C047-8512-984D486257AD}"/>
              </a:ext>
            </a:extLst>
          </p:cNvPr>
          <p:cNvSpPr/>
          <p:nvPr userDrawn="1"/>
        </p:nvSpPr>
        <p:spPr>
          <a:xfrm>
            <a:off x="10649900" y="273579"/>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4" name="Oval 13">
            <a:extLst>
              <a:ext uri="{FF2B5EF4-FFF2-40B4-BE49-F238E27FC236}">
                <a16:creationId xmlns:a16="http://schemas.microsoft.com/office/drawing/2014/main" id="{0A9D1EA9-8BF2-2E4A-9E74-A58C45CEC3BB}"/>
              </a:ext>
            </a:extLst>
          </p:cNvPr>
          <p:cNvSpPr/>
          <p:nvPr userDrawn="1"/>
        </p:nvSpPr>
        <p:spPr>
          <a:xfrm>
            <a:off x="10649900" y="1506125"/>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5" name="Oval 14">
            <a:extLst>
              <a:ext uri="{FF2B5EF4-FFF2-40B4-BE49-F238E27FC236}">
                <a16:creationId xmlns:a16="http://schemas.microsoft.com/office/drawing/2014/main" id="{B34FF089-B880-C24E-A943-758215F4ACB8}"/>
              </a:ext>
            </a:extLst>
          </p:cNvPr>
          <p:cNvSpPr/>
          <p:nvPr userDrawn="1"/>
        </p:nvSpPr>
        <p:spPr>
          <a:xfrm>
            <a:off x="10649900" y="2738671"/>
            <a:ext cx="827388" cy="82738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6" name="Oval 15">
            <a:extLst>
              <a:ext uri="{FF2B5EF4-FFF2-40B4-BE49-F238E27FC236}">
                <a16:creationId xmlns:a16="http://schemas.microsoft.com/office/drawing/2014/main" id="{766F5993-78FC-AB4C-8F05-E819B7B7BDC7}"/>
              </a:ext>
            </a:extLst>
          </p:cNvPr>
          <p:cNvSpPr/>
          <p:nvPr userDrawn="1"/>
        </p:nvSpPr>
        <p:spPr>
          <a:xfrm>
            <a:off x="10649900" y="3971217"/>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7" name="Oval 16">
            <a:extLst>
              <a:ext uri="{FF2B5EF4-FFF2-40B4-BE49-F238E27FC236}">
                <a16:creationId xmlns:a16="http://schemas.microsoft.com/office/drawing/2014/main" id="{05232E82-2F69-BD4E-984B-A6CBDE621739}"/>
              </a:ext>
            </a:extLst>
          </p:cNvPr>
          <p:cNvSpPr/>
          <p:nvPr userDrawn="1"/>
        </p:nvSpPr>
        <p:spPr>
          <a:xfrm>
            <a:off x="10649900" y="5203761"/>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1821322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content/orna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4816B832-DEAE-C545-82E0-8F96F6C7EE02}"/>
              </a:ext>
            </a:extLst>
          </p:cNvPr>
          <p:cNvSpPr/>
          <p:nvPr userDrawn="1"/>
        </p:nvSpPr>
        <p:spPr>
          <a:xfrm>
            <a:off x="-5074709" y="-6821669"/>
            <a:ext cx="16188055" cy="16188055"/>
          </a:xfrm>
          <a:prstGeom prst="ellipse">
            <a:avLst/>
          </a:prstGeom>
          <a:noFill/>
          <a:ln w="2540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0A4F8888-2E89-0940-8C38-7923EA0EF178}"/>
              </a:ext>
            </a:extLst>
          </p:cNvPr>
          <p:cNvSpPr/>
          <p:nvPr userDrawn="1"/>
        </p:nvSpPr>
        <p:spPr>
          <a:xfrm>
            <a:off x="-4888593" y="-6821669"/>
            <a:ext cx="16188055" cy="16188055"/>
          </a:xfrm>
          <a:prstGeom prst="ellipse">
            <a:avLst/>
          </a:prstGeom>
          <a:noFill/>
          <a:ln w="38100">
            <a:solidFill>
              <a:schemeClr val="accent1">
                <a:alpha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1" name="Oval 20">
            <a:extLst>
              <a:ext uri="{FF2B5EF4-FFF2-40B4-BE49-F238E27FC236}">
                <a16:creationId xmlns:a16="http://schemas.microsoft.com/office/drawing/2014/main" id="{79E870D1-CA94-3940-B408-069D9B661908}"/>
              </a:ext>
            </a:extLst>
          </p:cNvPr>
          <p:cNvSpPr/>
          <p:nvPr userDrawn="1"/>
        </p:nvSpPr>
        <p:spPr>
          <a:xfrm>
            <a:off x="-5015230" y="-6716472"/>
            <a:ext cx="16188055" cy="16188055"/>
          </a:xfrm>
          <a:prstGeom prst="ellipse">
            <a:avLst/>
          </a:prstGeom>
          <a:noFill/>
          <a:ln w="381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231135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content/orna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F13A45E0-C045-6744-A479-4CA0596DC754}"/>
              </a:ext>
            </a:extLst>
          </p:cNvPr>
          <p:cNvSpPr/>
          <p:nvPr userDrawn="1"/>
        </p:nvSpPr>
        <p:spPr>
          <a:xfrm>
            <a:off x="9035335" y="-936101"/>
            <a:ext cx="2245440" cy="2245440"/>
          </a:xfrm>
          <a:prstGeom prst="ellipse">
            <a:avLst/>
          </a:prstGeom>
          <a:noFill/>
          <a:ln w="38100">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3EE6DB1C-E0CD-A740-99CB-85AF54464033}"/>
              </a:ext>
            </a:extLst>
          </p:cNvPr>
          <p:cNvSpPr/>
          <p:nvPr userDrawn="1"/>
        </p:nvSpPr>
        <p:spPr>
          <a:xfrm>
            <a:off x="9308508" y="-1002440"/>
            <a:ext cx="5766983" cy="5766983"/>
          </a:xfrm>
          <a:prstGeom prst="ellipse">
            <a:avLst/>
          </a:prstGeom>
          <a:noFill/>
          <a:ln w="381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1" name="Oval 20">
            <a:extLst>
              <a:ext uri="{FF2B5EF4-FFF2-40B4-BE49-F238E27FC236}">
                <a16:creationId xmlns:a16="http://schemas.microsoft.com/office/drawing/2014/main" id="{25D2EFD0-9392-024E-99D7-2CEF53E8F636}"/>
              </a:ext>
            </a:extLst>
          </p:cNvPr>
          <p:cNvSpPr/>
          <p:nvPr userDrawn="1"/>
        </p:nvSpPr>
        <p:spPr>
          <a:xfrm>
            <a:off x="7788279" y="1881052"/>
            <a:ext cx="8807441" cy="8807441"/>
          </a:xfrm>
          <a:prstGeom prst="ellipse">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1958758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itl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1952625"/>
            <a:ext cx="5076825"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1952625"/>
            <a:ext cx="5076826"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760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headlines/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2492375"/>
            <a:ext cx="5076825"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2492375"/>
            <a:ext cx="5076826"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SmartArt Placeholder 17">
            <a:extLst>
              <a:ext uri="{FF2B5EF4-FFF2-40B4-BE49-F238E27FC236}">
                <a16:creationId xmlns:a16="http://schemas.microsoft.com/office/drawing/2014/main" id="{F194C263-9C70-7F49-A7C8-A597B078A844}"/>
              </a:ext>
            </a:extLst>
          </p:cNvPr>
          <p:cNvSpPr>
            <a:spLocks noGrp="1"/>
          </p:cNvSpPr>
          <p:nvPr>
            <p:ph type="dgm" sz="quarter" idx="17" hasCustomPrompt="1"/>
          </p:nvPr>
        </p:nvSpPr>
        <p:spPr>
          <a:xfrm>
            <a:off x="911225" y="2307357"/>
            <a:ext cx="5076825" cy="39600"/>
          </a:xfrm>
          <a:solidFill>
            <a:schemeClr val="accent1"/>
          </a:solidFill>
        </p:spPr>
        <p:txBody>
          <a:bodyPr>
            <a:noAutofit/>
          </a:bodyPr>
          <a:lstStyle>
            <a:lvl1pPr marL="0" indent="0">
              <a:buNone/>
              <a:defRPr sz="200"/>
            </a:lvl1pPr>
          </a:lstStyle>
          <a:p>
            <a:r>
              <a:rPr lang="en-DE"/>
              <a:t> </a:t>
            </a:r>
          </a:p>
        </p:txBody>
      </p:sp>
      <p:sp>
        <p:nvSpPr>
          <p:cNvPr id="9" name="Text Placeholder 8">
            <a:extLst>
              <a:ext uri="{FF2B5EF4-FFF2-40B4-BE49-F238E27FC236}">
                <a16:creationId xmlns:a16="http://schemas.microsoft.com/office/drawing/2014/main" id="{501E5763-E50F-9346-AC2A-381FF59DA18A}"/>
              </a:ext>
            </a:extLst>
          </p:cNvPr>
          <p:cNvSpPr>
            <a:spLocks noGrp="1"/>
          </p:cNvSpPr>
          <p:nvPr>
            <p:ph type="body" sz="quarter" idx="20" hasCustomPrompt="1"/>
          </p:nvPr>
        </p:nvSpPr>
        <p:spPr>
          <a:xfrm>
            <a:off x="911225"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0" name="Text Placeholder 8">
            <a:extLst>
              <a:ext uri="{FF2B5EF4-FFF2-40B4-BE49-F238E27FC236}">
                <a16:creationId xmlns:a16="http://schemas.microsoft.com/office/drawing/2014/main" id="{DDAA3084-3AF7-294F-AE51-2478031B9E9A}"/>
              </a:ext>
            </a:extLst>
          </p:cNvPr>
          <p:cNvSpPr>
            <a:spLocks noGrp="1"/>
          </p:cNvSpPr>
          <p:nvPr>
            <p:ph type="body" sz="quarter" idx="21" hasCustomPrompt="1"/>
          </p:nvPr>
        </p:nvSpPr>
        <p:spPr>
          <a:xfrm>
            <a:off x="6096002"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1" name="SmartArt Placeholder 17">
            <a:extLst>
              <a:ext uri="{FF2B5EF4-FFF2-40B4-BE49-F238E27FC236}">
                <a16:creationId xmlns:a16="http://schemas.microsoft.com/office/drawing/2014/main" id="{20AE4268-16B0-E041-9491-0C82E8E6747C}"/>
              </a:ext>
            </a:extLst>
          </p:cNvPr>
          <p:cNvSpPr>
            <a:spLocks noGrp="1"/>
          </p:cNvSpPr>
          <p:nvPr>
            <p:ph type="dgm" sz="quarter" idx="22" hasCustomPrompt="1"/>
          </p:nvPr>
        </p:nvSpPr>
        <p:spPr>
          <a:xfrm>
            <a:off x="6096001" y="2307357"/>
            <a:ext cx="5076825" cy="39600"/>
          </a:xfrm>
          <a:solidFill>
            <a:schemeClr val="accent1"/>
          </a:solidFill>
        </p:spPr>
        <p:txBody>
          <a:bodyPr>
            <a:noAutofit/>
          </a:bodyPr>
          <a:lstStyle>
            <a:lvl1pPr marL="0" indent="0">
              <a:buNone/>
              <a:defRPr sz="200"/>
            </a:lvl1pPr>
          </a:lstStyle>
          <a:p>
            <a:r>
              <a:rPr lang="en-DE"/>
              <a:t> </a:t>
            </a:r>
          </a:p>
        </p:txBody>
      </p:sp>
    </p:spTree>
    <p:extLst>
      <p:ext uri="{BB962C8B-B14F-4D97-AF65-F5344CB8AC3E}">
        <p14:creationId xmlns:p14="http://schemas.microsoft.com/office/powerpoint/2010/main" val="3990139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quote/portrai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343086" y="4155136"/>
            <a:ext cx="1829739" cy="1829739"/>
          </a:xfrm>
          <a:prstGeom prst="ellipse">
            <a:avLst/>
          </a:prstGeom>
          <a:solidFill>
            <a:schemeClr val="tx1">
              <a:lumMod val="10000"/>
              <a:lumOff val="90000"/>
            </a:schemeClr>
          </a:solidFill>
          <a:ln w="38100" cmpd="sng">
            <a:solidFill>
              <a:schemeClr val="accent1"/>
            </a:solid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6096000"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6096000"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55915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quote/portrait 2">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0221D62-9A7E-C845-A796-4BDA1543CE25}"/>
              </a:ext>
            </a:extLst>
          </p:cNvPr>
          <p:cNvSpPr/>
          <p:nvPr userDrawn="1"/>
        </p:nvSpPr>
        <p:spPr>
          <a:xfrm>
            <a:off x="8922730" y="-1206129"/>
            <a:ext cx="4716089" cy="47160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a:xfrm>
            <a:off x="911227" y="584201"/>
            <a:ext cx="8011503" cy="612774"/>
          </a:xfrm>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220758" y="298934"/>
            <a:ext cx="2505519" cy="2505519"/>
          </a:xfrm>
          <a:prstGeom prst="ellipse">
            <a:avLst/>
          </a:prstGeom>
          <a:solidFill>
            <a:schemeClr val="tx1">
              <a:lumMod val="10000"/>
              <a:lumOff val="90000"/>
            </a:schemeClr>
          </a:solidFill>
          <a:ln w="38100" cmpd="sng">
            <a:no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5182158" y="4887442"/>
            <a:ext cx="4952442"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5182158" y="5309962"/>
            <a:ext cx="4952442"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
        <p:nvSpPr>
          <p:cNvPr id="18" name="Oval 17">
            <a:extLst>
              <a:ext uri="{FF2B5EF4-FFF2-40B4-BE49-F238E27FC236}">
                <a16:creationId xmlns:a16="http://schemas.microsoft.com/office/drawing/2014/main" id="{490B170F-CADE-BE42-BA4C-6729EC51B8C1}"/>
              </a:ext>
            </a:extLst>
          </p:cNvPr>
          <p:cNvSpPr/>
          <p:nvPr userDrawn="1"/>
        </p:nvSpPr>
        <p:spPr>
          <a:xfrm>
            <a:off x="-867435" y="5064877"/>
            <a:ext cx="2972460" cy="2972460"/>
          </a:xfrm>
          <a:prstGeom prst="ellipse">
            <a:avLst/>
          </a:prstGeom>
          <a:noFill/>
          <a:ln w="19050">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2724167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quote/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8048067"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8048067"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9" y="1952625"/>
            <a:ext cx="9046744"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6" name="Graphic 4">
            <a:extLst>
              <a:ext uri="{FF2B5EF4-FFF2-40B4-BE49-F238E27FC236}">
                <a16:creationId xmlns:a16="http://schemas.microsoft.com/office/drawing/2014/main" id="{160B84A9-939A-B048-9963-AEDF441CB5D8}"/>
              </a:ext>
            </a:extLst>
          </p:cNvPr>
          <p:cNvGrpSpPr/>
          <p:nvPr/>
        </p:nvGrpSpPr>
        <p:grpSpPr>
          <a:xfrm>
            <a:off x="281238" y="1743668"/>
            <a:ext cx="1475874" cy="1475874"/>
            <a:chOff x="5791200" y="3124200"/>
            <a:chExt cx="609600" cy="609600"/>
          </a:xfrm>
        </p:grpSpPr>
        <p:sp>
          <p:nvSpPr>
            <p:cNvPr id="7" name="Freeform 6">
              <a:extLst>
                <a:ext uri="{FF2B5EF4-FFF2-40B4-BE49-F238E27FC236}">
                  <a16:creationId xmlns:a16="http://schemas.microsoft.com/office/drawing/2014/main" id="{6CD37085-CA50-5640-8B6E-C25B17EC9D46}"/>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8" name="Graphic 4">
              <a:extLst>
                <a:ext uri="{FF2B5EF4-FFF2-40B4-BE49-F238E27FC236}">
                  <a16:creationId xmlns:a16="http://schemas.microsoft.com/office/drawing/2014/main" id="{7D80DE45-41D6-C741-BF4B-5E28F614B7AE}"/>
                </a:ext>
              </a:extLst>
            </p:cNvPr>
            <p:cNvGrpSpPr/>
            <p:nvPr/>
          </p:nvGrpSpPr>
          <p:grpSpPr>
            <a:xfrm>
              <a:off x="5867400" y="3200400"/>
              <a:ext cx="457200" cy="457200"/>
              <a:chOff x="5867400" y="3200400"/>
              <a:chExt cx="457200" cy="457200"/>
            </a:xfrm>
          </p:grpSpPr>
          <p:sp>
            <p:nvSpPr>
              <p:cNvPr id="9" name="Freeform 8">
                <a:extLst>
                  <a:ext uri="{FF2B5EF4-FFF2-40B4-BE49-F238E27FC236}">
                    <a16:creationId xmlns:a16="http://schemas.microsoft.com/office/drawing/2014/main" id="{18D409CA-5C75-8146-B607-D5BB849293F9}"/>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4795B5D6-3003-4B42-A902-CA90493D229B}"/>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4" name="Graphic 4">
            <a:extLst>
              <a:ext uri="{FF2B5EF4-FFF2-40B4-BE49-F238E27FC236}">
                <a16:creationId xmlns:a16="http://schemas.microsoft.com/office/drawing/2014/main" id="{26F0B7DE-98A5-7341-A37B-7AE83AF13EB8}"/>
              </a:ext>
            </a:extLst>
          </p:cNvPr>
          <p:cNvGrpSpPr/>
          <p:nvPr userDrawn="1"/>
        </p:nvGrpSpPr>
        <p:grpSpPr>
          <a:xfrm flipH="1">
            <a:off x="10434888" y="3382871"/>
            <a:ext cx="1475874" cy="1475874"/>
            <a:chOff x="5791200" y="3124200"/>
            <a:chExt cx="609600" cy="609600"/>
          </a:xfrm>
        </p:grpSpPr>
        <p:sp>
          <p:nvSpPr>
            <p:cNvPr id="15" name="Freeform 14">
              <a:extLst>
                <a:ext uri="{FF2B5EF4-FFF2-40B4-BE49-F238E27FC236}">
                  <a16:creationId xmlns:a16="http://schemas.microsoft.com/office/drawing/2014/main" id="{21A21A6D-3716-3C45-8031-F9D3F05AA02D}"/>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6" name="Graphic 4">
              <a:extLst>
                <a:ext uri="{FF2B5EF4-FFF2-40B4-BE49-F238E27FC236}">
                  <a16:creationId xmlns:a16="http://schemas.microsoft.com/office/drawing/2014/main" id="{44EBB438-0DF4-BB4D-AF07-836427DE569D}"/>
                </a:ext>
              </a:extLst>
            </p:cNvPr>
            <p:cNvGrpSpPr/>
            <p:nvPr/>
          </p:nvGrpSpPr>
          <p:grpSpPr>
            <a:xfrm>
              <a:off x="5867400" y="3200400"/>
              <a:ext cx="457200" cy="457200"/>
              <a:chOff x="5867400" y="3200400"/>
              <a:chExt cx="457200" cy="457200"/>
            </a:xfrm>
          </p:grpSpPr>
          <p:sp>
            <p:nvSpPr>
              <p:cNvPr id="17" name="Freeform 16">
                <a:extLst>
                  <a:ext uri="{FF2B5EF4-FFF2-40B4-BE49-F238E27FC236}">
                    <a16:creationId xmlns:a16="http://schemas.microsoft.com/office/drawing/2014/main" id="{DCF64E6A-899F-0A41-85D9-FAC29F07B16A}"/>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6A4FB5CB-9186-F842-A77B-AB8568BAE370}"/>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753369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statement">
    <p:spTree>
      <p:nvGrpSpPr>
        <p:cNvPr id="1" name=""/>
        <p:cNvGrpSpPr/>
        <p:nvPr/>
      </p:nvGrpSpPr>
      <p:grpSpPr>
        <a:xfrm>
          <a:off x="0" y="0"/>
          <a:ext cx="0" cy="0"/>
          <a:chOff x="0" y="0"/>
          <a:chExt cx="0" cy="0"/>
        </a:xfrm>
      </p:grpSpPr>
      <p:sp>
        <p:nvSpPr>
          <p:cNvPr id="7" name="SmartArt Placeholder 6">
            <a:extLst>
              <a:ext uri="{FF2B5EF4-FFF2-40B4-BE49-F238E27FC236}">
                <a16:creationId xmlns:a16="http://schemas.microsoft.com/office/drawing/2014/main" id="{0FEE956E-CDAA-584D-A236-9CDD1AFE0502}"/>
              </a:ext>
            </a:extLst>
          </p:cNvPr>
          <p:cNvSpPr>
            <a:spLocks noGrp="1"/>
          </p:cNvSpPr>
          <p:nvPr>
            <p:ph type="dgm" sz="quarter" idx="11" hasCustomPrompt="1"/>
          </p:nvPr>
        </p:nvSpPr>
        <p:spPr>
          <a:xfrm>
            <a:off x="1309688" y="2655888"/>
            <a:ext cx="9239250" cy="1309687"/>
          </a:xfrm>
          <a:solidFill>
            <a:schemeClr val="accent1"/>
          </a:solidFill>
          <a:ln>
            <a:noFill/>
          </a:ln>
        </p:spPr>
        <p:txBody>
          <a:bodyPr anchor="t" anchorCtr="1">
            <a:normAutofit/>
          </a:bodyPr>
          <a:lstStyle>
            <a:lvl1pPr marL="0" indent="0">
              <a:buNone/>
              <a:defRPr sz="800"/>
            </a:lvl1pPr>
          </a:lstStyle>
          <a:p>
            <a:r>
              <a:rPr lang="en-GB"/>
              <a:t> </a:t>
            </a:r>
          </a:p>
        </p:txBody>
      </p:sp>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
        <p:nvSpPr>
          <p:cNvPr id="4" name="Text Placeholder 3">
            <a:extLst>
              <a:ext uri="{FF2B5EF4-FFF2-40B4-BE49-F238E27FC236}">
                <a16:creationId xmlns:a16="http://schemas.microsoft.com/office/drawing/2014/main" id="{4879344D-AF10-5449-8ECE-263386E0FEFE}"/>
              </a:ext>
            </a:extLst>
          </p:cNvPr>
          <p:cNvSpPr>
            <a:spLocks noGrp="1"/>
          </p:cNvSpPr>
          <p:nvPr>
            <p:ph type="body" sz="quarter" idx="10" hasCustomPrompt="1"/>
          </p:nvPr>
        </p:nvSpPr>
        <p:spPr>
          <a:xfrm>
            <a:off x="1549400" y="2492375"/>
            <a:ext cx="9144000" cy="1059430"/>
          </a:xfrm>
          <a:solidFill>
            <a:schemeClr val="tx1">
              <a:alpha val="80000"/>
            </a:schemeClr>
          </a:solidFill>
        </p:spPr>
        <p:txBody>
          <a:bodyPr lIns="360000" tIns="360000" rIns="360000" bIns="360000" anchor="t" anchorCtr="1">
            <a:spAutoFit/>
          </a:bodyPr>
          <a:lstStyle>
            <a:lvl1pPr marL="0" indent="0" algn="ctr">
              <a:buNone/>
              <a:defRPr sz="2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Statement</a:t>
            </a:r>
            <a:endParaRPr lang="en-GB"/>
          </a:p>
        </p:txBody>
      </p:sp>
    </p:spTree>
    <p:extLst>
      <p:ext uri="{BB962C8B-B14F-4D97-AF65-F5344CB8AC3E}">
        <p14:creationId xmlns:p14="http://schemas.microsoft.com/office/powerpoint/2010/main" val="557846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3177658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331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1062271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content/orna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7" name="Oval 6">
            <a:extLst>
              <a:ext uri="{FF2B5EF4-FFF2-40B4-BE49-F238E27FC236}">
                <a16:creationId xmlns:a16="http://schemas.microsoft.com/office/drawing/2014/main" id="{886ABEB3-CC4B-EB46-83FB-E284BD30C2FD}"/>
              </a:ext>
            </a:extLst>
          </p:cNvPr>
          <p:cNvSpPr/>
          <p:nvPr userDrawn="1"/>
        </p:nvSpPr>
        <p:spPr>
          <a:xfrm>
            <a:off x="9754955" y="-342694"/>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8" name="Oval 7">
            <a:extLst>
              <a:ext uri="{FF2B5EF4-FFF2-40B4-BE49-F238E27FC236}">
                <a16:creationId xmlns:a16="http://schemas.microsoft.com/office/drawing/2014/main" id="{9476543D-DB5C-2242-95B9-2E58F7F53EBC}"/>
              </a:ext>
            </a:extLst>
          </p:cNvPr>
          <p:cNvSpPr/>
          <p:nvPr userDrawn="1"/>
        </p:nvSpPr>
        <p:spPr>
          <a:xfrm>
            <a:off x="9754955" y="889852"/>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9" name="Oval 8">
            <a:extLst>
              <a:ext uri="{FF2B5EF4-FFF2-40B4-BE49-F238E27FC236}">
                <a16:creationId xmlns:a16="http://schemas.microsoft.com/office/drawing/2014/main" id="{21375BE7-DB13-9D43-A89D-4C5E196A2926}"/>
              </a:ext>
            </a:extLst>
          </p:cNvPr>
          <p:cNvSpPr/>
          <p:nvPr userDrawn="1"/>
        </p:nvSpPr>
        <p:spPr>
          <a:xfrm>
            <a:off x="9754955" y="2122398"/>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0" name="Oval 9">
            <a:extLst>
              <a:ext uri="{FF2B5EF4-FFF2-40B4-BE49-F238E27FC236}">
                <a16:creationId xmlns:a16="http://schemas.microsoft.com/office/drawing/2014/main" id="{9F1279C1-5FA0-C046-A004-DB4F8F51B1AB}"/>
              </a:ext>
            </a:extLst>
          </p:cNvPr>
          <p:cNvSpPr/>
          <p:nvPr userDrawn="1"/>
        </p:nvSpPr>
        <p:spPr>
          <a:xfrm>
            <a:off x="9754955" y="3354944"/>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1" name="Oval 10">
            <a:extLst>
              <a:ext uri="{FF2B5EF4-FFF2-40B4-BE49-F238E27FC236}">
                <a16:creationId xmlns:a16="http://schemas.microsoft.com/office/drawing/2014/main" id="{6BF06184-31FE-D34C-B99B-5CCC0F6E65C1}"/>
              </a:ext>
            </a:extLst>
          </p:cNvPr>
          <p:cNvSpPr/>
          <p:nvPr userDrawn="1"/>
        </p:nvSpPr>
        <p:spPr>
          <a:xfrm>
            <a:off x="9754955" y="4587490"/>
            <a:ext cx="827388" cy="827388"/>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3" name="Oval 12">
            <a:extLst>
              <a:ext uri="{FF2B5EF4-FFF2-40B4-BE49-F238E27FC236}">
                <a16:creationId xmlns:a16="http://schemas.microsoft.com/office/drawing/2014/main" id="{6FA84429-F06B-C047-8512-984D486257AD}"/>
              </a:ext>
            </a:extLst>
          </p:cNvPr>
          <p:cNvSpPr/>
          <p:nvPr userDrawn="1"/>
        </p:nvSpPr>
        <p:spPr>
          <a:xfrm>
            <a:off x="10649900" y="273579"/>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4" name="Oval 13">
            <a:extLst>
              <a:ext uri="{FF2B5EF4-FFF2-40B4-BE49-F238E27FC236}">
                <a16:creationId xmlns:a16="http://schemas.microsoft.com/office/drawing/2014/main" id="{0A9D1EA9-8BF2-2E4A-9E74-A58C45CEC3BB}"/>
              </a:ext>
            </a:extLst>
          </p:cNvPr>
          <p:cNvSpPr/>
          <p:nvPr userDrawn="1"/>
        </p:nvSpPr>
        <p:spPr>
          <a:xfrm>
            <a:off x="10649900" y="1506125"/>
            <a:ext cx="827388" cy="8273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5" name="Oval 14">
            <a:extLst>
              <a:ext uri="{FF2B5EF4-FFF2-40B4-BE49-F238E27FC236}">
                <a16:creationId xmlns:a16="http://schemas.microsoft.com/office/drawing/2014/main" id="{B34FF089-B880-C24E-A943-758215F4ACB8}"/>
              </a:ext>
            </a:extLst>
          </p:cNvPr>
          <p:cNvSpPr/>
          <p:nvPr userDrawn="1"/>
        </p:nvSpPr>
        <p:spPr>
          <a:xfrm>
            <a:off x="10649900" y="2738671"/>
            <a:ext cx="827388" cy="827388"/>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6" name="Oval 15">
            <a:extLst>
              <a:ext uri="{FF2B5EF4-FFF2-40B4-BE49-F238E27FC236}">
                <a16:creationId xmlns:a16="http://schemas.microsoft.com/office/drawing/2014/main" id="{766F5993-78FC-AB4C-8F05-E819B7B7BDC7}"/>
              </a:ext>
            </a:extLst>
          </p:cNvPr>
          <p:cNvSpPr/>
          <p:nvPr userDrawn="1"/>
        </p:nvSpPr>
        <p:spPr>
          <a:xfrm>
            <a:off x="10649900" y="3971217"/>
            <a:ext cx="827388" cy="82738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17" name="Oval 16">
            <a:extLst>
              <a:ext uri="{FF2B5EF4-FFF2-40B4-BE49-F238E27FC236}">
                <a16:creationId xmlns:a16="http://schemas.microsoft.com/office/drawing/2014/main" id="{05232E82-2F69-BD4E-984B-A6CBDE621739}"/>
              </a:ext>
            </a:extLst>
          </p:cNvPr>
          <p:cNvSpPr/>
          <p:nvPr userDrawn="1"/>
        </p:nvSpPr>
        <p:spPr>
          <a:xfrm>
            <a:off x="10649900" y="5203761"/>
            <a:ext cx="827388" cy="8273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401622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content/orna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4816B832-DEAE-C545-82E0-8F96F6C7EE02}"/>
              </a:ext>
            </a:extLst>
          </p:cNvPr>
          <p:cNvSpPr/>
          <p:nvPr userDrawn="1"/>
        </p:nvSpPr>
        <p:spPr>
          <a:xfrm>
            <a:off x="-5074709" y="-6821669"/>
            <a:ext cx="16188055" cy="16188055"/>
          </a:xfrm>
          <a:prstGeom prst="ellipse">
            <a:avLst/>
          </a:prstGeom>
          <a:noFill/>
          <a:ln w="2540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0A4F8888-2E89-0940-8C38-7923EA0EF178}"/>
              </a:ext>
            </a:extLst>
          </p:cNvPr>
          <p:cNvSpPr/>
          <p:nvPr userDrawn="1"/>
        </p:nvSpPr>
        <p:spPr>
          <a:xfrm>
            <a:off x="-4888593" y="-6821669"/>
            <a:ext cx="16188055" cy="16188055"/>
          </a:xfrm>
          <a:prstGeom prst="ellipse">
            <a:avLst/>
          </a:prstGeom>
          <a:noFill/>
          <a:ln w="38100">
            <a:gradFill flip="none" rotWithShape="1">
              <a:gsLst>
                <a:gs pos="18000">
                  <a:schemeClr val="accent1">
                    <a:alpha val="0"/>
                  </a:schemeClr>
                </a:gs>
                <a:gs pos="50000">
                  <a:schemeClr val="accent1">
                    <a:alpha val="80000"/>
                  </a:schemeClr>
                </a:gs>
              </a:gsLst>
              <a:lin ang="1620000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1" name="Oval 20">
            <a:extLst>
              <a:ext uri="{FF2B5EF4-FFF2-40B4-BE49-F238E27FC236}">
                <a16:creationId xmlns:a16="http://schemas.microsoft.com/office/drawing/2014/main" id="{79E870D1-CA94-3940-B408-069D9B661908}"/>
              </a:ext>
            </a:extLst>
          </p:cNvPr>
          <p:cNvSpPr/>
          <p:nvPr userDrawn="1"/>
        </p:nvSpPr>
        <p:spPr>
          <a:xfrm>
            <a:off x="-5015230" y="-6716472"/>
            <a:ext cx="16188055" cy="16188055"/>
          </a:xfrm>
          <a:prstGeom prst="ellipse">
            <a:avLst/>
          </a:prstGeom>
          <a:noFill/>
          <a:ln w="38100">
            <a:gradFill flip="none" rotWithShape="1">
              <a:gsLst>
                <a:gs pos="20000">
                  <a:schemeClr val="accent1">
                    <a:alpha val="0"/>
                  </a:schemeClr>
                </a:gs>
                <a:gs pos="30000">
                  <a:schemeClr val="accent1">
                    <a:alpha val="5009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2066529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content/ornament 3">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25D2EFD0-9392-024E-99D7-2CEF53E8F636}"/>
              </a:ext>
            </a:extLst>
          </p:cNvPr>
          <p:cNvSpPr/>
          <p:nvPr userDrawn="1"/>
        </p:nvSpPr>
        <p:spPr>
          <a:xfrm>
            <a:off x="7788279" y="1881052"/>
            <a:ext cx="8807441" cy="8807441"/>
          </a:xfrm>
          <a:prstGeom prst="ellipse">
            <a:avLst/>
          </a:prstGeom>
          <a:noFill/>
          <a:ln w="38100">
            <a:gradFill flip="none" rotWithShape="1">
              <a:gsLst>
                <a:gs pos="49000">
                  <a:schemeClr val="accent1">
                    <a:alpha val="0"/>
                  </a:schemeClr>
                </a:gs>
                <a:gs pos="100000">
                  <a:schemeClr val="accent1"/>
                </a:gs>
              </a:gsLst>
              <a:lin ang="16200000" scaled="1"/>
              <a:tileRect/>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6" y="584201"/>
            <a:ext cx="8223149" cy="612774"/>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8223149"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19" name="Oval 18">
            <a:extLst>
              <a:ext uri="{FF2B5EF4-FFF2-40B4-BE49-F238E27FC236}">
                <a16:creationId xmlns:a16="http://schemas.microsoft.com/office/drawing/2014/main" id="{F13A45E0-C045-6744-A479-4CA0596DC754}"/>
              </a:ext>
            </a:extLst>
          </p:cNvPr>
          <p:cNvSpPr/>
          <p:nvPr userDrawn="1"/>
        </p:nvSpPr>
        <p:spPr>
          <a:xfrm>
            <a:off x="9035335" y="-936101"/>
            <a:ext cx="2245440" cy="2245440"/>
          </a:xfrm>
          <a:prstGeom prst="ellipse">
            <a:avLst/>
          </a:prstGeom>
          <a:noFill/>
          <a:ln w="38100">
            <a:solidFill>
              <a:schemeClr val="accent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
        <p:nvSpPr>
          <p:cNvPr id="20" name="Oval 19">
            <a:extLst>
              <a:ext uri="{FF2B5EF4-FFF2-40B4-BE49-F238E27FC236}">
                <a16:creationId xmlns:a16="http://schemas.microsoft.com/office/drawing/2014/main" id="{3EE6DB1C-E0CD-A740-99CB-85AF54464033}"/>
              </a:ext>
            </a:extLst>
          </p:cNvPr>
          <p:cNvSpPr/>
          <p:nvPr userDrawn="1"/>
        </p:nvSpPr>
        <p:spPr>
          <a:xfrm>
            <a:off x="9308508" y="-1002440"/>
            <a:ext cx="5766983" cy="5766983"/>
          </a:xfrm>
          <a:prstGeom prst="ellipse">
            <a:avLst/>
          </a:prstGeom>
          <a:noFill/>
          <a:ln w="381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de-DE">
              <a:latin typeface="Noto Sans" panose="020B0502040504020204" pitchFamily="34" charset="0"/>
            </a:endParaRPr>
          </a:p>
        </p:txBody>
      </p:sp>
    </p:spTree>
    <p:extLst>
      <p:ext uri="{BB962C8B-B14F-4D97-AF65-F5344CB8AC3E}">
        <p14:creationId xmlns:p14="http://schemas.microsoft.com/office/powerpoint/2010/main" val="2457339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itl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1952625"/>
            <a:ext cx="5076825"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1952625"/>
            <a:ext cx="5076826"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3031899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headlines/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D19-3F8B-3E4E-B173-BEDB6EA9E9DF}"/>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16D71EEF-21EE-5742-8475-9B7961F087F9}"/>
              </a:ext>
            </a:extLst>
          </p:cNvPr>
          <p:cNvSpPr>
            <a:spLocks noGrp="1"/>
          </p:cNvSpPr>
          <p:nvPr>
            <p:ph sz="half" idx="1"/>
          </p:nvPr>
        </p:nvSpPr>
        <p:spPr>
          <a:xfrm>
            <a:off x="911225" y="2492375"/>
            <a:ext cx="5076825"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Content Placeholder 3">
            <a:extLst>
              <a:ext uri="{FF2B5EF4-FFF2-40B4-BE49-F238E27FC236}">
                <a16:creationId xmlns:a16="http://schemas.microsoft.com/office/drawing/2014/main" id="{B1366D9D-56D6-EF44-A85D-13A16BC09FC2}"/>
              </a:ext>
            </a:extLst>
          </p:cNvPr>
          <p:cNvSpPr>
            <a:spLocks noGrp="1"/>
          </p:cNvSpPr>
          <p:nvPr>
            <p:ph sz="half" idx="2"/>
          </p:nvPr>
        </p:nvSpPr>
        <p:spPr>
          <a:xfrm>
            <a:off x="6096000" y="2492375"/>
            <a:ext cx="5076826" cy="349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5" name="SmartArt Placeholder 17">
            <a:extLst>
              <a:ext uri="{FF2B5EF4-FFF2-40B4-BE49-F238E27FC236}">
                <a16:creationId xmlns:a16="http://schemas.microsoft.com/office/drawing/2014/main" id="{F194C263-9C70-7F49-A7C8-A597B078A844}"/>
              </a:ext>
            </a:extLst>
          </p:cNvPr>
          <p:cNvSpPr>
            <a:spLocks noGrp="1"/>
          </p:cNvSpPr>
          <p:nvPr>
            <p:ph type="dgm" sz="quarter" idx="17" hasCustomPrompt="1"/>
          </p:nvPr>
        </p:nvSpPr>
        <p:spPr>
          <a:xfrm>
            <a:off x="911225" y="2307357"/>
            <a:ext cx="5076825" cy="39600"/>
          </a:xfrm>
          <a:solidFill>
            <a:schemeClr val="accent1"/>
          </a:solidFill>
        </p:spPr>
        <p:txBody>
          <a:bodyPr>
            <a:noAutofit/>
          </a:bodyPr>
          <a:lstStyle>
            <a:lvl1pPr marL="0" indent="0">
              <a:buNone/>
              <a:defRPr sz="200"/>
            </a:lvl1pPr>
          </a:lstStyle>
          <a:p>
            <a:r>
              <a:rPr lang="en-DE"/>
              <a:t> </a:t>
            </a:r>
          </a:p>
        </p:txBody>
      </p:sp>
      <p:sp>
        <p:nvSpPr>
          <p:cNvPr id="9" name="Text Placeholder 8">
            <a:extLst>
              <a:ext uri="{FF2B5EF4-FFF2-40B4-BE49-F238E27FC236}">
                <a16:creationId xmlns:a16="http://schemas.microsoft.com/office/drawing/2014/main" id="{501E5763-E50F-9346-AC2A-381FF59DA18A}"/>
              </a:ext>
            </a:extLst>
          </p:cNvPr>
          <p:cNvSpPr>
            <a:spLocks noGrp="1"/>
          </p:cNvSpPr>
          <p:nvPr>
            <p:ph type="body" sz="quarter" idx="20" hasCustomPrompt="1"/>
          </p:nvPr>
        </p:nvSpPr>
        <p:spPr>
          <a:xfrm>
            <a:off x="911225"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0" name="Text Placeholder 8">
            <a:extLst>
              <a:ext uri="{FF2B5EF4-FFF2-40B4-BE49-F238E27FC236}">
                <a16:creationId xmlns:a16="http://schemas.microsoft.com/office/drawing/2014/main" id="{DDAA3084-3AF7-294F-AE51-2478031B9E9A}"/>
              </a:ext>
            </a:extLst>
          </p:cNvPr>
          <p:cNvSpPr>
            <a:spLocks noGrp="1"/>
          </p:cNvSpPr>
          <p:nvPr>
            <p:ph type="body" sz="quarter" idx="21" hasCustomPrompt="1"/>
          </p:nvPr>
        </p:nvSpPr>
        <p:spPr>
          <a:xfrm>
            <a:off x="6096002" y="1952625"/>
            <a:ext cx="5076825" cy="354013"/>
          </a:xfrm>
        </p:spPr>
        <p:txBody>
          <a:bodyPr/>
          <a:lstStyle>
            <a:lvl1pPr marL="0" indent="0">
              <a:buFontTx/>
              <a:buNone/>
              <a:defRPr b="1">
                <a:solidFill>
                  <a:schemeClr val="tx1"/>
                </a:solidFill>
                <a:latin typeface="+mj-lt"/>
              </a:defRPr>
            </a:lvl1pPr>
            <a:lvl2pPr marL="457200" indent="0">
              <a:buFontTx/>
              <a:buNone/>
              <a:defRPr b="1">
                <a:solidFill>
                  <a:schemeClr val="tx1"/>
                </a:solidFill>
                <a:latin typeface="+mj-lt"/>
              </a:defRPr>
            </a:lvl2pPr>
            <a:lvl3pPr marL="914400" indent="0">
              <a:buFontTx/>
              <a:buNone/>
              <a:defRPr b="1">
                <a:solidFill>
                  <a:schemeClr val="tx1"/>
                </a:solidFill>
                <a:latin typeface="+mj-lt"/>
              </a:defRPr>
            </a:lvl3pPr>
            <a:lvl4pPr marL="1371600" indent="0">
              <a:buFontTx/>
              <a:buNone/>
              <a:defRPr b="1">
                <a:solidFill>
                  <a:schemeClr val="tx1"/>
                </a:solidFill>
                <a:latin typeface="+mj-lt"/>
              </a:defRPr>
            </a:lvl4pPr>
            <a:lvl5pPr marL="1828800" indent="0">
              <a:buFontTx/>
              <a:buNone/>
              <a:defRPr b="1">
                <a:solidFill>
                  <a:schemeClr val="tx1"/>
                </a:solidFill>
                <a:latin typeface="+mj-lt"/>
              </a:defRPr>
            </a:lvl5pPr>
          </a:lstStyle>
          <a:p>
            <a:pPr lvl="0"/>
            <a:r>
              <a:rPr lang="en-US"/>
              <a:t>Headline</a:t>
            </a:r>
            <a:endParaRPr lang="en-GB"/>
          </a:p>
        </p:txBody>
      </p:sp>
      <p:sp>
        <p:nvSpPr>
          <p:cNvPr id="11" name="SmartArt Placeholder 17">
            <a:extLst>
              <a:ext uri="{FF2B5EF4-FFF2-40B4-BE49-F238E27FC236}">
                <a16:creationId xmlns:a16="http://schemas.microsoft.com/office/drawing/2014/main" id="{20AE4268-16B0-E041-9491-0C82E8E6747C}"/>
              </a:ext>
            </a:extLst>
          </p:cNvPr>
          <p:cNvSpPr>
            <a:spLocks noGrp="1"/>
          </p:cNvSpPr>
          <p:nvPr>
            <p:ph type="dgm" sz="quarter" idx="22" hasCustomPrompt="1"/>
          </p:nvPr>
        </p:nvSpPr>
        <p:spPr>
          <a:xfrm>
            <a:off x="6096001" y="2307357"/>
            <a:ext cx="5076825" cy="39600"/>
          </a:xfrm>
          <a:solidFill>
            <a:schemeClr val="accent1"/>
          </a:solidFill>
        </p:spPr>
        <p:txBody>
          <a:bodyPr>
            <a:noAutofit/>
          </a:bodyPr>
          <a:lstStyle>
            <a:lvl1pPr marL="0" indent="0">
              <a:buNone/>
              <a:defRPr sz="200"/>
            </a:lvl1pPr>
          </a:lstStyle>
          <a:p>
            <a:r>
              <a:rPr lang="en-DE"/>
              <a:t> </a:t>
            </a:r>
          </a:p>
        </p:txBody>
      </p:sp>
    </p:spTree>
    <p:extLst>
      <p:ext uri="{BB962C8B-B14F-4D97-AF65-F5344CB8AC3E}">
        <p14:creationId xmlns:p14="http://schemas.microsoft.com/office/powerpoint/2010/main" val="395879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quote/portrai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343086" y="4155136"/>
            <a:ext cx="1829739" cy="1829739"/>
          </a:xfrm>
          <a:prstGeom prst="ellipse">
            <a:avLst/>
          </a:prstGeom>
          <a:solidFill>
            <a:schemeClr val="tx1">
              <a:lumMod val="10000"/>
              <a:lumOff val="90000"/>
            </a:schemeClr>
          </a:solidFill>
          <a:ln w="38100" cmpd="sng">
            <a:solidFill>
              <a:schemeClr val="accent1"/>
            </a:solid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6096000"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6096000"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687976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quote/portrait 2">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A0221D62-9A7E-C845-A796-4BDA1543CE25}"/>
              </a:ext>
            </a:extLst>
          </p:cNvPr>
          <p:cNvSpPr/>
          <p:nvPr userDrawn="1"/>
        </p:nvSpPr>
        <p:spPr>
          <a:xfrm>
            <a:off x="8922730" y="-1206129"/>
            <a:ext cx="4716089" cy="47160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a:xfrm>
            <a:off x="911227" y="584201"/>
            <a:ext cx="8011503" cy="612774"/>
          </a:xfrm>
        </p:spPr>
        <p:txBody>
          <a:bodyPr/>
          <a:lstStyle/>
          <a:p>
            <a:r>
              <a:rPr lang="en-GB"/>
              <a:t>Click to edit Master title style</a:t>
            </a:r>
            <a:endParaRPr lang="en-DE"/>
          </a:p>
        </p:txBody>
      </p:sp>
      <p:sp>
        <p:nvSpPr>
          <p:cNvPr id="20" name="Picture Placeholder 6">
            <a:extLst>
              <a:ext uri="{FF2B5EF4-FFF2-40B4-BE49-F238E27FC236}">
                <a16:creationId xmlns:a16="http://schemas.microsoft.com/office/drawing/2014/main" id="{4B194095-6A1D-FF44-BD0D-99DAE412FDA5}"/>
              </a:ext>
            </a:extLst>
          </p:cNvPr>
          <p:cNvSpPr>
            <a:spLocks noGrp="1"/>
          </p:cNvSpPr>
          <p:nvPr>
            <p:ph type="pic" sz="quarter" idx="18"/>
          </p:nvPr>
        </p:nvSpPr>
        <p:spPr>
          <a:xfrm>
            <a:off x="9220758" y="298934"/>
            <a:ext cx="2505519" cy="2505519"/>
          </a:xfrm>
          <a:prstGeom prst="ellipse">
            <a:avLst/>
          </a:prstGeom>
          <a:solidFill>
            <a:schemeClr val="tx1">
              <a:lumMod val="10000"/>
              <a:lumOff val="90000"/>
            </a:schemeClr>
          </a:solidFill>
          <a:ln w="38100" cmpd="sng">
            <a:noFill/>
            <a:prstDash val="dash"/>
          </a:ln>
        </p:spPr>
        <p:txBody>
          <a:bodyPr anchor="ctr"/>
          <a:lstStyle>
            <a:lvl1pPr marL="0" indent="0" algn="ctr">
              <a:buNone/>
              <a:defRPr/>
            </a:lvl1pPr>
          </a:lstStyle>
          <a:p>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5182158" y="4887442"/>
            <a:ext cx="4952442"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5182158" y="5309962"/>
            <a:ext cx="4952442"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8" y="1952625"/>
            <a:ext cx="6817393"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7" name="Graphic 4">
            <a:extLst>
              <a:ext uri="{FF2B5EF4-FFF2-40B4-BE49-F238E27FC236}">
                <a16:creationId xmlns:a16="http://schemas.microsoft.com/office/drawing/2014/main" id="{9145A52D-A02C-9145-BF0C-3BF5B9B0710A}"/>
              </a:ext>
            </a:extLst>
          </p:cNvPr>
          <p:cNvGrpSpPr/>
          <p:nvPr userDrawn="1"/>
        </p:nvGrpSpPr>
        <p:grpSpPr>
          <a:xfrm>
            <a:off x="281238" y="1743668"/>
            <a:ext cx="1475874" cy="1475874"/>
            <a:chOff x="5791200" y="3124200"/>
            <a:chExt cx="609600" cy="609600"/>
          </a:xfrm>
        </p:grpSpPr>
        <p:sp>
          <p:nvSpPr>
            <p:cNvPr id="8" name="Freeform 7">
              <a:extLst>
                <a:ext uri="{FF2B5EF4-FFF2-40B4-BE49-F238E27FC236}">
                  <a16:creationId xmlns:a16="http://schemas.microsoft.com/office/drawing/2014/main" id="{0E9A7BE5-B1E0-5C48-BA5D-C7C0079A32F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9" name="Graphic 4">
              <a:extLst>
                <a:ext uri="{FF2B5EF4-FFF2-40B4-BE49-F238E27FC236}">
                  <a16:creationId xmlns:a16="http://schemas.microsoft.com/office/drawing/2014/main" id="{E2489575-DFB8-074B-9D51-2631D10DF7A0}"/>
                </a:ext>
              </a:extLst>
            </p:cNvPr>
            <p:cNvGrpSpPr/>
            <p:nvPr/>
          </p:nvGrpSpPr>
          <p:grpSpPr>
            <a:xfrm>
              <a:off x="5867400" y="3200400"/>
              <a:ext cx="457200" cy="457200"/>
              <a:chOff x="5867400" y="3200400"/>
              <a:chExt cx="457200" cy="457200"/>
            </a:xfrm>
          </p:grpSpPr>
          <p:sp>
            <p:nvSpPr>
              <p:cNvPr id="10" name="Freeform 9">
                <a:extLst>
                  <a:ext uri="{FF2B5EF4-FFF2-40B4-BE49-F238E27FC236}">
                    <a16:creationId xmlns:a16="http://schemas.microsoft.com/office/drawing/2014/main" id="{889093C2-5D91-234D-9386-E70E1B9E2143}"/>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E87A50F8-54F2-D940-9EF1-EB183B9A9A78}"/>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2" name="Graphic 4">
            <a:extLst>
              <a:ext uri="{FF2B5EF4-FFF2-40B4-BE49-F238E27FC236}">
                <a16:creationId xmlns:a16="http://schemas.microsoft.com/office/drawing/2014/main" id="{BCA5AA1F-6544-6740-AF80-08B944C02078}"/>
              </a:ext>
            </a:extLst>
          </p:cNvPr>
          <p:cNvGrpSpPr/>
          <p:nvPr userDrawn="1"/>
        </p:nvGrpSpPr>
        <p:grpSpPr>
          <a:xfrm flipH="1">
            <a:off x="8205537" y="3382871"/>
            <a:ext cx="1475874" cy="1475874"/>
            <a:chOff x="5791200" y="3124200"/>
            <a:chExt cx="609600" cy="609600"/>
          </a:xfrm>
        </p:grpSpPr>
        <p:sp>
          <p:nvSpPr>
            <p:cNvPr id="13" name="Freeform 12">
              <a:extLst>
                <a:ext uri="{FF2B5EF4-FFF2-40B4-BE49-F238E27FC236}">
                  <a16:creationId xmlns:a16="http://schemas.microsoft.com/office/drawing/2014/main" id="{8CCD79F9-5EA2-6B49-8877-C83E65012C38}"/>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4" name="Graphic 4">
              <a:extLst>
                <a:ext uri="{FF2B5EF4-FFF2-40B4-BE49-F238E27FC236}">
                  <a16:creationId xmlns:a16="http://schemas.microsoft.com/office/drawing/2014/main" id="{52177442-D5D4-FA42-A0CE-D77741C50C8F}"/>
                </a:ext>
              </a:extLst>
            </p:cNvPr>
            <p:cNvGrpSpPr/>
            <p:nvPr/>
          </p:nvGrpSpPr>
          <p:grpSpPr>
            <a:xfrm>
              <a:off x="5867400" y="3200400"/>
              <a:ext cx="457200" cy="457200"/>
              <a:chOff x="5867400" y="3200400"/>
              <a:chExt cx="457200" cy="457200"/>
            </a:xfrm>
          </p:grpSpPr>
          <p:sp>
            <p:nvSpPr>
              <p:cNvPr id="15" name="Freeform 14">
                <a:extLst>
                  <a:ext uri="{FF2B5EF4-FFF2-40B4-BE49-F238E27FC236}">
                    <a16:creationId xmlns:a16="http://schemas.microsoft.com/office/drawing/2014/main" id="{CA23140A-D6BF-2940-8A3B-EB00D7592DA4}"/>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1FA2252C-7E8C-4042-A948-F777CB6D8C4F}"/>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
        <p:nvSpPr>
          <p:cNvPr id="18" name="Oval 17">
            <a:extLst>
              <a:ext uri="{FF2B5EF4-FFF2-40B4-BE49-F238E27FC236}">
                <a16:creationId xmlns:a16="http://schemas.microsoft.com/office/drawing/2014/main" id="{490B170F-CADE-BE42-BA4C-6729EC51B8C1}"/>
              </a:ext>
            </a:extLst>
          </p:cNvPr>
          <p:cNvSpPr/>
          <p:nvPr userDrawn="1"/>
        </p:nvSpPr>
        <p:spPr>
          <a:xfrm>
            <a:off x="-867435" y="5064877"/>
            <a:ext cx="2972460" cy="2972460"/>
          </a:xfrm>
          <a:prstGeom prst="ellipse">
            <a:avLst/>
          </a:prstGeom>
          <a:noFill/>
          <a:ln w="19050">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1399282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quote/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4675-3BAC-404D-9E2B-53B64A1A4617}"/>
              </a:ext>
            </a:extLst>
          </p:cNvPr>
          <p:cNvSpPr>
            <a:spLocks noGrp="1"/>
          </p:cNvSpPr>
          <p:nvPr>
            <p:ph type="title"/>
          </p:nvPr>
        </p:nvSpPr>
        <p:spPr/>
        <p:txBody>
          <a:bodyPr/>
          <a:lstStyle/>
          <a:p>
            <a:r>
              <a:rPr lang="en-GB"/>
              <a:t>Click to edit Master title style</a:t>
            </a:r>
            <a:endParaRPr lang="en-DE"/>
          </a:p>
        </p:txBody>
      </p:sp>
      <p:sp>
        <p:nvSpPr>
          <p:cNvPr id="23" name="Text Placeholder 17">
            <a:extLst>
              <a:ext uri="{FF2B5EF4-FFF2-40B4-BE49-F238E27FC236}">
                <a16:creationId xmlns:a16="http://schemas.microsoft.com/office/drawing/2014/main" id="{847A2EEC-C13B-174C-89D9-5F31350888E8}"/>
              </a:ext>
            </a:extLst>
          </p:cNvPr>
          <p:cNvSpPr>
            <a:spLocks noGrp="1"/>
          </p:cNvSpPr>
          <p:nvPr>
            <p:ph type="body" sz="quarter" idx="20" hasCustomPrompt="1"/>
          </p:nvPr>
        </p:nvSpPr>
        <p:spPr>
          <a:xfrm>
            <a:off x="8048067" y="4887442"/>
            <a:ext cx="3124758" cy="365125"/>
          </a:xfrm>
        </p:spPr>
        <p:txBody>
          <a:bodyPr anchor="ctr" anchorCtr="0"/>
          <a:lstStyle>
            <a:lvl1pPr marL="0" indent="0" algn="ctr">
              <a:buNone/>
              <a:defRPr/>
            </a:lvl1pPr>
            <a:lvl2pPr marL="457200" indent="0" algn="ctr">
              <a:buNone/>
              <a:defRPr/>
            </a:lvl2pPr>
          </a:lstStyle>
          <a:p>
            <a:pPr lvl="0"/>
            <a:r>
              <a:rPr lang="en-DE"/>
              <a:t>Name</a:t>
            </a:r>
          </a:p>
        </p:txBody>
      </p:sp>
      <p:sp>
        <p:nvSpPr>
          <p:cNvPr id="26" name="Text Placeholder 17">
            <a:extLst>
              <a:ext uri="{FF2B5EF4-FFF2-40B4-BE49-F238E27FC236}">
                <a16:creationId xmlns:a16="http://schemas.microsoft.com/office/drawing/2014/main" id="{D8E3778E-86B7-8141-9E64-E4096A1EFD91}"/>
              </a:ext>
            </a:extLst>
          </p:cNvPr>
          <p:cNvSpPr>
            <a:spLocks noGrp="1"/>
          </p:cNvSpPr>
          <p:nvPr>
            <p:ph type="body" sz="quarter" idx="23" hasCustomPrompt="1"/>
          </p:nvPr>
        </p:nvSpPr>
        <p:spPr>
          <a:xfrm>
            <a:off x="8048067" y="5309962"/>
            <a:ext cx="3124758" cy="672073"/>
          </a:xfrm>
        </p:spPr>
        <p:txBody>
          <a:bodyPr>
            <a:normAutofit/>
          </a:bodyPr>
          <a:lstStyle>
            <a:lvl1pPr marL="0" indent="0" algn="ctr">
              <a:buNone/>
              <a:defRPr sz="1200">
                <a:solidFill>
                  <a:schemeClr val="tx2"/>
                </a:solidFill>
              </a:defRPr>
            </a:lvl1pPr>
            <a:lvl2pPr marL="457200" indent="0" algn="ctr">
              <a:buNone/>
              <a:defRPr/>
            </a:lvl2pPr>
          </a:lstStyle>
          <a:p>
            <a:pPr lvl="0"/>
            <a:r>
              <a:rPr lang="en-DE"/>
              <a:t>Function</a:t>
            </a:r>
          </a:p>
        </p:txBody>
      </p:sp>
      <p:sp>
        <p:nvSpPr>
          <p:cNvPr id="4" name="Text Placeholder 3">
            <a:extLst>
              <a:ext uri="{FF2B5EF4-FFF2-40B4-BE49-F238E27FC236}">
                <a16:creationId xmlns:a16="http://schemas.microsoft.com/office/drawing/2014/main" id="{394B20E6-BEA6-1341-BEEB-7EB325FCB77A}"/>
              </a:ext>
            </a:extLst>
          </p:cNvPr>
          <p:cNvSpPr>
            <a:spLocks noGrp="1"/>
          </p:cNvSpPr>
          <p:nvPr>
            <p:ph type="body" sz="quarter" idx="24" hasCustomPrompt="1"/>
          </p:nvPr>
        </p:nvSpPr>
        <p:spPr>
          <a:xfrm>
            <a:off x="1572629" y="1952625"/>
            <a:ext cx="9046744" cy="2697163"/>
          </a:xfrm>
        </p:spPr>
        <p:txBody>
          <a:bodyPr anchor="ctr">
            <a:normAutofit/>
          </a:bodyPr>
          <a:lstStyle>
            <a:lvl1pPr marL="0" indent="0" algn="ctr">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Quote</a:t>
            </a:r>
            <a:endParaRPr lang="en-GB"/>
          </a:p>
        </p:txBody>
      </p:sp>
      <p:grpSp>
        <p:nvGrpSpPr>
          <p:cNvPr id="6" name="Graphic 4">
            <a:extLst>
              <a:ext uri="{FF2B5EF4-FFF2-40B4-BE49-F238E27FC236}">
                <a16:creationId xmlns:a16="http://schemas.microsoft.com/office/drawing/2014/main" id="{160B84A9-939A-B048-9963-AEDF441CB5D8}"/>
              </a:ext>
            </a:extLst>
          </p:cNvPr>
          <p:cNvGrpSpPr/>
          <p:nvPr/>
        </p:nvGrpSpPr>
        <p:grpSpPr>
          <a:xfrm>
            <a:off x="281238" y="1743668"/>
            <a:ext cx="1475874" cy="1475874"/>
            <a:chOff x="5791200" y="3124200"/>
            <a:chExt cx="609600" cy="609600"/>
          </a:xfrm>
        </p:grpSpPr>
        <p:sp>
          <p:nvSpPr>
            <p:cNvPr id="7" name="Freeform 6">
              <a:extLst>
                <a:ext uri="{FF2B5EF4-FFF2-40B4-BE49-F238E27FC236}">
                  <a16:creationId xmlns:a16="http://schemas.microsoft.com/office/drawing/2014/main" id="{6CD37085-CA50-5640-8B6E-C25B17EC9D46}"/>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8" name="Graphic 4">
              <a:extLst>
                <a:ext uri="{FF2B5EF4-FFF2-40B4-BE49-F238E27FC236}">
                  <a16:creationId xmlns:a16="http://schemas.microsoft.com/office/drawing/2014/main" id="{7D80DE45-41D6-C741-BF4B-5E28F614B7AE}"/>
                </a:ext>
              </a:extLst>
            </p:cNvPr>
            <p:cNvGrpSpPr/>
            <p:nvPr/>
          </p:nvGrpSpPr>
          <p:grpSpPr>
            <a:xfrm>
              <a:off x="5867400" y="3200400"/>
              <a:ext cx="457200" cy="457200"/>
              <a:chOff x="5867400" y="3200400"/>
              <a:chExt cx="457200" cy="457200"/>
            </a:xfrm>
          </p:grpSpPr>
          <p:sp>
            <p:nvSpPr>
              <p:cNvPr id="9" name="Freeform 8">
                <a:extLst>
                  <a:ext uri="{FF2B5EF4-FFF2-40B4-BE49-F238E27FC236}">
                    <a16:creationId xmlns:a16="http://schemas.microsoft.com/office/drawing/2014/main" id="{18D409CA-5C75-8146-B607-D5BB849293F9}"/>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0" name="Freeform 9">
                <a:extLst>
                  <a:ext uri="{FF2B5EF4-FFF2-40B4-BE49-F238E27FC236}">
                    <a16:creationId xmlns:a16="http://schemas.microsoft.com/office/drawing/2014/main" id="{4795B5D6-3003-4B42-A902-CA90493D229B}"/>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grpSp>
        <p:nvGrpSpPr>
          <p:cNvPr id="14" name="Graphic 4">
            <a:extLst>
              <a:ext uri="{FF2B5EF4-FFF2-40B4-BE49-F238E27FC236}">
                <a16:creationId xmlns:a16="http://schemas.microsoft.com/office/drawing/2014/main" id="{26F0B7DE-98A5-7341-A37B-7AE83AF13EB8}"/>
              </a:ext>
            </a:extLst>
          </p:cNvPr>
          <p:cNvGrpSpPr/>
          <p:nvPr userDrawn="1"/>
        </p:nvGrpSpPr>
        <p:grpSpPr>
          <a:xfrm flipH="1">
            <a:off x="10434888" y="3382871"/>
            <a:ext cx="1475874" cy="1475874"/>
            <a:chOff x="5791200" y="3124200"/>
            <a:chExt cx="609600" cy="609600"/>
          </a:xfrm>
        </p:grpSpPr>
        <p:sp>
          <p:nvSpPr>
            <p:cNvPr id="15" name="Freeform 14">
              <a:extLst>
                <a:ext uri="{FF2B5EF4-FFF2-40B4-BE49-F238E27FC236}">
                  <a16:creationId xmlns:a16="http://schemas.microsoft.com/office/drawing/2014/main" id="{21A21A6D-3716-3C45-8031-F9D3F05AA02D}"/>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grpSp>
          <p:nvGrpSpPr>
            <p:cNvPr id="16" name="Graphic 4">
              <a:extLst>
                <a:ext uri="{FF2B5EF4-FFF2-40B4-BE49-F238E27FC236}">
                  <a16:creationId xmlns:a16="http://schemas.microsoft.com/office/drawing/2014/main" id="{44EBB438-0DF4-BB4D-AF07-836427DE569D}"/>
                </a:ext>
              </a:extLst>
            </p:cNvPr>
            <p:cNvGrpSpPr/>
            <p:nvPr/>
          </p:nvGrpSpPr>
          <p:grpSpPr>
            <a:xfrm>
              <a:off x="5867400" y="3200400"/>
              <a:ext cx="457200" cy="457200"/>
              <a:chOff x="5867400" y="3200400"/>
              <a:chExt cx="457200" cy="457200"/>
            </a:xfrm>
          </p:grpSpPr>
          <p:sp>
            <p:nvSpPr>
              <p:cNvPr id="17" name="Freeform 16">
                <a:extLst>
                  <a:ext uri="{FF2B5EF4-FFF2-40B4-BE49-F238E27FC236}">
                    <a16:creationId xmlns:a16="http://schemas.microsoft.com/office/drawing/2014/main" id="{DCF64E6A-899F-0A41-85D9-FAC29F07B16A}"/>
                  </a:ext>
                </a:extLst>
              </p:cNvPr>
              <p:cNvSpPr/>
              <p:nvPr/>
            </p:nvSpPr>
            <p:spPr>
              <a:xfrm>
                <a:off x="5867400" y="3200400"/>
                <a:ext cx="266700" cy="361950"/>
              </a:xfrm>
              <a:custGeom>
                <a:avLst/>
                <a:gdLst>
                  <a:gd name="connsiteX0" fmla="*/ 0 w 266700"/>
                  <a:gd name="connsiteY0" fmla="*/ 0 h 361950"/>
                  <a:gd name="connsiteX1" fmla="*/ 0 w 266700"/>
                  <a:gd name="connsiteY1" fmla="*/ 180975 h 361950"/>
                  <a:gd name="connsiteX2" fmla="*/ 133350 w 266700"/>
                  <a:gd name="connsiteY2" fmla="*/ 361950 h 361950"/>
                  <a:gd name="connsiteX3" fmla="*/ 133350 w 266700"/>
                  <a:gd name="connsiteY3" fmla="*/ 266700 h 361950"/>
                  <a:gd name="connsiteX4" fmla="*/ 266700 w 266700"/>
                  <a:gd name="connsiteY4" fmla="*/ 266700 h 361950"/>
                  <a:gd name="connsiteX5" fmla="*/ 266700 w 266700"/>
                  <a:gd name="connsiteY5"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361950">
                    <a:moveTo>
                      <a:pt x="0" y="0"/>
                    </a:moveTo>
                    <a:lnTo>
                      <a:pt x="0" y="180975"/>
                    </a:lnTo>
                    <a:cubicBezTo>
                      <a:pt x="0" y="280921"/>
                      <a:pt x="59703" y="361950"/>
                      <a:pt x="133350" y="361950"/>
                    </a:cubicBezTo>
                    <a:lnTo>
                      <a:pt x="133350" y="266700"/>
                    </a:lnTo>
                    <a:lnTo>
                      <a:pt x="266700" y="266700"/>
                    </a:lnTo>
                    <a:lnTo>
                      <a:pt x="266700" y="0"/>
                    </a:lnTo>
                    <a:close/>
                  </a:path>
                </a:pathLst>
              </a:custGeom>
              <a:solidFill>
                <a:schemeClr val="accent1"/>
              </a:solidFill>
              <a:ln w="9525"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6A4FB5CB-9186-F842-A77B-AB8568BAE370}"/>
                  </a:ext>
                </a:extLst>
              </p:cNvPr>
              <p:cNvSpPr/>
              <p:nvPr/>
            </p:nvSpPr>
            <p:spPr>
              <a:xfrm>
                <a:off x="6057900" y="3295650"/>
                <a:ext cx="266700" cy="361950"/>
              </a:xfrm>
              <a:custGeom>
                <a:avLst/>
                <a:gdLst>
                  <a:gd name="connsiteX0" fmla="*/ 257175 w 266700"/>
                  <a:gd name="connsiteY0" fmla="*/ 9525 h 361950"/>
                  <a:gd name="connsiteX1" fmla="*/ 257175 w 266700"/>
                  <a:gd name="connsiteY1" fmla="*/ 257175 h 361950"/>
                  <a:gd name="connsiteX2" fmla="*/ 123825 w 266700"/>
                  <a:gd name="connsiteY2" fmla="*/ 257175 h 361950"/>
                  <a:gd name="connsiteX3" fmla="*/ 123825 w 266700"/>
                  <a:gd name="connsiteY3" fmla="*/ 351920 h 361950"/>
                  <a:gd name="connsiteX4" fmla="*/ 9525 w 266700"/>
                  <a:gd name="connsiteY4" fmla="*/ 180975 h 361950"/>
                  <a:gd name="connsiteX5" fmla="*/ 9525 w 266700"/>
                  <a:gd name="connsiteY5" fmla="*/ 9525 h 361950"/>
                  <a:gd name="connsiteX6" fmla="*/ 257175 w 266700"/>
                  <a:gd name="connsiteY6" fmla="*/ 9525 h 361950"/>
                  <a:gd name="connsiteX7" fmla="*/ 266700 w 266700"/>
                  <a:gd name="connsiteY7" fmla="*/ 0 h 361950"/>
                  <a:gd name="connsiteX8" fmla="*/ 0 w 266700"/>
                  <a:gd name="connsiteY8" fmla="*/ 0 h 361950"/>
                  <a:gd name="connsiteX9" fmla="*/ 0 w 266700"/>
                  <a:gd name="connsiteY9" fmla="*/ 180975 h 361950"/>
                  <a:gd name="connsiteX10" fmla="*/ 133350 w 266700"/>
                  <a:gd name="connsiteY10" fmla="*/ 361950 h 361950"/>
                  <a:gd name="connsiteX11" fmla="*/ 133350 w 266700"/>
                  <a:gd name="connsiteY11" fmla="*/ 266700 h 361950"/>
                  <a:gd name="connsiteX12" fmla="*/ 266700 w 266700"/>
                  <a:gd name="connsiteY12" fmla="*/ 266700 h 361950"/>
                  <a:gd name="connsiteX13" fmla="*/ 266700 w 266700"/>
                  <a:gd name="connsiteY1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361950">
                    <a:moveTo>
                      <a:pt x="257175" y="9525"/>
                    </a:moveTo>
                    <a:lnTo>
                      <a:pt x="257175" y="257175"/>
                    </a:lnTo>
                    <a:lnTo>
                      <a:pt x="123825" y="257175"/>
                    </a:lnTo>
                    <a:lnTo>
                      <a:pt x="123825" y="351920"/>
                    </a:lnTo>
                    <a:cubicBezTo>
                      <a:pt x="60007" y="345167"/>
                      <a:pt x="9525" y="271072"/>
                      <a:pt x="9525" y="180975"/>
                    </a:cubicBezTo>
                    <a:lnTo>
                      <a:pt x="9525" y="9525"/>
                    </a:lnTo>
                    <a:lnTo>
                      <a:pt x="257175" y="9525"/>
                    </a:lnTo>
                    <a:moveTo>
                      <a:pt x="266700" y="0"/>
                    </a:moveTo>
                    <a:lnTo>
                      <a:pt x="0" y="0"/>
                    </a:lnTo>
                    <a:lnTo>
                      <a:pt x="0" y="180975"/>
                    </a:lnTo>
                    <a:cubicBezTo>
                      <a:pt x="0" y="280921"/>
                      <a:pt x="59703" y="361950"/>
                      <a:pt x="133350" y="361950"/>
                    </a:cubicBezTo>
                    <a:lnTo>
                      <a:pt x="133350" y="266700"/>
                    </a:lnTo>
                    <a:lnTo>
                      <a:pt x="266700" y="266700"/>
                    </a:lnTo>
                    <a:lnTo>
                      <a:pt x="266700" y="0"/>
                    </a:lnTo>
                    <a:close/>
                  </a:path>
                </a:pathLst>
              </a:custGeom>
              <a:solidFill>
                <a:schemeClr val="tx1"/>
              </a:solid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065630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statement">
    <p:spTree>
      <p:nvGrpSpPr>
        <p:cNvPr id="1" name=""/>
        <p:cNvGrpSpPr/>
        <p:nvPr/>
      </p:nvGrpSpPr>
      <p:grpSpPr>
        <a:xfrm>
          <a:off x="0" y="0"/>
          <a:ext cx="0" cy="0"/>
          <a:chOff x="0" y="0"/>
          <a:chExt cx="0" cy="0"/>
        </a:xfrm>
      </p:grpSpPr>
      <p:sp>
        <p:nvSpPr>
          <p:cNvPr id="7" name="SmartArt Placeholder 6">
            <a:extLst>
              <a:ext uri="{FF2B5EF4-FFF2-40B4-BE49-F238E27FC236}">
                <a16:creationId xmlns:a16="http://schemas.microsoft.com/office/drawing/2014/main" id="{0FEE956E-CDAA-584D-A236-9CDD1AFE0502}"/>
              </a:ext>
            </a:extLst>
          </p:cNvPr>
          <p:cNvSpPr>
            <a:spLocks noGrp="1"/>
          </p:cNvSpPr>
          <p:nvPr>
            <p:ph type="dgm" sz="quarter" idx="11" hasCustomPrompt="1"/>
          </p:nvPr>
        </p:nvSpPr>
        <p:spPr>
          <a:xfrm>
            <a:off x="1309688" y="2655888"/>
            <a:ext cx="9239250" cy="1309687"/>
          </a:xfrm>
          <a:solidFill>
            <a:schemeClr val="accent1"/>
          </a:solidFill>
          <a:ln>
            <a:noFill/>
          </a:ln>
        </p:spPr>
        <p:txBody>
          <a:bodyPr anchor="t" anchorCtr="1">
            <a:normAutofit/>
          </a:bodyPr>
          <a:lstStyle>
            <a:lvl1pPr marL="0" indent="0">
              <a:buNone/>
              <a:defRPr sz="800"/>
            </a:lvl1pPr>
          </a:lstStyle>
          <a:p>
            <a:r>
              <a:rPr lang="en-GB"/>
              <a:t> </a:t>
            </a:r>
          </a:p>
        </p:txBody>
      </p:sp>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
        <p:nvSpPr>
          <p:cNvPr id="4" name="Text Placeholder 3">
            <a:extLst>
              <a:ext uri="{FF2B5EF4-FFF2-40B4-BE49-F238E27FC236}">
                <a16:creationId xmlns:a16="http://schemas.microsoft.com/office/drawing/2014/main" id="{4879344D-AF10-5449-8ECE-263386E0FEFE}"/>
              </a:ext>
            </a:extLst>
          </p:cNvPr>
          <p:cNvSpPr>
            <a:spLocks noGrp="1"/>
          </p:cNvSpPr>
          <p:nvPr>
            <p:ph type="body" sz="quarter" idx="10" hasCustomPrompt="1"/>
          </p:nvPr>
        </p:nvSpPr>
        <p:spPr>
          <a:xfrm>
            <a:off x="1549400" y="2492375"/>
            <a:ext cx="9144000" cy="1059430"/>
          </a:xfrm>
          <a:solidFill>
            <a:schemeClr val="tx1">
              <a:alpha val="80000"/>
            </a:schemeClr>
          </a:solidFill>
        </p:spPr>
        <p:txBody>
          <a:bodyPr lIns="360000" tIns="360000" rIns="360000" bIns="360000" anchor="t" anchorCtr="1">
            <a:spAutoFit/>
          </a:bodyPr>
          <a:lstStyle>
            <a:lvl1pPr marL="0" indent="0" algn="ctr">
              <a:buNone/>
              <a:defRPr sz="2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Statement</a:t>
            </a:r>
            <a:endParaRPr lang="en-GB"/>
          </a:p>
        </p:txBody>
      </p:sp>
    </p:spTree>
    <p:extLst>
      <p:ext uri="{BB962C8B-B14F-4D97-AF65-F5344CB8AC3E}">
        <p14:creationId xmlns:p14="http://schemas.microsoft.com/office/powerpoint/2010/main" val="18030736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CA5A6-744D-914D-B8EA-C25298CE8C3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2213130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7852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content/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a:xfrm>
            <a:off x="911227" y="584200"/>
            <a:ext cx="7056436" cy="1112923"/>
          </a:xfrm>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5" y="1952625"/>
            <a:ext cx="7056437"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8" name="Picture Placeholder 7">
            <a:extLst>
              <a:ext uri="{FF2B5EF4-FFF2-40B4-BE49-F238E27FC236}">
                <a16:creationId xmlns:a16="http://schemas.microsoft.com/office/drawing/2014/main" id="{158A5DFB-EE1D-CF4F-A21D-DECB6EE73CB0}"/>
              </a:ext>
            </a:extLst>
          </p:cNvPr>
          <p:cNvSpPr>
            <a:spLocks noGrp="1"/>
          </p:cNvSpPr>
          <p:nvPr>
            <p:ph type="pic" sz="quarter" idx="13"/>
          </p:nvPr>
        </p:nvSpPr>
        <p:spPr>
          <a:xfrm>
            <a:off x="8238844" y="0"/>
            <a:ext cx="3953156" cy="6858000"/>
          </a:xfrm>
          <a:solidFill>
            <a:schemeClr val="tx1">
              <a:lumMod val="10000"/>
              <a:lumOff val="90000"/>
            </a:schemeClr>
          </a:solidFill>
        </p:spPr>
        <p:txBody>
          <a:bodyPr anchor="ctr"/>
          <a:lstStyle>
            <a:lvl1pPr marL="0" indent="0" algn="ctr">
              <a:buNone/>
              <a:defRPr/>
            </a:lvl1pPr>
          </a:lstStyle>
          <a:p>
            <a:endParaRPr lang="en-DE"/>
          </a:p>
        </p:txBody>
      </p:sp>
      <p:sp>
        <p:nvSpPr>
          <p:cNvPr id="10" name="Text Placeholder 9">
            <a:extLst>
              <a:ext uri="{FF2B5EF4-FFF2-40B4-BE49-F238E27FC236}">
                <a16:creationId xmlns:a16="http://schemas.microsoft.com/office/drawing/2014/main" id="{CBB7C9B1-10B8-BA46-9905-850547ECAFCA}"/>
              </a:ext>
            </a:extLst>
          </p:cNvPr>
          <p:cNvSpPr>
            <a:spLocks noGrp="1"/>
          </p:cNvSpPr>
          <p:nvPr>
            <p:ph type="body" sz="quarter" idx="14" hasCustomPrompt="1"/>
          </p:nvPr>
        </p:nvSpPr>
        <p:spPr>
          <a:xfrm>
            <a:off x="8238842" y="5186975"/>
            <a:ext cx="3953157" cy="682625"/>
          </a:xfrm>
          <a:solidFill>
            <a:schemeClr val="accent1">
              <a:alpha val="80000"/>
            </a:schemeClr>
          </a:solidFill>
        </p:spPr>
        <p:txBody>
          <a:bodyPr anchor="ctr">
            <a:normAutofit/>
          </a:bodyPr>
          <a:lstStyle>
            <a:lvl1pPr marL="0" indent="0" algn="ctr">
              <a:buNone/>
              <a:defRPr sz="1200">
                <a:solidFill>
                  <a:schemeClr val="bg1"/>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GB"/>
              <a:t>Caption (optional)</a:t>
            </a:r>
            <a:endParaRPr lang="en-DE"/>
          </a:p>
        </p:txBody>
      </p:sp>
      <p:sp>
        <p:nvSpPr>
          <p:cNvPr id="15" name="SmartArt Placeholder 14">
            <a:extLst>
              <a:ext uri="{FF2B5EF4-FFF2-40B4-BE49-F238E27FC236}">
                <a16:creationId xmlns:a16="http://schemas.microsoft.com/office/drawing/2014/main" id="{265BA841-2FD6-4445-BECC-50FFAFD168D6}"/>
              </a:ext>
            </a:extLst>
          </p:cNvPr>
          <p:cNvSpPr>
            <a:spLocks noGrp="1"/>
          </p:cNvSpPr>
          <p:nvPr>
            <p:ph type="dgm" sz="quarter" idx="18" hasCustomPrompt="1"/>
          </p:nvPr>
        </p:nvSpPr>
        <p:spPr>
          <a:xfrm flipH="1">
            <a:off x="8238843" y="4504350"/>
            <a:ext cx="3953156" cy="682625"/>
          </a:xfrm>
          <a:prstGeom prst="rtTriangle">
            <a:avLst/>
          </a:prstGeom>
          <a:solidFill>
            <a:schemeClr val="accent1">
              <a:alpha val="80000"/>
            </a:schemeClr>
          </a:solidFill>
        </p:spPr>
        <p:txBody>
          <a:bodyPr anchor="ctr">
            <a:normAutofit/>
          </a:bodyPr>
          <a:lstStyle>
            <a:lvl1pPr marL="0" indent="0">
              <a:buNone/>
              <a:defRPr sz="200"/>
            </a:lvl1pPr>
          </a:lstStyle>
          <a:p>
            <a:r>
              <a:rPr lang="en-DE"/>
              <a:t> </a:t>
            </a:r>
          </a:p>
        </p:txBody>
      </p:sp>
      <p:sp>
        <p:nvSpPr>
          <p:cNvPr id="16" name="SmartArt Placeholder 14">
            <a:extLst>
              <a:ext uri="{FF2B5EF4-FFF2-40B4-BE49-F238E27FC236}">
                <a16:creationId xmlns:a16="http://schemas.microsoft.com/office/drawing/2014/main" id="{CC828BDA-DE6F-BE43-A992-C94EDB771856}"/>
              </a:ext>
            </a:extLst>
          </p:cNvPr>
          <p:cNvSpPr>
            <a:spLocks noGrp="1"/>
          </p:cNvSpPr>
          <p:nvPr>
            <p:ph type="dgm" sz="quarter" idx="19" hasCustomPrompt="1"/>
          </p:nvPr>
        </p:nvSpPr>
        <p:spPr>
          <a:xfrm flipV="1">
            <a:off x="8238843" y="5869600"/>
            <a:ext cx="3953156" cy="682625"/>
          </a:xfrm>
          <a:prstGeom prst="rtTriangle">
            <a:avLst/>
          </a:prstGeom>
          <a:solidFill>
            <a:schemeClr val="accent1">
              <a:alpha val="80000"/>
            </a:schemeClr>
          </a:solidFill>
        </p:spPr>
        <p:txBody>
          <a:bodyPr anchor="ctr">
            <a:normAutofit/>
          </a:bodyPr>
          <a:lstStyle>
            <a:lvl1pPr marL="0" indent="0">
              <a:buNone/>
              <a:defRPr sz="200"/>
            </a:lvl1pPr>
          </a:lstStyle>
          <a:p>
            <a:r>
              <a:rPr lang="en-DE"/>
              <a:t> </a:t>
            </a:r>
          </a:p>
        </p:txBody>
      </p:sp>
      <p:sp>
        <p:nvSpPr>
          <p:cNvPr id="17" name="SmartArt Placeholder 14">
            <a:extLst>
              <a:ext uri="{FF2B5EF4-FFF2-40B4-BE49-F238E27FC236}">
                <a16:creationId xmlns:a16="http://schemas.microsoft.com/office/drawing/2014/main" id="{1CB8AF03-1B49-9B47-BA6F-75E65E0F3B96}"/>
              </a:ext>
            </a:extLst>
          </p:cNvPr>
          <p:cNvSpPr>
            <a:spLocks noGrp="1"/>
          </p:cNvSpPr>
          <p:nvPr>
            <p:ph type="dgm" sz="quarter" idx="20" hasCustomPrompt="1"/>
          </p:nvPr>
        </p:nvSpPr>
        <p:spPr>
          <a:xfrm flipH="1">
            <a:off x="8238843" y="6181449"/>
            <a:ext cx="3953156" cy="682625"/>
          </a:xfrm>
          <a:prstGeom prst="rtTriangle">
            <a:avLst/>
          </a:prstGeom>
          <a:solidFill>
            <a:schemeClr val="accent1">
              <a:alpha val="80000"/>
            </a:schemeClr>
          </a:solidFill>
        </p:spPr>
        <p:txBody>
          <a:bodyPr anchor="ctr">
            <a:normAutofit/>
          </a:bodyPr>
          <a:lstStyle>
            <a:lvl1pPr marL="0" indent="0">
              <a:buNone/>
              <a:defRPr sz="200"/>
            </a:lvl1pPr>
          </a:lstStyle>
          <a:p>
            <a:r>
              <a:rPr lang="en-DE"/>
              <a:t> </a:t>
            </a:r>
          </a:p>
        </p:txBody>
      </p:sp>
    </p:spTree>
    <p:extLst>
      <p:ext uri="{BB962C8B-B14F-4D97-AF65-F5344CB8AC3E}">
        <p14:creationId xmlns:p14="http://schemas.microsoft.com/office/powerpoint/2010/main" val="1970454095"/>
      </p:ext>
    </p:extLst>
  </p:cSld>
  <p:clrMapOvr>
    <a:masterClrMapping/>
  </p:clrMapOvr>
  <p:extLst>
    <p:ext uri="{DCECCB84-F9BA-43D5-87BE-67443E8EF086}">
      <p15:sldGuideLst xmlns:p15="http://schemas.microsoft.com/office/powerpoint/2012/main">
        <p15:guide id="1" pos="501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content/pictur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60BF-AFCE-4846-AF56-1EBB07DCB4B4}"/>
              </a:ext>
            </a:extLst>
          </p:cNvPr>
          <p:cNvSpPr>
            <a:spLocks noGrp="1"/>
          </p:cNvSpPr>
          <p:nvPr>
            <p:ph type="title"/>
          </p:nvPr>
        </p:nvSpPr>
        <p:spPr/>
        <p:txBody>
          <a:bodyPr/>
          <a:lstStyle/>
          <a:p>
            <a:r>
              <a:rPr lang="en-GB"/>
              <a:t>Click to edit Master title style</a:t>
            </a:r>
            <a:endParaRPr lang="en-DE"/>
          </a:p>
        </p:txBody>
      </p:sp>
      <p:sp>
        <p:nvSpPr>
          <p:cNvPr id="3" name="Content Placeholder 2">
            <a:extLst>
              <a:ext uri="{FF2B5EF4-FFF2-40B4-BE49-F238E27FC236}">
                <a16:creationId xmlns:a16="http://schemas.microsoft.com/office/drawing/2014/main" id="{6A64413E-EBC3-2946-8AF4-8B0F43EC961E}"/>
              </a:ext>
            </a:extLst>
          </p:cNvPr>
          <p:cNvSpPr>
            <a:spLocks noGrp="1"/>
          </p:cNvSpPr>
          <p:nvPr>
            <p:ph idx="1"/>
          </p:nvPr>
        </p:nvSpPr>
        <p:spPr>
          <a:xfrm>
            <a:off x="911226" y="1952625"/>
            <a:ext cx="5076824" cy="403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8" name="Picture Placeholder 7">
            <a:extLst>
              <a:ext uri="{FF2B5EF4-FFF2-40B4-BE49-F238E27FC236}">
                <a16:creationId xmlns:a16="http://schemas.microsoft.com/office/drawing/2014/main" id="{158A5DFB-EE1D-CF4F-A21D-DECB6EE73CB0}"/>
              </a:ext>
            </a:extLst>
          </p:cNvPr>
          <p:cNvSpPr>
            <a:spLocks noGrp="1"/>
          </p:cNvSpPr>
          <p:nvPr>
            <p:ph type="pic" sz="quarter" idx="13"/>
          </p:nvPr>
        </p:nvSpPr>
        <p:spPr>
          <a:xfrm>
            <a:off x="7172282" y="2024063"/>
            <a:ext cx="4000543" cy="2693190"/>
          </a:xfrm>
          <a:solidFill>
            <a:schemeClr val="tx1">
              <a:lumMod val="10000"/>
              <a:lumOff val="90000"/>
            </a:schemeClr>
          </a:solidFill>
        </p:spPr>
        <p:txBody>
          <a:bodyPr anchor="ctr"/>
          <a:lstStyle>
            <a:lvl1pPr marL="0" indent="0" algn="ctr">
              <a:buNone/>
              <a:defRPr/>
            </a:lvl1pPr>
          </a:lstStyle>
          <a:p>
            <a:endParaRPr lang="en-DE"/>
          </a:p>
        </p:txBody>
      </p:sp>
      <p:sp>
        <p:nvSpPr>
          <p:cNvPr id="10" name="SmartArt Placeholder 9">
            <a:extLst>
              <a:ext uri="{FF2B5EF4-FFF2-40B4-BE49-F238E27FC236}">
                <a16:creationId xmlns:a16="http://schemas.microsoft.com/office/drawing/2014/main" id="{8F2EA643-889E-C943-9C70-4EDD2154BF1D}"/>
              </a:ext>
            </a:extLst>
          </p:cNvPr>
          <p:cNvSpPr>
            <a:spLocks noGrp="1"/>
          </p:cNvSpPr>
          <p:nvPr>
            <p:ph type="dgm" sz="quarter" idx="14" hasCustomPrompt="1"/>
          </p:nvPr>
        </p:nvSpPr>
        <p:spPr>
          <a:xfrm>
            <a:off x="10479932" y="2024063"/>
            <a:ext cx="692893" cy="2693190"/>
          </a:xfrm>
          <a:solidFill>
            <a:schemeClr val="accent1">
              <a:alpha val="50000"/>
            </a:schemeClr>
          </a:solidFill>
        </p:spPr>
        <p:txBody>
          <a:bodyPr>
            <a:normAutofit/>
          </a:bodyPr>
          <a:lstStyle>
            <a:lvl1pPr marL="0" indent="0">
              <a:buNone/>
              <a:defRPr lang="en-DE" sz="800" dirty="0"/>
            </a:lvl1pPr>
          </a:lstStyle>
          <a:p>
            <a:r>
              <a:rPr lang="en-DE"/>
              <a:t> </a:t>
            </a:r>
          </a:p>
        </p:txBody>
      </p:sp>
    </p:spTree>
    <p:extLst>
      <p:ext uri="{BB962C8B-B14F-4D97-AF65-F5344CB8AC3E}">
        <p14:creationId xmlns:p14="http://schemas.microsoft.com/office/powerpoint/2010/main" val="23570515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6" name="Octagon 5">
            <a:extLst>
              <a:ext uri="{FF2B5EF4-FFF2-40B4-BE49-F238E27FC236}">
                <a16:creationId xmlns:a16="http://schemas.microsoft.com/office/drawing/2014/main" id="{268CF2E5-DF09-E474-4874-DB9E36347EBF}"/>
              </a:ext>
            </a:extLst>
          </p:cNvPr>
          <p:cNvSpPr/>
          <p:nvPr userDrawn="1"/>
        </p:nvSpPr>
        <p:spPr>
          <a:xfrm>
            <a:off x="8796232" y="2259051"/>
            <a:ext cx="2376593" cy="2376593"/>
          </a:xfrm>
          <a:prstGeom prst="octagon">
            <a:avLst/>
          </a:prstGeom>
          <a:noFill/>
          <a:ln w="25400">
            <a:solidFill>
              <a:schemeClr val="tx1">
                <a:alpha val="49789"/>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8" name="Text Placeholder 7">
            <a:extLst>
              <a:ext uri="{FF2B5EF4-FFF2-40B4-BE49-F238E27FC236}">
                <a16:creationId xmlns:a16="http://schemas.microsoft.com/office/drawing/2014/main" id="{272C2754-428F-BB46-BE16-0E549429770B}"/>
              </a:ext>
            </a:extLst>
          </p:cNvPr>
          <p:cNvSpPr>
            <a:spLocks noGrp="1"/>
          </p:cNvSpPr>
          <p:nvPr>
            <p:ph type="body" sz="quarter" idx="10" hasCustomPrompt="1"/>
          </p:nvPr>
        </p:nvSpPr>
        <p:spPr>
          <a:xfrm>
            <a:off x="911227" y="2024063"/>
            <a:ext cx="7441418" cy="646331"/>
          </a:xfrm>
        </p:spPr>
        <p:txBody>
          <a:bodyPr>
            <a:spAutoFit/>
          </a:bodyPr>
          <a:lstStyle>
            <a:lvl1pPr marL="0" indent="0">
              <a:buNone/>
              <a:defRPr sz="3600" b="1">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GB"/>
              <a:t>Thank you.</a:t>
            </a:r>
          </a:p>
        </p:txBody>
      </p:sp>
      <p:sp>
        <p:nvSpPr>
          <p:cNvPr id="5" name="Octagon 4">
            <a:extLst>
              <a:ext uri="{FF2B5EF4-FFF2-40B4-BE49-F238E27FC236}">
                <a16:creationId xmlns:a16="http://schemas.microsoft.com/office/drawing/2014/main" id="{628B522A-68B2-2284-71E2-9F0ADCC14FFA}"/>
              </a:ext>
            </a:extLst>
          </p:cNvPr>
          <p:cNvSpPr/>
          <p:nvPr userDrawn="1"/>
        </p:nvSpPr>
        <p:spPr>
          <a:xfrm>
            <a:off x="8307796" y="-1009624"/>
            <a:ext cx="4914906" cy="4914906"/>
          </a:xfrm>
          <a:prstGeom prst="octagon">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7" name="Octagon 6">
            <a:extLst>
              <a:ext uri="{FF2B5EF4-FFF2-40B4-BE49-F238E27FC236}">
                <a16:creationId xmlns:a16="http://schemas.microsoft.com/office/drawing/2014/main" id="{2BD5F74F-3DC9-091A-C03C-B04E32760172}"/>
              </a:ext>
            </a:extLst>
          </p:cNvPr>
          <p:cNvSpPr/>
          <p:nvPr userDrawn="1"/>
        </p:nvSpPr>
        <p:spPr>
          <a:xfrm>
            <a:off x="7756717" y="1109236"/>
            <a:ext cx="1284226" cy="1284226"/>
          </a:xfrm>
          <a:prstGeom prst="octagon">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ctagon 8">
            <a:extLst>
              <a:ext uri="{FF2B5EF4-FFF2-40B4-BE49-F238E27FC236}">
                <a16:creationId xmlns:a16="http://schemas.microsoft.com/office/drawing/2014/main" id="{C0B1DA74-132F-471D-0D0B-C881948BF2B9}"/>
              </a:ext>
            </a:extLst>
          </p:cNvPr>
          <p:cNvSpPr/>
          <p:nvPr userDrawn="1"/>
        </p:nvSpPr>
        <p:spPr>
          <a:xfrm>
            <a:off x="7756717" y="1563935"/>
            <a:ext cx="1842567" cy="1842567"/>
          </a:xfrm>
          <a:prstGeom prst="octagon">
            <a:avLst/>
          </a:prstGeom>
          <a:solidFill>
            <a:schemeClr val="accent1">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2753130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p:bg>
      <p:bgPr>
        <a:solidFill>
          <a:schemeClr val="bg2">
            <a:lumMod val="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196E-E2EE-36F8-3548-56E9628993CC}"/>
              </a:ext>
            </a:extLst>
          </p:cNvPr>
          <p:cNvSpPr>
            <a:spLocks noGrp="1"/>
          </p:cNvSpPr>
          <p:nvPr>
            <p:ph type="title"/>
          </p:nvPr>
        </p:nvSpPr>
        <p:spPr>
          <a:xfrm>
            <a:off x="911225" y="2267024"/>
            <a:ext cx="7753503" cy="646331"/>
          </a:xfrm>
        </p:spPr>
        <p:txBody>
          <a:bodyPr anchor="t" anchorCtr="0"/>
          <a:lstStyle>
            <a:lvl1pPr>
              <a:lnSpc>
                <a:spcPct val="100000"/>
              </a:lnSpc>
              <a:defRPr>
                <a:solidFill>
                  <a:schemeClr val="bg1"/>
                </a:solidFill>
              </a:defRPr>
            </a:lvl1pPr>
          </a:lstStyle>
          <a:p>
            <a:r>
              <a:rPr lang="en-GB"/>
              <a:t>Click to edit Master title style</a:t>
            </a:r>
            <a:endParaRPr lang="en-DE"/>
          </a:p>
        </p:txBody>
      </p:sp>
      <p:pic>
        <p:nvPicPr>
          <p:cNvPr id="3" name="Graphic 2">
            <a:extLst>
              <a:ext uri="{FF2B5EF4-FFF2-40B4-BE49-F238E27FC236}">
                <a16:creationId xmlns:a16="http://schemas.microsoft.com/office/drawing/2014/main" id="{DC0E1A47-6967-770C-D4FA-9D86D0F71F2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987878"/>
            <a:ext cx="1209955" cy="870122"/>
          </a:xfrm>
          <a:prstGeom prst="rect">
            <a:avLst/>
          </a:prstGeom>
        </p:spPr>
      </p:pic>
      <p:sp>
        <p:nvSpPr>
          <p:cNvPr id="8" name="Triangle 7">
            <a:extLst>
              <a:ext uri="{FF2B5EF4-FFF2-40B4-BE49-F238E27FC236}">
                <a16:creationId xmlns:a16="http://schemas.microsoft.com/office/drawing/2014/main" id="{96796E22-A248-43AD-C908-933F883ABF34}"/>
              </a:ext>
            </a:extLst>
          </p:cNvPr>
          <p:cNvSpPr/>
          <p:nvPr userDrawn="1"/>
        </p:nvSpPr>
        <p:spPr>
          <a:xfrm rot="5400000">
            <a:off x="8956653" y="821620"/>
            <a:ext cx="2449564" cy="1982780"/>
          </a:xfrm>
          <a:prstGeom prst="triangle">
            <a:avLst/>
          </a:prstGeom>
          <a:solidFill>
            <a:schemeClr val="accent1">
              <a:alpha val="497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9" name="Triangle 8">
            <a:extLst>
              <a:ext uri="{FF2B5EF4-FFF2-40B4-BE49-F238E27FC236}">
                <a16:creationId xmlns:a16="http://schemas.microsoft.com/office/drawing/2014/main" id="{718F873A-1D79-13C4-4E07-FE1273811122}"/>
              </a:ext>
            </a:extLst>
          </p:cNvPr>
          <p:cNvSpPr/>
          <p:nvPr userDrawn="1"/>
        </p:nvSpPr>
        <p:spPr>
          <a:xfrm rot="5400000">
            <a:off x="9460179" y="2453977"/>
            <a:ext cx="1442511" cy="1167629"/>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
        <p:nvSpPr>
          <p:cNvPr id="10" name="Triangle 9">
            <a:extLst>
              <a:ext uri="{FF2B5EF4-FFF2-40B4-BE49-F238E27FC236}">
                <a16:creationId xmlns:a16="http://schemas.microsoft.com/office/drawing/2014/main" id="{DBAFF089-B85B-EE80-584D-716320772A2F}"/>
              </a:ext>
            </a:extLst>
          </p:cNvPr>
          <p:cNvSpPr/>
          <p:nvPr userDrawn="1"/>
        </p:nvSpPr>
        <p:spPr>
          <a:xfrm rot="5400000">
            <a:off x="8024644" y="-1574485"/>
            <a:ext cx="7720232" cy="6249080"/>
          </a:xfrm>
          <a:prstGeom prst="triangl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Noto Sans" panose="020B0502040504020204" pitchFamily="34" charset="0"/>
            </a:endParaRPr>
          </a:p>
        </p:txBody>
      </p:sp>
    </p:spTree>
    <p:extLst>
      <p:ext uri="{BB962C8B-B14F-4D97-AF65-F5344CB8AC3E}">
        <p14:creationId xmlns:p14="http://schemas.microsoft.com/office/powerpoint/2010/main" val="1742956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5" Type="http://schemas.openxmlformats.org/officeDocument/2006/relationships/image" Target="../media/image4.sv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4.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image" Target="../media/image5.sv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7C2D8-E6B7-6A4C-B09E-B6522D2B9969}"/>
              </a:ext>
            </a:extLst>
          </p:cNvPr>
          <p:cNvSpPr>
            <a:spLocks noGrp="1"/>
          </p:cNvSpPr>
          <p:nvPr>
            <p:ph type="title"/>
          </p:nvPr>
        </p:nvSpPr>
        <p:spPr>
          <a:xfrm>
            <a:off x="856827" y="3048995"/>
            <a:ext cx="9731294" cy="590931"/>
          </a:xfrm>
          <a:prstGeom prst="rect">
            <a:avLst/>
          </a:prstGeom>
        </p:spPr>
        <p:txBody>
          <a:bodyPr vert="horz" wrap="square" lIns="91440" tIns="45720" rIns="91440" bIns="45720" rtlCol="0" anchor="b" anchorCtr="0">
            <a:sp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BE721CCD-F5E3-2E5C-057D-E35B5FC68DA2}"/>
              </a:ext>
            </a:extLst>
          </p:cNvPr>
          <p:cNvSpPr>
            <a:spLocks noGrp="1"/>
          </p:cNvSpPr>
          <p:nvPr>
            <p:ph type="body" idx="1"/>
          </p:nvPr>
        </p:nvSpPr>
        <p:spPr>
          <a:xfrm>
            <a:off x="838200" y="3853091"/>
            <a:ext cx="10515600" cy="232387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939745604"/>
      </p:ext>
    </p:extLst>
  </p:cSld>
  <p:clrMap bg1="lt1" tx1="dk1" bg2="lt2" tx2="dk2" accent1="accent1" accent2="accent2" accent3="accent3" accent4="accent4" accent5="accent5" accent6="accent6" hlink="hlink" folHlink="folHlink"/>
  <p:sldLayoutIdLst>
    <p:sldLayoutId id="2147483867" r:id="rId1"/>
    <p:sldLayoutId id="2147483872" r:id="rId2"/>
    <p:sldLayoutId id="2147483873" r:id="rId3"/>
    <p:sldLayoutId id="2147483874" r:id="rId4"/>
    <p:sldLayoutId id="2147483875" r:id="rId5"/>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pos="642">
          <p15:clr>
            <a:srgbClr val="F26B43"/>
          </p15:clr>
        </p15:guide>
        <p15:guide id="3" pos="7038">
          <p15:clr>
            <a:srgbClr val="F26B43"/>
          </p15:clr>
        </p15:guide>
        <p15:guide id="4" orient="horz" pos="1230" userDrawn="1">
          <p15:clr>
            <a:srgbClr val="F26B43"/>
          </p15:clr>
        </p15:guide>
        <p15:guide id="5" orient="horz" pos="414">
          <p15:clr>
            <a:srgbClr val="F26B43"/>
          </p15:clr>
        </p15:guide>
        <p15:guide id="6" orient="horz" pos="3181" userDrawn="1">
          <p15:clr>
            <a:srgbClr val="F26B43"/>
          </p15:clr>
        </p15:guide>
        <p15:guide id="7" pos="574" userDrawn="1">
          <p15:clr>
            <a:srgbClr val="A4A3A4"/>
          </p15:clr>
        </p15:guide>
        <p15:guide id="8" orient="horz" pos="2160" userDrawn="1">
          <p15:clr>
            <a:srgbClr val="A4A3A4"/>
          </p15:clr>
        </p15:guide>
        <p15:guide id="9" pos="483" userDrawn="1">
          <p15:clr>
            <a:srgbClr val="FDE53C"/>
          </p15:clr>
        </p15:guide>
        <p15:guide id="10" orient="horz" pos="1729" userDrawn="1">
          <p15:clr>
            <a:srgbClr val="5ACBF0"/>
          </p15:clr>
        </p15:guide>
        <p15:guide id="11" pos="415" userDrawn="1">
          <p15:clr>
            <a:srgbClr val="FDE53C"/>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8DB184-B7BA-275D-19D9-D9B37C8A73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252745F5-C480-B22C-2DFF-72CFEEC89B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Tree>
    <p:extLst>
      <p:ext uri="{BB962C8B-B14F-4D97-AF65-F5344CB8AC3E}">
        <p14:creationId xmlns:p14="http://schemas.microsoft.com/office/powerpoint/2010/main" val="297712022"/>
      </p:ext>
    </p:extLst>
  </p:cSld>
  <p:clrMap bg1="lt1" tx1="dk1" bg2="lt2" tx2="dk2" accent1="accent1" accent2="accent2" accent3="accent3" accent4="accent4" accent5="accent5" accent6="accent6" hlink="hlink" folHlink="folHlink"/>
  <p:sldLayoutIdLst>
    <p:sldLayoutId id="2147483865" r:id="rId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7C2D8-E6B7-6A4C-B09E-B6522D2B9969}"/>
              </a:ext>
            </a:extLst>
          </p:cNvPr>
          <p:cNvSpPr>
            <a:spLocks noGrp="1"/>
          </p:cNvSpPr>
          <p:nvPr>
            <p:ph type="title"/>
          </p:nvPr>
        </p:nvSpPr>
        <p:spPr>
          <a:xfrm>
            <a:off x="911226" y="584201"/>
            <a:ext cx="10369549" cy="612774"/>
          </a:xfrm>
          <a:prstGeom prst="rect">
            <a:avLst/>
          </a:prstGeom>
        </p:spPr>
        <p:txBody>
          <a:bodyPr vert="horz" wrap="square" lIns="91440" tIns="45720" rIns="91440" bIns="45720" rtlCol="0" anchor="t" anchorCtr="0">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D2FD8F45-8F2C-8044-9DBE-0D79B47E7A17}"/>
              </a:ext>
            </a:extLst>
          </p:cNvPr>
          <p:cNvSpPr>
            <a:spLocks noGrp="1"/>
          </p:cNvSpPr>
          <p:nvPr>
            <p:ph type="body" idx="1"/>
          </p:nvPr>
        </p:nvSpPr>
        <p:spPr>
          <a:xfrm>
            <a:off x="911226" y="1952625"/>
            <a:ext cx="10369550" cy="4032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4" name="Date Placeholder 3">
            <a:extLst>
              <a:ext uri="{FF2B5EF4-FFF2-40B4-BE49-F238E27FC236}">
                <a16:creationId xmlns:a16="http://schemas.microsoft.com/office/drawing/2014/main" id="{0FFDB66E-74EE-244D-8DFC-FD34A53AD1BD}"/>
              </a:ext>
            </a:extLst>
          </p:cNvPr>
          <p:cNvSpPr>
            <a:spLocks noGrp="1"/>
          </p:cNvSpPr>
          <p:nvPr>
            <p:ph type="dt" sz="half" idx="2"/>
          </p:nvPr>
        </p:nvSpPr>
        <p:spPr>
          <a:xfrm>
            <a:off x="1209956" y="624037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28411-1874-514F-B8E4-5E809C4673BE}" type="datetime1">
              <a:rPr lang="de-DE" smtClean="0"/>
              <a:t>13.10.2026</a:t>
            </a:fld>
            <a:endParaRPr lang="en-DE"/>
          </a:p>
        </p:txBody>
      </p:sp>
      <p:sp>
        <p:nvSpPr>
          <p:cNvPr id="6" name="Slide Number Placeholder 5">
            <a:extLst>
              <a:ext uri="{FF2B5EF4-FFF2-40B4-BE49-F238E27FC236}">
                <a16:creationId xmlns:a16="http://schemas.microsoft.com/office/drawing/2014/main" id="{5349C585-8C7B-914B-88FD-4B3FB29BD4FC}"/>
              </a:ext>
            </a:extLst>
          </p:cNvPr>
          <p:cNvSpPr>
            <a:spLocks noGrp="1"/>
          </p:cNvSpPr>
          <p:nvPr>
            <p:ph type="sldNum" sz="quarter" idx="4"/>
          </p:nvPr>
        </p:nvSpPr>
        <p:spPr>
          <a:xfrm>
            <a:off x="8537575" y="62403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B8EA4-B7AA-7742-814C-E13D05771FA8}" type="slidenum">
              <a:rPr lang="en-DE" smtClean="0"/>
              <a:t>‹#›</a:t>
            </a:fld>
            <a:endParaRPr lang="en-DE"/>
          </a:p>
        </p:txBody>
      </p:sp>
      <p:pic>
        <p:nvPicPr>
          <p:cNvPr id="9" name="Graphic 8">
            <a:extLst>
              <a:ext uri="{FF2B5EF4-FFF2-40B4-BE49-F238E27FC236}">
                <a16:creationId xmlns:a16="http://schemas.microsoft.com/office/drawing/2014/main" id="{63406EF4-2620-5745-99EB-B25B244D0778}"/>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0" y="5987878"/>
            <a:ext cx="1209956" cy="870122"/>
          </a:xfrm>
          <a:prstGeom prst="rect">
            <a:avLst/>
          </a:prstGeom>
        </p:spPr>
      </p:pic>
      <p:sp>
        <p:nvSpPr>
          <p:cNvPr id="7" name="Footer Placeholder 6">
            <a:extLst>
              <a:ext uri="{FF2B5EF4-FFF2-40B4-BE49-F238E27FC236}">
                <a16:creationId xmlns:a16="http://schemas.microsoft.com/office/drawing/2014/main" id="{10ED16A6-FDFB-6440-9B63-2D281B2DEBA1}"/>
              </a:ext>
            </a:extLst>
          </p:cNvPr>
          <p:cNvSpPr>
            <a:spLocks noGrp="1"/>
          </p:cNvSpPr>
          <p:nvPr>
            <p:ph type="ftr" sz="quarter" idx="3"/>
          </p:nvPr>
        </p:nvSpPr>
        <p:spPr>
          <a:xfrm>
            <a:off x="4038600" y="624037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1381553194"/>
      </p:ext>
    </p:extLst>
  </p:cSld>
  <p:clrMap bg1="lt1" tx1="dk1" bg2="lt2" tx2="dk2" accent1="accent1" accent2="accent2" accent3="accent3" accent4="accent4" accent5="accent5" accent6="accent6" hlink="hlink" folHlink="folHlink"/>
  <p:sldLayoutIdLst>
    <p:sldLayoutId id="2147483662" r:id="rId1"/>
    <p:sldLayoutId id="2147483690" r:id="rId2"/>
    <p:sldLayoutId id="2147483691" r:id="rId3"/>
    <p:sldLayoutId id="2147483692" r:id="rId4"/>
    <p:sldLayoutId id="2147483664" r:id="rId5"/>
    <p:sldLayoutId id="2147483701" r:id="rId6"/>
    <p:sldLayoutId id="2147483699" r:id="rId7"/>
    <p:sldLayoutId id="2147483704" r:id="rId8"/>
    <p:sldLayoutId id="2147483700" r:id="rId9"/>
    <p:sldLayoutId id="2147483698" r:id="rId10"/>
    <p:sldLayoutId id="2147483666" r:id="rId12"/>
    <p:sldLayoutId id="2147483667" r:id="rId13"/>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pos="642" userDrawn="1">
          <p15:clr>
            <a:srgbClr val="F26B43"/>
          </p15:clr>
        </p15:guide>
        <p15:guide id="3" pos="7038" userDrawn="1">
          <p15:clr>
            <a:srgbClr val="F26B43"/>
          </p15:clr>
        </p15:guide>
        <p15:guide id="4" orient="horz" pos="414" userDrawn="1">
          <p15:clr>
            <a:srgbClr val="F26B43"/>
          </p15:clr>
        </p15:guide>
        <p15:guide id="5" pos="574" userDrawn="1">
          <p15:clr>
            <a:srgbClr val="A4A3A4"/>
          </p15:clr>
        </p15:guide>
        <p15:guide id="6" orient="horz" pos="368" userDrawn="1">
          <p15:clr>
            <a:srgbClr val="A4A3A4"/>
          </p15:clr>
        </p15:guide>
        <p15:guide id="7" orient="horz" pos="1275" userDrawn="1">
          <p15:clr>
            <a:srgbClr val="F26B43"/>
          </p15:clr>
        </p15:guide>
        <p15:guide id="8" orient="horz" pos="754" userDrawn="1">
          <p15:clr>
            <a:srgbClr val="FDE53C"/>
          </p15:clr>
        </p15:guide>
        <p15:guide id="9" pos="7106" userDrawn="1">
          <p15:clr>
            <a:srgbClr val="A4A3A4"/>
          </p15:clr>
        </p15:guide>
        <p15:guide id="10" orient="horz" pos="1230" userDrawn="1">
          <p15:clr>
            <a:srgbClr val="A4A3A4"/>
          </p15:clr>
        </p15:guide>
        <p15:guide id="11" orient="horz" pos="3770" userDrawn="1">
          <p15:clr>
            <a:srgbClr val="F26B43"/>
          </p15:clr>
        </p15:guide>
        <p15:guide id="12" pos="3908" userDrawn="1">
          <p15:clr>
            <a:srgbClr val="FDE53C"/>
          </p15:clr>
        </p15:guide>
        <p15:guide id="13" pos="3772" userDrawn="1">
          <p15:clr>
            <a:srgbClr val="FDE53C"/>
          </p15:clr>
        </p15:guide>
        <p15:guide id="14" orient="horz" pos="1570" userDrawn="1">
          <p15:clr>
            <a:srgbClr val="FDE53C"/>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207423-C5B7-C1FB-933F-E0CBE0639A15}"/>
              </a:ext>
            </a:extLst>
          </p:cNvPr>
          <p:cNvSpPr/>
          <p:nvPr userDrawn="1"/>
        </p:nvSpPr>
        <p:spPr>
          <a:xfrm>
            <a:off x="0" y="5984875"/>
            <a:ext cx="12192000" cy="873125"/>
          </a:xfrm>
          <a:prstGeom prst="rect">
            <a:avLst/>
          </a:prstGeom>
          <a:gradFill>
            <a:gsLst>
              <a:gs pos="0">
                <a:schemeClr val="bg1"/>
              </a:gs>
              <a:gs pos="100000">
                <a:schemeClr val="bg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Placeholder 1">
            <a:extLst>
              <a:ext uri="{FF2B5EF4-FFF2-40B4-BE49-F238E27FC236}">
                <a16:creationId xmlns:a16="http://schemas.microsoft.com/office/drawing/2014/main" id="{EC67C2D8-E6B7-6A4C-B09E-B6522D2B9969}"/>
              </a:ext>
            </a:extLst>
          </p:cNvPr>
          <p:cNvSpPr>
            <a:spLocks noGrp="1"/>
          </p:cNvSpPr>
          <p:nvPr>
            <p:ph type="title"/>
          </p:nvPr>
        </p:nvSpPr>
        <p:spPr>
          <a:xfrm>
            <a:off x="911226" y="584201"/>
            <a:ext cx="10369549" cy="612774"/>
          </a:xfrm>
          <a:prstGeom prst="rect">
            <a:avLst/>
          </a:prstGeom>
        </p:spPr>
        <p:txBody>
          <a:bodyPr vert="horz" wrap="square" lIns="91440" tIns="45720" rIns="91440" bIns="45720" rtlCol="0" anchor="t" anchorCtr="0">
            <a:normAutofit/>
          </a:bodyPr>
          <a:lstStyle/>
          <a:p>
            <a:r>
              <a:rPr lang="en-GB"/>
              <a:t>Click to edit Master title style</a:t>
            </a:r>
            <a:endParaRPr lang="en-DE"/>
          </a:p>
        </p:txBody>
      </p:sp>
      <p:sp>
        <p:nvSpPr>
          <p:cNvPr id="3" name="Text Placeholder 2">
            <a:extLst>
              <a:ext uri="{FF2B5EF4-FFF2-40B4-BE49-F238E27FC236}">
                <a16:creationId xmlns:a16="http://schemas.microsoft.com/office/drawing/2014/main" id="{D2FD8F45-8F2C-8044-9DBE-0D79B47E7A17}"/>
              </a:ext>
            </a:extLst>
          </p:cNvPr>
          <p:cNvSpPr>
            <a:spLocks noGrp="1"/>
          </p:cNvSpPr>
          <p:nvPr>
            <p:ph type="body" idx="1"/>
          </p:nvPr>
        </p:nvSpPr>
        <p:spPr>
          <a:xfrm>
            <a:off x="911226" y="1952625"/>
            <a:ext cx="10369550" cy="40322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pic>
        <p:nvPicPr>
          <p:cNvPr id="9" name="Graphic 8">
            <a:extLst>
              <a:ext uri="{FF2B5EF4-FFF2-40B4-BE49-F238E27FC236}">
                <a16:creationId xmlns:a16="http://schemas.microsoft.com/office/drawing/2014/main" id="{63406EF4-2620-5745-99EB-B25B244D0778}"/>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0" y="5987878"/>
            <a:ext cx="1209956" cy="870122"/>
          </a:xfrm>
          <a:prstGeom prst="rect">
            <a:avLst/>
          </a:prstGeom>
        </p:spPr>
      </p:pic>
    </p:spTree>
    <p:extLst>
      <p:ext uri="{BB962C8B-B14F-4D97-AF65-F5344CB8AC3E}">
        <p14:creationId xmlns:p14="http://schemas.microsoft.com/office/powerpoint/2010/main" val="362125617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8" r:id="rId5"/>
    <p:sldLayoutId id="2147483849" r:id="rId6"/>
    <p:sldLayoutId id="2147483851" r:id="rId7"/>
    <p:sldLayoutId id="2147483852" r:id="rId8"/>
    <p:sldLayoutId id="2147483853" r:id="rId9"/>
    <p:sldLayoutId id="2147483854" r:id="rId10"/>
    <p:sldLayoutId id="2147483857" r:id="rId12"/>
    <p:sldLayoutId id="2147483858" r:id="rId13"/>
    <p:sldLayoutId id="2147483877" r:id="rId14"/>
    <p:sldLayoutId id="2147483879" r:id="rId15"/>
    <p:sldLayoutId id="2147483880" r:id="rId16"/>
    <p:sldLayoutId id="2147483881" r:id="rId17"/>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pos="642" userDrawn="1">
          <p15:clr>
            <a:srgbClr val="F26B43"/>
          </p15:clr>
        </p15:guide>
        <p15:guide id="3" pos="7038" userDrawn="1">
          <p15:clr>
            <a:srgbClr val="F26B43"/>
          </p15:clr>
        </p15:guide>
        <p15:guide id="4" orient="horz" pos="414" userDrawn="1">
          <p15:clr>
            <a:srgbClr val="F26B43"/>
          </p15:clr>
        </p15:guide>
        <p15:guide id="5" pos="574" userDrawn="1">
          <p15:clr>
            <a:srgbClr val="A4A3A4"/>
          </p15:clr>
        </p15:guide>
        <p15:guide id="6" orient="horz" pos="368" userDrawn="1">
          <p15:clr>
            <a:srgbClr val="A4A3A4"/>
          </p15:clr>
        </p15:guide>
        <p15:guide id="7" orient="horz" pos="1275" userDrawn="1">
          <p15:clr>
            <a:srgbClr val="F26B43"/>
          </p15:clr>
        </p15:guide>
        <p15:guide id="8" orient="horz" pos="754" userDrawn="1">
          <p15:clr>
            <a:srgbClr val="FDE53C"/>
          </p15:clr>
        </p15:guide>
        <p15:guide id="9" pos="7106" userDrawn="1">
          <p15:clr>
            <a:srgbClr val="A4A3A4"/>
          </p15:clr>
        </p15:guide>
        <p15:guide id="10" orient="horz" pos="1230" userDrawn="1">
          <p15:clr>
            <a:srgbClr val="A4A3A4"/>
          </p15:clr>
        </p15:guide>
        <p15:guide id="11" orient="horz" pos="3770" userDrawn="1">
          <p15:clr>
            <a:srgbClr val="F26B43"/>
          </p15:clr>
        </p15:guide>
        <p15:guide id="12" pos="3908" userDrawn="1">
          <p15:clr>
            <a:srgbClr val="FDE53C"/>
          </p15:clr>
        </p15:guide>
        <p15:guide id="13" pos="3772" userDrawn="1">
          <p15:clr>
            <a:srgbClr val="FDE53C"/>
          </p15:clr>
        </p15:guide>
        <p15:guide id="14" orient="horz" pos="1570" userDrawn="1">
          <p15:clr>
            <a:srgbClr val="FDE53C"/>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4.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creativecommons.org/licenses/by-nc/4.0/" TargetMode="External"/><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21C74-9C82-B6B0-A2F0-CDFE3769D9A9}"/>
              </a:ext>
            </a:extLst>
          </p:cNvPr>
          <p:cNvSpPr>
            <a:spLocks noGrp="1"/>
          </p:cNvSpPr>
          <p:nvPr>
            <p:ph type="title"/>
          </p:nvPr>
        </p:nvSpPr>
        <p:spPr>
          <a:xfrm>
            <a:off x="857250" y="1664212"/>
            <a:ext cx="7078663" cy="1975926"/>
          </a:xfrm>
        </p:spPr>
        <p:txBody>
          <a:bodyPr/>
          <a:lstStyle/>
          <a:p>
            <a:r>
              <a:rPr lang="en-GB" dirty="0"/>
              <a:t>Supervisors</a:t>
            </a:r>
            <a:r>
              <a:rPr lang="en-DE" dirty="0"/>
              <a:t>:</a:t>
            </a:r>
            <a:br>
              <a:rPr lang="en-DE" dirty="0"/>
            </a:br>
            <a:r>
              <a:rPr lang="en-GB" sz="4400" b="0" dirty="0"/>
              <a:t>With great power comes great responsibility</a:t>
            </a:r>
            <a:endParaRPr lang="en-DE" b="0" dirty="0"/>
          </a:p>
        </p:txBody>
      </p:sp>
      <p:sp>
        <p:nvSpPr>
          <p:cNvPr id="4" name="Date Placeholder 3">
            <a:extLst>
              <a:ext uri="{FF2B5EF4-FFF2-40B4-BE49-F238E27FC236}">
                <a16:creationId xmlns:a16="http://schemas.microsoft.com/office/drawing/2014/main" id="{E4E5F901-A8B2-E861-D890-845B7C6A9146}"/>
              </a:ext>
            </a:extLst>
          </p:cNvPr>
          <p:cNvSpPr>
            <a:spLocks noGrp="1"/>
          </p:cNvSpPr>
          <p:nvPr>
            <p:ph type="dt" sz="half" idx="14"/>
          </p:nvPr>
        </p:nvSpPr>
        <p:spPr>
          <a:xfrm>
            <a:off x="2068021" y="4785526"/>
            <a:ext cx="1547218" cy="369332"/>
          </a:xfrm>
        </p:spPr>
        <p:txBody>
          <a:bodyPr/>
          <a:lstStyle/>
          <a:p>
            <a:r>
              <a:rPr lang="en-GB"/>
              <a:t>October 2026</a:t>
            </a:r>
          </a:p>
        </p:txBody>
      </p:sp>
    </p:spTree>
    <p:extLst>
      <p:ext uri="{BB962C8B-B14F-4D97-AF65-F5344CB8AC3E}">
        <p14:creationId xmlns:p14="http://schemas.microsoft.com/office/powerpoint/2010/main" val="294746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96A4-71B4-38EB-A47E-21B694351837}"/>
              </a:ext>
            </a:extLst>
          </p:cNvPr>
          <p:cNvSpPr>
            <a:spLocks noGrp="1"/>
          </p:cNvSpPr>
          <p:nvPr>
            <p:ph type="title"/>
          </p:nvPr>
        </p:nvSpPr>
        <p:spPr/>
        <p:txBody>
          <a:bodyPr/>
          <a:lstStyle/>
          <a:p>
            <a:r>
              <a:rPr lang="en-GB"/>
              <a:t>Your experience</a:t>
            </a:r>
          </a:p>
        </p:txBody>
      </p:sp>
      <p:sp>
        <p:nvSpPr>
          <p:cNvPr id="3" name="Content Placeholder 2">
            <a:extLst>
              <a:ext uri="{FF2B5EF4-FFF2-40B4-BE49-F238E27FC236}">
                <a16:creationId xmlns:a16="http://schemas.microsoft.com/office/drawing/2014/main" id="{50E0EBB3-0807-897D-176E-A30DE2D8313B}"/>
              </a:ext>
            </a:extLst>
          </p:cNvPr>
          <p:cNvSpPr>
            <a:spLocks noGrp="1"/>
          </p:cNvSpPr>
          <p:nvPr>
            <p:ph idx="1"/>
          </p:nvPr>
        </p:nvSpPr>
        <p:spPr>
          <a:xfrm>
            <a:off x="911227" y="1952625"/>
            <a:ext cx="7847012" cy="4032250"/>
          </a:xfrm>
        </p:spPr>
        <p:txBody>
          <a:bodyPr vert="horz" lIns="91440" tIns="45720" rIns="91440" bIns="45720" rtlCol="0" anchor="t">
            <a:normAutofit/>
          </a:bodyPr>
          <a:lstStyle/>
          <a:p>
            <a:r>
              <a:rPr lang="en-US" sz="2400"/>
              <a:t>Have you had a good supervisor or mentor in your scientific career?</a:t>
            </a:r>
            <a:br>
              <a:rPr lang="en-US" sz="2400"/>
            </a:br>
            <a:endParaRPr lang="en-US" sz="2400"/>
          </a:p>
          <a:p>
            <a:r>
              <a:rPr lang="en-US" sz="2400"/>
              <a:t>What makes a supervisor good?</a:t>
            </a:r>
          </a:p>
          <a:p>
            <a:endParaRPr lang="en-US" sz="3200"/>
          </a:p>
        </p:txBody>
      </p:sp>
      <p:grpSp>
        <p:nvGrpSpPr>
          <p:cNvPr id="4" name="Group 3">
            <a:extLst>
              <a:ext uri="{FF2B5EF4-FFF2-40B4-BE49-F238E27FC236}">
                <a16:creationId xmlns:a16="http://schemas.microsoft.com/office/drawing/2014/main" id="{746F812A-8DAB-84F8-492B-9D8E3BEB324B}"/>
              </a:ext>
            </a:extLst>
          </p:cNvPr>
          <p:cNvGrpSpPr/>
          <p:nvPr/>
        </p:nvGrpSpPr>
        <p:grpSpPr>
          <a:xfrm>
            <a:off x="4017016" y="5167158"/>
            <a:ext cx="1635434" cy="1635434"/>
            <a:chOff x="8655735" y="1257248"/>
            <a:chExt cx="609600" cy="609600"/>
          </a:xfrm>
        </p:grpSpPr>
        <p:sp>
          <p:nvSpPr>
            <p:cNvPr id="5" name="Freeform 4">
              <a:extLst>
                <a:ext uri="{FF2B5EF4-FFF2-40B4-BE49-F238E27FC236}">
                  <a16:creationId xmlns:a16="http://schemas.microsoft.com/office/drawing/2014/main" id="{D7EAD8B8-268C-3BC8-CE8A-1829BBFC874D}"/>
                </a:ext>
              </a:extLst>
            </p:cNvPr>
            <p:cNvSpPr/>
            <p:nvPr/>
          </p:nvSpPr>
          <p:spPr>
            <a:xfrm>
              <a:off x="8655735" y="1257248"/>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0" cap="flat">
              <a:noFill/>
              <a:prstDash val="solid"/>
              <a:miter/>
            </a:ln>
          </p:spPr>
          <p:txBody>
            <a:bodyPr rtlCol="0" anchor="ctr"/>
            <a:lstStyle/>
            <a:p>
              <a:endParaRPr lang="en-DE"/>
            </a:p>
          </p:txBody>
        </p:sp>
        <p:sp>
          <p:nvSpPr>
            <p:cNvPr id="6" name="Freeform 5">
              <a:extLst>
                <a:ext uri="{FF2B5EF4-FFF2-40B4-BE49-F238E27FC236}">
                  <a16:creationId xmlns:a16="http://schemas.microsoft.com/office/drawing/2014/main" id="{C534500D-29D0-8AE3-9EE3-0383608C1C77}"/>
                </a:ext>
              </a:extLst>
            </p:cNvPr>
            <p:cNvSpPr/>
            <p:nvPr/>
          </p:nvSpPr>
          <p:spPr>
            <a:xfrm>
              <a:off x="8798610" y="1400123"/>
              <a:ext cx="323850" cy="323850"/>
            </a:xfrm>
            <a:custGeom>
              <a:avLst/>
              <a:gdLst>
                <a:gd name="connsiteX0" fmla="*/ 323850 w 323850"/>
                <a:gd name="connsiteY0" fmla="*/ 161925 h 323850"/>
                <a:gd name="connsiteX1" fmla="*/ 161925 w 323850"/>
                <a:gd name="connsiteY1" fmla="*/ 323850 h 323850"/>
                <a:gd name="connsiteX2" fmla="*/ 0 w 323850"/>
                <a:gd name="connsiteY2" fmla="*/ 161925 h 323850"/>
                <a:gd name="connsiteX3" fmla="*/ 161925 w 323850"/>
                <a:gd name="connsiteY3" fmla="*/ 0 h 323850"/>
                <a:gd name="connsiteX4" fmla="*/ 323850 w 323850"/>
                <a:gd name="connsiteY4" fmla="*/ 161925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0" h="323850">
                  <a:moveTo>
                    <a:pt x="323850" y="161925"/>
                  </a:moveTo>
                  <a:cubicBezTo>
                    <a:pt x="323850" y="251354"/>
                    <a:pt x="251354" y="323850"/>
                    <a:pt x="161925" y="323850"/>
                  </a:cubicBezTo>
                  <a:cubicBezTo>
                    <a:pt x="72496" y="323850"/>
                    <a:pt x="0" y="251354"/>
                    <a:pt x="0" y="161925"/>
                  </a:cubicBezTo>
                  <a:cubicBezTo>
                    <a:pt x="0" y="72496"/>
                    <a:pt x="72496" y="0"/>
                    <a:pt x="161925" y="0"/>
                  </a:cubicBezTo>
                  <a:cubicBezTo>
                    <a:pt x="251354" y="0"/>
                    <a:pt x="323850" y="72496"/>
                    <a:pt x="323850" y="161925"/>
                  </a:cubicBezTo>
                  <a:close/>
                </a:path>
              </a:pathLst>
            </a:custGeom>
            <a:solidFill>
              <a:schemeClr val="accent1"/>
            </a:solidFill>
            <a:ln w="0" cap="flat">
              <a:noFill/>
              <a:prstDash val="solid"/>
              <a:miter/>
            </a:ln>
          </p:spPr>
          <p:txBody>
            <a:bodyPr rtlCol="0" anchor="ctr"/>
            <a:lstStyle/>
            <a:p>
              <a:endParaRPr lang="en-DE"/>
            </a:p>
          </p:txBody>
        </p:sp>
        <p:sp>
          <p:nvSpPr>
            <p:cNvPr id="7" name="Freeform 6">
              <a:extLst>
                <a:ext uri="{FF2B5EF4-FFF2-40B4-BE49-F238E27FC236}">
                  <a16:creationId xmlns:a16="http://schemas.microsoft.com/office/drawing/2014/main" id="{DD7861C0-D769-87ED-FF0E-CA3AE8A18A28}"/>
                </a:ext>
              </a:extLst>
            </p:cNvPr>
            <p:cNvSpPr/>
            <p:nvPr/>
          </p:nvSpPr>
          <p:spPr>
            <a:xfrm>
              <a:off x="8731935" y="1419268"/>
              <a:ext cx="457200" cy="314229"/>
            </a:xfrm>
            <a:custGeom>
              <a:avLst/>
              <a:gdLst>
                <a:gd name="connsiteX0" fmla="*/ 142875 w 457200"/>
                <a:gd name="connsiteY0" fmla="*/ 314230 h 314229"/>
                <a:gd name="connsiteX1" fmla="*/ 0 w 457200"/>
                <a:gd name="connsiteY1" fmla="*/ 314230 h 314229"/>
                <a:gd name="connsiteX2" fmla="*/ 0 w 457200"/>
                <a:gd name="connsiteY2" fmla="*/ 304705 h 314229"/>
                <a:gd name="connsiteX3" fmla="*/ 142875 w 457200"/>
                <a:gd name="connsiteY3" fmla="*/ 304705 h 314229"/>
                <a:gd name="connsiteX4" fmla="*/ 142875 w 457200"/>
                <a:gd name="connsiteY4" fmla="*/ 314230 h 314229"/>
                <a:gd name="connsiteX5" fmla="*/ 71438 w 457200"/>
                <a:gd name="connsiteY5" fmla="*/ 276130 h 314229"/>
                <a:gd name="connsiteX6" fmla="*/ 19050 w 457200"/>
                <a:gd name="connsiteY6" fmla="*/ 223742 h 314229"/>
                <a:gd name="connsiteX7" fmla="*/ 71438 w 457200"/>
                <a:gd name="connsiteY7" fmla="*/ 171355 h 314229"/>
                <a:gd name="connsiteX8" fmla="*/ 100108 w 457200"/>
                <a:gd name="connsiteY8" fmla="*/ 179927 h 314229"/>
                <a:gd name="connsiteX9" fmla="*/ 333470 w 457200"/>
                <a:gd name="connsiteY9" fmla="*/ 50578 h 314229"/>
                <a:gd name="connsiteX10" fmla="*/ 385858 w 457200"/>
                <a:gd name="connsiteY10" fmla="*/ 0 h 314229"/>
                <a:gd name="connsiteX11" fmla="*/ 438245 w 457200"/>
                <a:gd name="connsiteY11" fmla="*/ 52388 h 314229"/>
                <a:gd name="connsiteX12" fmla="*/ 385858 w 457200"/>
                <a:gd name="connsiteY12" fmla="*/ 104775 h 314229"/>
                <a:gd name="connsiteX13" fmla="*/ 334042 w 457200"/>
                <a:gd name="connsiteY13" fmla="*/ 60198 h 314229"/>
                <a:gd name="connsiteX14" fmla="*/ 107632 w 457200"/>
                <a:gd name="connsiteY14" fmla="*/ 185928 h 314229"/>
                <a:gd name="connsiteX15" fmla="*/ 123920 w 457200"/>
                <a:gd name="connsiteY15" fmla="*/ 223837 h 314229"/>
                <a:gd name="connsiteX16" fmla="*/ 71533 w 457200"/>
                <a:gd name="connsiteY16" fmla="*/ 276225 h 314229"/>
                <a:gd name="connsiteX17" fmla="*/ 71438 w 457200"/>
                <a:gd name="connsiteY17" fmla="*/ 180880 h 314229"/>
                <a:gd name="connsiteX18" fmla="*/ 28575 w 457200"/>
                <a:gd name="connsiteY18" fmla="*/ 223742 h 314229"/>
                <a:gd name="connsiteX19" fmla="*/ 71438 w 457200"/>
                <a:gd name="connsiteY19" fmla="*/ 266605 h 314229"/>
                <a:gd name="connsiteX20" fmla="*/ 114300 w 457200"/>
                <a:gd name="connsiteY20" fmla="*/ 223742 h 314229"/>
                <a:gd name="connsiteX21" fmla="*/ 71438 w 457200"/>
                <a:gd name="connsiteY21" fmla="*/ 180880 h 314229"/>
                <a:gd name="connsiteX22" fmla="*/ 385763 w 457200"/>
                <a:gd name="connsiteY22" fmla="*/ 9430 h 314229"/>
                <a:gd name="connsiteX23" fmla="*/ 342900 w 457200"/>
                <a:gd name="connsiteY23" fmla="*/ 52292 h 314229"/>
                <a:gd name="connsiteX24" fmla="*/ 385763 w 457200"/>
                <a:gd name="connsiteY24" fmla="*/ 95155 h 314229"/>
                <a:gd name="connsiteX25" fmla="*/ 428625 w 457200"/>
                <a:gd name="connsiteY25" fmla="*/ 52292 h 314229"/>
                <a:gd name="connsiteX26" fmla="*/ 385763 w 457200"/>
                <a:gd name="connsiteY26" fmla="*/ 9430 h 314229"/>
                <a:gd name="connsiteX27" fmla="*/ 300038 w 457200"/>
                <a:gd name="connsiteY27" fmla="*/ 228505 h 314229"/>
                <a:gd name="connsiteX28" fmla="*/ 157163 w 457200"/>
                <a:gd name="connsiteY28" fmla="*/ 228505 h 314229"/>
                <a:gd name="connsiteX29" fmla="*/ 157163 w 457200"/>
                <a:gd name="connsiteY29" fmla="*/ 218980 h 314229"/>
                <a:gd name="connsiteX30" fmla="*/ 300038 w 457200"/>
                <a:gd name="connsiteY30" fmla="*/ 218980 h 314229"/>
                <a:gd name="connsiteX31" fmla="*/ 300038 w 457200"/>
                <a:gd name="connsiteY31" fmla="*/ 228505 h 314229"/>
                <a:gd name="connsiteX32" fmla="*/ 457200 w 457200"/>
                <a:gd name="connsiteY32" fmla="*/ 142780 h 314229"/>
                <a:gd name="connsiteX33" fmla="*/ 314325 w 457200"/>
                <a:gd name="connsiteY33" fmla="*/ 142780 h 314229"/>
                <a:gd name="connsiteX34" fmla="*/ 314325 w 457200"/>
                <a:gd name="connsiteY34" fmla="*/ 133255 h 314229"/>
                <a:gd name="connsiteX35" fmla="*/ 457200 w 457200"/>
                <a:gd name="connsiteY35" fmla="*/ 133255 h 314229"/>
                <a:gd name="connsiteX36" fmla="*/ 457200 w 457200"/>
                <a:gd name="connsiteY36" fmla="*/ 142780 h 31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57200" h="314229">
                  <a:moveTo>
                    <a:pt x="142875" y="314230"/>
                  </a:moveTo>
                  <a:lnTo>
                    <a:pt x="0" y="314230"/>
                  </a:lnTo>
                  <a:lnTo>
                    <a:pt x="0" y="304705"/>
                  </a:lnTo>
                  <a:lnTo>
                    <a:pt x="142875" y="304705"/>
                  </a:lnTo>
                  <a:lnTo>
                    <a:pt x="142875" y="314230"/>
                  </a:lnTo>
                  <a:close/>
                  <a:moveTo>
                    <a:pt x="71438" y="276130"/>
                  </a:moveTo>
                  <a:cubicBezTo>
                    <a:pt x="42577" y="276130"/>
                    <a:pt x="19050" y="252603"/>
                    <a:pt x="19050" y="223742"/>
                  </a:cubicBezTo>
                  <a:cubicBezTo>
                    <a:pt x="19050" y="194882"/>
                    <a:pt x="42577" y="171355"/>
                    <a:pt x="71438" y="171355"/>
                  </a:cubicBezTo>
                  <a:cubicBezTo>
                    <a:pt x="82010" y="171355"/>
                    <a:pt x="91821" y="174498"/>
                    <a:pt x="100108" y="179927"/>
                  </a:cubicBezTo>
                  <a:cubicBezTo>
                    <a:pt x="161925" y="113348"/>
                    <a:pt x="244412" y="67628"/>
                    <a:pt x="333470" y="50578"/>
                  </a:cubicBezTo>
                  <a:cubicBezTo>
                    <a:pt x="334423" y="22479"/>
                    <a:pt x="357569" y="0"/>
                    <a:pt x="385858" y="0"/>
                  </a:cubicBezTo>
                  <a:cubicBezTo>
                    <a:pt x="414147" y="0"/>
                    <a:pt x="438245" y="23527"/>
                    <a:pt x="438245" y="52388"/>
                  </a:cubicBezTo>
                  <a:cubicBezTo>
                    <a:pt x="438245" y="81248"/>
                    <a:pt x="414719" y="104775"/>
                    <a:pt x="385858" y="104775"/>
                  </a:cubicBezTo>
                  <a:cubicBezTo>
                    <a:pt x="359664" y="104775"/>
                    <a:pt x="337852" y="85439"/>
                    <a:pt x="334042" y="60198"/>
                  </a:cubicBezTo>
                  <a:cubicBezTo>
                    <a:pt x="247745" y="76962"/>
                    <a:pt x="167735" y="121444"/>
                    <a:pt x="107632" y="185928"/>
                  </a:cubicBezTo>
                  <a:cubicBezTo>
                    <a:pt x="117634" y="195453"/>
                    <a:pt x="123920" y="208979"/>
                    <a:pt x="123920" y="223837"/>
                  </a:cubicBezTo>
                  <a:cubicBezTo>
                    <a:pt x="123920" y="252698"/>
                    <a:pt x="100394" y="276225"/>
                    <a:pt x="71533" y="276225"/>
                  </a:cubicBezTo>
                  <a:close/>
                  <a:moveTo>
                    <a:pt x="71438" y="180880"/>
                  </a:moveTo>
                  <a:cubicBezTo>
                    <a:pt x="47816" y="180880"/>
                    <a:pt x="28575" y="200120"/>
                    <a:pt x="28575" y="223742"/>
                  </a:cubicBezTo>
                  <a:cubicBezTo>
                    <a:pt x="28575" y="247364"/>
                    <a:pt x="47816" y="266605"/>
                    <a:pt x="71438" y="266605"/>
                  </a:cubicBezTo>
                  <a:cubicBezTo>
                    <a:pt x="95059" y="266605"/>
                    <a:pt x="114300" y="247364"/>
                    <a:pt x="114300" y="223742"/>
                  </a:cubicBezTo>
                  <a:cubicBezTo>
                    <a:pt x="114300" y="200120"/>
                    <a:pt x="95059" y="180880"/>
                    <a:pt x="71438" y="180880"/>
                  </a:cubicBezTo>
                  <a:close/>
                  <a:moveTo>
                    <a:pt x="385763" y="9430"/>
                  </a:moveTo>
                  <a:cubicBezTo>
                    <a:pt x="362141" y="9430"/>
                    <a:pt x="342900" y="28670"/>
                    <a:pt x="342900" y="52292"/>
                  </a:cubicBezTo>
                  <a:cubicBezTo>
                    <a:pt x="342900" y="75914"/>
                    <a:pt x="362141" y="95155"/>
                    <a:pt x="385763" y="95155"/>
                  </a:cubicBezTo>
                  <a:cubicBezTo>
                    <a:pt x="409385" y="95155"/>
                    <a:pt x="428625" y="75914"/>
                    <a:pt x="428625" y="52292"/>
                  </a:cubicBezTo>
                  <a:cubicBezTo>
                    <a:pt x="428625" y="28670"/>
                    <a:pt x="409385" y="9430"/>
                    <a:pt x="385763" y="9430"/>
                  </a:cubicBezTo>
                  <a:close/>
                  <a:moveTo>
                    <a:pt x="300038" y="228505"/>
                  </a:moveTo>
                  <a:lnTo>
                    <a:pt x="157163" y="228505"/>
                  </a:lnTo>
                  <a:lnTo>
                    <a:pt x="157163" y="218980"/>
                  </a:lnTo>
                  <a:lnTo>
                    <a:pt x="300038" y="218980"/>
                  </a:lnTo>
                  <a:lnTo>
                    <a:pt x="300038" y="228505"/>
                  </a:lnTo>
                  <a:close/>
                  <a:moveTo>
                    <a:pt x="457200" y="142780"/>
                  </a:moveTo>
                  <a:lnTo>
                    <a:pt x="314325" y="142780"/>
                  </a:lnTo>
                  <a:lnTo>
                    <a:pt x="314325" y="133255"/>
                  </a:lnTo>
                  <a:lnTo>
                    <a:pt x="457200" y="133255"/>
                  </a:lnTo>
                  <a:lnTo>
                    <a:pt x="457200" y="142780"/>
                  </a:lnTo>
                  <a:close/>
                </a:path>
              </a:pathLst>
            </a:custGeom>
            <a:solidFill>
              <a:schemeClr val="tx1"/>
            </a:solidFill>
            <a:ln w="0" cap="flat">
              <a:noFill/>
              <a:prstDash val="solid"/>
              <a:miter/>
            </a:ln>
          </p:spPr>
          <p:txBody>
            <a:bodyPr rtlCol="0" anchor="ctr"/>
            <a:lstStyle/>
            <a:p>
              <a:endParaRPr lang="en-DE"/>
            </a:p>
          </p:txBody>
        </p:sp>
      </p:grpSp>
      <p:sp>
        <p:nvSpPr>
          <p:cNvPr id="8" name="TextBox 7">
            <a:extLst>
              <a:ext uri="{FF2B5EF4-FFF2-40B4-BE49-F238E27FC236}">
                <a16:creationId xmlns:a16="http://schemas.microsoft.com/office/drawing/2014/main" id="{00EE8F39-6C8C-2752-A7E2-CBE376ADC88C}"/>
              </a:ext>
            </a:extLst>
          </p:cNvPr>
          <p:cNvSpPr txBox="1"/>
          <p:nvPr/>
        </p:nvSpPr>
        <p:spPr>
          <a:xfrm>
            <a:off x="3074276" y="386255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0680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092E-8A28-0BA4-2A1E-54D560BFD496}"/>
              </a:ext>
            </a:extLst>
          </p:cNvPr>
          <p:cNvSpPr>
            <a:spLocks noGrp="1"/>
          </p:cNvSpPr>
          <p:nvPr>
            <p:ph type="title"/>
          </p:nvPr>
        </p:nvSpPr>
        <p:spPr/>
        <p:txBody>
          <a:bodyPr/>
          <a:lstStyle/>
          <a:p>
            <a:r>
              <a:rPr lang="en-US"/>
              <a:t>A good supervisor</a:t>
            </a:r>
          </a:p>
        </p:txBody>
      </p:sp>
      <p:sp>
        <p:nvSpPr>
          <p:cNvPr id="3" name="Content Placeholder 2">
            <a:extLst>
              <a:ext uri="{FF2B5EF4-FFF2-40B4-BE49-F238E27FC236}">
                <a16:creationId xmlns:a16="http://schemas.microsoft.com/office/drawing/2014/main" id="{1EEEE7FF-C236-BA28-787D-F497A8171352}"/>
              </a:ext>
            </a:extLst>
          </p:cNvPr>
          <p:cNvSpPr>
            <a:spLocks noGrp="1"/>
          </p:cNvSpPr>
          <p:nvPr>
            <p:ph idx="1"/>
          </p:nvPr>
        </p:nvSpPr>
        <p:spPr/>
        <p:txBody>
          <a:bodyPr vert="horz" lIns="91440" tIns="45720" rIns="91440" bIns="45720" rtlCol="0" anchor="t">
            <a:normAutofit/>
          </a:bodyPr>
          <a:lstStyle/>
          <a:p>
            <a:pPr marL="0" indent="0">
              <a:buNone/>
            </a:pPr>
            <a:endParaRPr lang="en-US"/>
          </a:p>
          <a:p>
            <a:r>
              <a:rPr lang="en-US"/>
              <a:t>…</a:t>
            </a:r>
            <a:endParaRPr lang="en-US">
              <a:ea typeface="Noto Serif"/>
              <a:cs typeface="Noto Serif"/>
            </a:endParaRPr>
          </a:p>
          <a:p>
            <a:r>
              <a:rPr lang="en-US"/>
              <a:t>…</a:t>
            </a:r>
            <a:endParaRPr lang="en-US">
              <a:ea typeface="Noto Serif"/>
              <a:cs typeface="Noto Serif"/>
            </a:endParaRPr>
          </a:p>
          <a:p>
            <a:r>
              <a:rPr lang="en-US"/>
              <a:t>…</a:t>
            </a:r>
            <a:endParaRPr lang="en-US">
              <a:ea typeface="Noto Serif"/>
              <a:cs typeface="Noto Serif"/>
            </a:endParaRPr>
          </a:p>
          <a:p>
            <a:r>
              <a:rPr lang="en-US"/>
              <a:t>…</a:t>
            </a:r>
            <a:endParaRPr lang="en-US">
              <a:ea typeface="Noto Serif"/>
              <a:cs typeface="Noto Serif"/>
            </a:endParaRPr>
          </a:p>
          <a:p>
            <a:endParaRPr lang="en-US"/>
          </a:p>
        </p:txBody>
      </p:sp>
    </p:spTree>
    <p:extLst>
      <p:ext uri="{BB962C8B-B14F-4D97-AF65-F5344CB8AC3E}">
        <p14:creationId xmlns:p14="http://schemas.microsoft.com/office/powerpoint/2010/main" val="231010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56B62-9043-70F3-398D-568031AB611A}"/>
              </a:ext>
            </a:extLst>
          </p:cNvPr>
          <p:cNvSpPr>
            <a:spLocks noGrp="1"/>
          </p:cNvSpPr>
          <p:nvPr>
            <p:ph type="title"/>
          </p:nvPr>
        </p:nvSpPr>
        <p:spPr/>
        <p:txBody>
          <a:bodyPr/>
          <a:lstStyle/>
          <a:p>
            <a:r>
              <a:rPr lang="en-US"/>
              <a:t>Supervisor or mentor?</a:t>
            </a:r>
            <a:endParaRPr lang="en-GB"/>
          </a:p>
        </p:txBody>
      </p:sp>
      <p:sp>
        <p:nvSpPr>
          <p:cNvPr id="3" name="Content Placeholder 2">
            <a:extLst>
              <a:ext uri="{FF2B5EF4-FFF2-40B4-BE49-F238E27FC236}">
                <a16:creationId xmlns:a16="http://schemas.microsoft.com/office/drawing/2014/main" id="{4AC6813C-C74D-1CC8-9135-227D12F71729}"/>
              </a:ext>
            </a:extLst>
          </p:cNvPr>
          <p:cNvSpPr>
            <a:spLocks noGrp="1"/>
          </p:cNvSpPr>
          <p:nvPr>
            <p:ph idx="1"/>
          </p:nvPr>
        </p:nvSpPr>
        <p:spPr>
          <a:xfrm>
            <a:off x="911227" y="1952625"/>
            <a:ext cx="7056437" cy="4032250"/>
          </a:xfrm>
        </p:spPr>
        <p:txBody>
          <a:bodyPr vert="horz" lIns="91440" tIns="45720" rIns="91440" bIns="45720" rtlCol="0" anchor="t">
            <a:normAutofit/>
          </a:bodyPr>
          <a:lstStyle/>
          <a:p>
            <a:pPr marL="285750" indent="-285750">
              <a:spcAft>
                <a:spcPts val="600"/>
              </a:spcAft>
              <a:buFont typeface="Arial" panose="020B0604020202020204" pitchFamily="34" charset="0"/>
              <a:buChar char="•"/>
            </a:pPr>
            <a:r>
              <a:rPr lang="en-GB" sz="2400" b="1"/>
              <a:t>Supervision</a:t>
            </a:r>
            <a:r>
              <a:rPr lang="en-GB" sz="2400"/>
              <a:t> is often task-oriented (e.g., completion of a thesis or dissertation).</a:t>
            </a:r>
          </a:p>
          <a:p>
            <a:pPr marL="285750" indent="-285750">
              <a:spcAft>
                <a:spcPts val="600"/>
              </a:spcAft>
              <a:buFont typeface="Arial" panose="020B0604020202020204" pitchFamily="34" charset="0"/>
              <a:buChar char="•"/>
            </a:pPr>
            <a:r>
              <a:rPr lang="en-GB" sz="2400" b="1"/>
              <a:t>Mentoring</a:t>
            </a:r>
            <a:r>
              <a:rPr lang="en-GB" sz="2400"/>
              <a:t> is more about caring for an individual’s long-term development into a successful professional.</a:t>
            </a:r>
          </a:p>
          <a:p>
            <a:pPr marL="0" indent="0">
              <a:spcAft>
                <a:spcPts val="600"/>
              </a:spcAft>
              <a:buNone/>
            </a:pPr>
            <a:endParaRPr lang="en-GB" sz="2400"/>
          </a:p>
          <a:p>
            <a:pPr marL="0" indent="0">
              <a:spcAft>
                <a:spcPts val="600"/>
              </a:spcAft>
              <a:buNone/>
            </a:pPr>
            <a:r>
              <a:rPr lang="en-GB" sz="2400"/>
              <a:t>Including mentorship in supervision is ideal!</a:t>
            </a:r>
            <a:endParaRPr lang="en-GB" sz="2400">
              <a:ea typeface="Noto Serif"/>
              <a:cs typeface="Noto Serif"/>
            </a:endParaRPr>
          </a:p>
          <a:p>
            <a:endParaRPr lang="en-GB"/>
          </a:p>
        </p:txBody>
      </p:sp>
      <p:pic>
        <p:nvPicPr>
          <p:cNvPr id="10" name="Picture Placeholder 9" descr="A few men wearing safety goggles&#10;&#10;AI-generated content may be incorrect.">
            <a:extLst>
              <a:ext uri="{FF2B5EF4-FFF2-40B4-BE49-F238E27FC236}">
                <a16:creationId xmlns:a16="http://schemas.microsoft.com/office/drawing/2014/main" id="{F91DD0FA-F14D-0D7A-3370-7E336854AA68}"/>
              </a:ext>
            </a:extLst>
          </p:cNvPr>
          <p:cNvPicPr>
            <a:picLocks noGrp="1" noChangeAspect="1"/>
          </p:cNvPicPr>
          <p:nvPr>
            <p:ph type="pic" sz="quarter" idx="13"/>
          </p:nvPr>
        </p:nvPicPr>
        <p:blipFill>
          <a:blip r:embed="rId3"/>
          <a:srcRect t="11285" b="11285"/>
          <a:stretch>
            <a:fillRect/>
          </a:stretch>
        </p:blipFill>
        <p:spPr/>
      </p:pic>
      <p:sp>
        <p:nvSpPr>
          <p:cNvPr id="5" name="Text Placeholder 4">
            <a:extLst>
              <a:ext uri="{FF2B5EF4-FFF2-40B4-BE49-F238E27FC236}">
                <a16:creationId xmlns:a16="http://schemas.microsoft.com/office/drawing/2014/main" id="{B14B15AD-2814-4B0C-46AC-549231C0A23A}"/>
              </a:ext>
            </a:extLst>
          </p:cNvPr>
          <p:cNvSpPr>
            <a:spLocks noGrp="1"/>
          </p:cNvSpPr>
          <p:nvPr>
            <p:ph type="body" sz="quarter" idx="14"/>
          </p:nvPr>
        </p:nvSpPr>
        <p:spPr/>
        <p:txBody>
          <a:bodyPr/>
          <a:lstStyle/>
          <a:p>
            <a:endParaRPr lang="en-GB" dirty="0"/>
          </a:p>
        </p:txBody>
      </p:sp>
      <p:sp>
        <p:nvSpPr>
          <p:cNvPr id="6" name="SmartArt Placeholder 5">
            <a:extLst>
              <a:ext uri="{FF2B5EF4-FFF2-40B4-BE49-F238E27FC236}">
                <a16:creationId xmlns:a16="http://schemas.microsoft.com/office/drawing/2014/main" id="{21233602-A4C6-5C74-6209-6578C08F2314}"/>
              </a:ext>
            </a:extLst>
          </p:cNvPr>
          <p:cNvSpPr>
            <a:spLocks noGrp="1"/>
          </p:cNvSpPr>
          <p:nvPr>
            <p:ph type="dgm" sz="quarter" idx="18"/>
          </p:nvPr>
        </p:nvSpPr>
        <p:spPr/>
        <p:txBody>
          <a:bodyPr/>
          <a:lstStyle/>
          <a:p>
            <a:endParaRPr lang="en-GB"/>
          </a:p>
        </p:txBody>
      </p:sp>
      <p:sp>
        <p:nvSpPr>
          <p:cNvPr id="7" name="SmartArt Placeholder 6">
            <a:extLst>
              <a:ext uri="{FF2B5EF4-FFF2-40B4-BE49-F238E27FC236}">
                <a16:creationId xmlns:a16="http://schemas.microsoft.com/office/drawing/2014/main" id="{F5A2C5E0-0EEF-30C9-33DC-141AA6578C31}"/>
              </a:ext>
            </a:extLst>
          </p:cNvPr>
          <p:cNvSpPr>
            <a:spLocks noGrp="1"/>
          </p:cNvSpPr>
          <p:nvPr>
            <p:ph type="dgm" sz="quarter" idx="19"/>
          </p:nvPr>
        </p:nvSpPr>
        <p:spPr/>
        <p:txBody>
          <a:bodyPr/>
          <a:lstStyle/>
          <a:p>
            <a:endParaRPr lang="en-GB"/>
          </a:p>
        </p:txBody>
      </p:sp>
      <p:sp>
        <p:nvSpPr>
          <p:cNvPr id="8" name="SmartArt Placeholder 7">
            <a:extLst>
              <a:ext uri="{FF2B5EF4-FFF2-40B4-BE49-F238E27FC236}">
                <a16:creationId xmlns:a16="http://schemas.microsoft.com/office/drawing/2014/main" id="{589295AC-D939-00FE-0BEF-09892D26939E}"/>
              </a:ext>
            </a:extLst>
          </p:cNvPr>
          <p:cNvSpPr>
            <a:spLocks noGrp="1"/>
          </p:cNvSpPr>
          <p:nvPr>
            <p:ph type="dgm" sz="quarter" idx="20"/>
          </p:nvPr>
        </p:nvSpPr>
        <p:spPr/>
        <p:txBody>
          <a:bodyPr/>
          <a:lstStyle/>
          <a:p>
            <a:endParaRPr lang="en-GB"/>
          </a:p>
        </p:txBody>
      </p:sp>
    </p:spTree>
    <p:extLst>
      <p:ext uri="{BB962C8B-B14F-4D97-AF65-F5344CB8AC3E}">
        <p14:creationId xmlns:p14="http://schemas.microsoft.com/office/powerpoint/2010/main" val="3599347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9BDE5-0A35-CDF9-CA4B-7230A26E7974}"/>
              </a:ext>
            </a:extLst>
          </p:cNvPr>
          <p:cNvSpPr>
            <a:spLocks noGrp="1"/>
          </p:cNvSpPr>
          <p:nvPr>
            <p:ph type="title"/>
          </p:nvPr>
        </p:nvSpPr>
        <p:spPr>
          <a:xfrm>
            <a:off x="911227" y="584200"/>
            <a:ext cx="9401816" cy="1112923"/>
          </a:xfrm>
        </p:spPr>
        <p:txBody>
          <a:bodyPr/>
          <a:lstStyle/>
          <a:p>
            <a:r>
              <a:rPr lang="en-US"/>
              <a:t>PIs have a special responsibility</a:t>
            </a:r>
          </a:p>
        </p:txBody>
      </p:sp>
      <p:sp>
        <p:nvSpPr>
          <p:cNvPr id="3" name="Content Placeholder 2">
            <a:extLst>
              <a:ext uri="{FF2B5EF4-FFF2-40B4-BE49-F238E27FC236}">
                <a16:creationId xmlns:a16="http://schemas.microsoft.com/office/drawing/2014/main" id="{CB8EC380-E7CB-5B17-5D7D-BFD8B0A9B58C}"/>
              </a:ext>
            </a:extLst>
          </p:cNvPr>
          <p:cNvSpPr>
            <a:spLocks noGrp="1"/>
          </p:cNvSpPr>
          <p:nvPr>
            <p:ph idx="1"/>
          </p:nvPr>
        </p:nvSpPr>
        <p:spPr>
          <a:xfrm>
            <a:off x="911226" y="1952625"/>
            <a:ext cx="6632574" cy="4032250"/>
          </a:xfrm>
        </p:spPr>
        <p:txBody>
          <a:bodyPr>
            <a:normAutofit/>
          </a:bodyPr>
          <a:lstStyle/>
          <a:p>
            <a:pPr>
              <a:lnSpc>
                <a:spcPct val="100000"/>
              </a:lnSpc>
            </a:pPr>
            <a:r>
              <a:rPr lang="en-GB" sz="2400" b="1" noProof="0"/>
              <a:t>For the quality</a:t>
            </a:r>
            <a:r>
              <a:rPr lang="en-GB" sz="2400" noProof="0"/>
              <a:t> and </a:t>
            </a:r>
            <a:r>
              <a:rPr lang="en-GB" sz="2400" b="1" noProof="0"/>
              <a:t>integrity</a:t>
            </a:r>
            <a:r>
              <a:rPr lang="en-GB" sz="2400" noProof="0"/>
              <a:t> of the research in their lab.</a:t>
            </a:r>
            <a:endParaRPr lang="en-GB" sz="2400" noProof="0">
              <a:latin typeface="Noto Serif" panose="02020600060500020200" pitchFamily="18" charset="0"/>
              <a:ea typeface="Noto Serif" panose="02020600060500020200" pitchFamily="18" charset="0"/>
              <a:cs typeface="Noto Serif" panose="02020600060500020200" pitchFamily="18" charset="0"/>
            </a:endParaRPr>
          </a:p>
          <a:p>
            <a:pPr>
              <a:lnSpc>
                <a:spcPct val="100000"/>
              </a:lnSpc>
            </a:pPr>
            <a:r>
              <a:rPr lang="en-GB" sz="2400" noProof="0">
                <a:latin typeface="Noto Serif" panose="02020600060500020200" pitchFamily="18" charset="0"/>
                <a:ea typeface="Noto Serif" panose="02020600060500020200" pitchFamily="18" charset="0"/>
                <a:cs typeface="Noto Serif" panose="02020600060500020200" pitchFamily="18" charset="0"/>
              </a:rPr>
              <a:t>To help new researchers master the </a:t>
            </a:r>
            <a:r>
              <a:rPr lang="en-GB" sz="2400" b="1" noProof="0">
                <a:latin typeface="Noto Serif" panose="02020600060500020200" pitchFamily="18" charset="0"/>
                <a:ea typeface="Noto Serif" panose="02020600060500020200" pitchFamily="18" charset="0"/>
                <a:cs typeface="Noto Serif" panose="02020600060500020200" pitchFamily="18" charset="0"/>
              </a:rPr>
              <a:t>ethical</a:t>
            </a:r>
            <a:r>
              <a:rPr lang="en-GB" sz="2400" i="1" noProof="0">
                <a:latin typeface="Noto Serif" panose="02020600060500020200" pitchFamily="18" charset="0"/>
                <a:ea typeface="Noto Serif" panose="02020600060500020200" pitchFamily="18" charset="0"/>
                <a:cs typeface="Noto Serif" panose="02020600060500020200" pitchFamily="18" charset="0"/>
              </a:rPr>
              <a:t> </a:t>
            </a:r>
            <a:r>
              <a:rPr lang="en-GB" sz="2400" noProof="0">
                <a:latin typeface="Noto Serif" panose="02020600060500020200" pitchFamily="18" charset="0"/>
                <a:ea typeface="Noto Serif" panose="02020600060500020200" pitchFamily="18" charset="0"/>
                <a:cs typeface="Noto Serif" panose="02020600060500020200" pitchFamily="18" charset="0"/>
              </a:rPr>
              <a:t>dimensions of research.</a:t>
            </a:r>
          </a:p>
          <a:p>
            <a:pPr>
              <a:lnSpc>
                <a:spcPct val="100000"/>
              </a:lnSpc>
            </a:pPr>
            <a:r>
              <a:rPr lang="en-GB" sz="2400" b="1" noProof="0">
                <a:latin typeface="Noto Serif" panose="02020600060500020200" pitchFamily="18" charset="0"/>
                <a:ea typeface="Noto Serif" panose="02020600060500020200" pitchFamily="18" charset="0"/>
                <a:cs typeface="Noto Serif" panose="02020600060500020200" pitchFamily="18" charset="0"/>
              </a:rPr>
              <a:t>To e</a:t>
            </a:r>
            <a:r>
              <a:rPr lang="en-GB" sz="2400" b="1" noProof="0">
                <a:ea typeface="ＭＳ Ｐゴシック" panose="020B0600070205080204" pitchFamily="34" charset="-128"/>
              </a:rPr>
              <a:t>nsure that the values of responsible research are passed on from one generation to the next.</a:t>
            </a:r>
            <a:endParaRPr lang="en-GB" sz="2400" noProof="0"/>
          </a:p>
          <a:p>
            <a:pPr>
              <a:lnSpc>
                <a:spcPct val="100000"/>
              </a:lnSpc>
            </a:pPr>
            <a:r>
              <a:rPr lang="en-GB" sz="2400" noProof="0"/>
              <a:t>If a lab member commits misconduct, there are repercussions on the </a:t>
            </a:r>
            <a:r>
              <a:rPr lang="en-GB" sz="2400" b="1" noProof="0"/>
              <a:t>PI. </a:t>
            </a:r>
            <a:endParaRPr lang="en-GB" sz="2400" noProof="0"/>
          </a:p>
        </p:txBody>
      </p:sp>
      <p:grpSp>
        <p:nvGrpSpPr>
          <p:cNvPr id="18" name="Group 17">
            <a:extLst>
              <a:ext uri="{FF2B5EF4-FFF2-40B4-BE49-F238E27FC236}">
                <a16:creationId xmlns:a16="http://schemas.microsoft.com/office/drawing/2014/main" id="{D59CDAEE-1012-A17C-B13C-441F1C5FA158}"/>
              </a:ext>
            </a:extLst>
          </p:cNvPr>
          <p:cNvGrpSpPr/>
          <p:nvPr/>
        </p:nvGrpSpPr>
        <p:grpSpPr>
          <a:xfrm>
            <a:off x="563562" y="3767138"/>
            <a:ext cx="609600" cy="609600"/>
            <a:chOff x="5791200" y="3124200"/>
            <a:chExt cx="609600" cy="609600"/>
          </a:xfrm>
        </p:grpSpPr>
        <p:sp>
          <p:nvSpPr>
            <p:cNvPr id="19" name="Freeform 18">
              <a:extLst>
                <a:ext uri="{FF2B5EF4-FFF2-40B4-BE49-F238E27FC236}">
                  <a16:creationId xmlns:a16="http://schemas.microsoft.com/office/drawing/2014/main" id="{1AF60C66-B5A5-A46D-512A-807BDD088FC4}"/>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20" name="Freeform 19">
              <a:extLst>
                <a:ext uri="{FF2B5EF4-FFF2-40B4-BE49-F238E27FC236}">
                  <a16:creationId xmlns:a16="http://schemas.microsoft.com/office/drawing/2014/main" id="{3C45B456-070A-6CE8-BDBC-3884336D8466}"/>
                </a:ext>
              </a:extLst>
            </p:cNvPr>
            <p:cNvSpPr/>
            <p:nvPr/>
          </p:nvSpPr>
          <p:spPr>
            <a:xfrm>
              <a:off x="5934075" y="3233737"/>
              <a:ext cx="390525" cy="390525"/>
            </a:xfrm>
            <a:custGeom>
              <a:avLst/>
              <a:gdLst>
                <a:gd name="connsiteX0" fmla="*/ 390525 w 390525"/>
                <a:gd name="connsiteY0" fmla="*/ 195263 h 390525"/>
                <a:gd name="connsiteX1" fmla="*/ 195263 w 390525"/>
                <a:gd name="connsiteY1" fmla="*/ 390525 h 390525"/>
                <a:gd name="connsiteX2" fmla="*/ 0 w 390525"/>
                <a:gd name="connsiteY2" fmla="*/ 195263 h 390525"/>
                <a:gd name="connsiteX3" fmla="*/ 195263 w 390525"/>
                <a:gd name="connsiteY3" fmla="*/ 0 h 390525"/>
                <a:gd name="connsiteX4" fmla="*/ 390525 w 390525"/>
                <a:gd name="connsiteY4" fmla="*/ 195263 h 39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5" h="390525">
                  <a:moveTo>
                    <a:pt x="390525" y="195263"/>
                  </a:moveTo>
                  <a:cubicBezTo>
                    <a:pt x="390525" y="303103"/>
                    <a:pt x="303103" y="390525"/>
                    <a:pt x="195263" y="390525"/>
                  </a:cubicBezTo>
                  <a:cubicBezTo>
                    <a:pt x="87422" y="390525"/>
                    <a:pt x="0" y="303103"/>
                    <a:pt x="0" y="195263"/>
                  </a:cubicBezTo>
                  <a:cubicBezTo>
                    <a:pt x="0" y="87422"/>
                    <a:pt x="87422" y="0"/>
                    <a:pt x="195263" y="0"/>
                  </a:cubicBezTo>
                  <a:cubicBezTo>
                    <a:pt x="303103" y="0"/>
                    <a:pt x="390525" y="87422"/>
                    <a:pt x="390525" y="195263"/>
                  </a:cubicBezTo>
                  <a:close/>
                </a:path>
              </a:pathLst>
            </a:custGeom>
            <a:solidFill>
              <a:schemeClr val="accent1"/>
            </a:solidFill>
            <a:ln w="9525" cap="flat">
              <a:noFill/>
              <a:prstDash val="solid"/>
              <a:miter/>
            </a:ln>
          </p:spPr>
          <p:txBody>
            <a:bodyPr rtlCol="0" anchor="ctr"/>
            <a:lstStyle/>
            <a:p>
              <a:endParaRPr lang="en-DE"/>
            </a:p>
          </p:txBody>
        </p:sp>
        <p:sp>
          <p:nvSpPr>
            <p:cNvPr id="21" name="Freeform 20">
              <a:extLst>
                <a:ext uri="{FF2B5EF4-FFF2-40B4-BE49-F238E27FC236}">
                  <a16:creationId xmlns:a16="http://schemas.microsoft.com/office/drawing/2014/main" id="{555CDE16-706B-BE0A-F2AE-56698CA23767}"/>
                </a:ext>
              </a:extLst>
            </p:cNvPr>
            <p:cNvSpPr/>
            <p:nvPr/>
          </p:nvSpPr>
          <p:spPr>
            <a:xfrm>
              <a:off x="5900737" y="3233737"/>
              <a:ext cx="390525" cy="390525"/>
            </a:xfrm>
            <a:custGeom>
              <a:avLst/>
              <a:gdLst>
                <a:gd name="connsiteX0" fmla="*/ 195263 w 390525"/>
                <a:gd name="connsiteY0" fmla="*/ 390525 h 390525"/>
                <a:gd name="connsiteX1" fmla="*/ 0 w 390525"/>
                <a:gd name="connsiteY1" fmla="*/ 195263 h 390525"/>
                <a:gd name="connsiteX2" fmla="*/ 195263 w 390525"/>
                <a:gd name="connsiteY2" fmla="*/ 0 h 390525"/>
                <a:gd name="connsiteX3" fmla="*/ 390525 w 390525"/>
                <a:gd name="connsiteY3" fmla="*/ 195263 h 390525"/>
                <a:gd name="connsiteX4" fmla="*/ 195263 w 390525"/>
                <a:gd name="connsiteY4" fmla="*/ 390525 h 390525"/>
                <a:gd name="connsiteX5" fmla="*/ 195263 w 390525"/>
                <a:gd name="connsiteY5" fmla="*/ 9525 h 390525"/>
                <a:gd name="connsiteX6" fmla="*/ 9525 w 390525"/>
                <a:gd name="connsiteY6" fmla="*/ 195263 h 390525"/>
                <a:gd name="connsiteX7" fmla="*/ 195263 w 390525"/>
                <a:gd name="connsiteY7" fmla="*/ 381000 h 390525"/>
                <a:gd name="connsiteX8" fmla="*/ 381000 w 390525"/>
                <a:gd name="connsiteY8" fmla="*/ 195263 h 390525"/>
                <a:gd name="connsiteX9" fmla="*/ 195263 w 390525"/>
                <a:gd name="connsiteY9" fmla="*/ 9525 h 390525"/>
                <a:gd name="connsiteX10" fmla="*/ 214313 w 390525"/>
                <a:gd name="connsiteY10" fmla="*/ 300038 h 390525"/>
                <a:gd name="connsiteX11" fmla="*/ 176213 w 390525"/>
                <a:gd name="connsiteY11" fmla="*/ 300038 h 390525"/>
                <a:gd name="connsiteX12" fmla="*/ 176213 w 390525"/>
                <a:gd name="connsiteY12" fmla="*/ 157163 h 390525"/>
                <a:gd name="connsiteX13" fmla="*/ 214313 w 390525"/>
                <a:gd name="connsiteY13" fmla="*/ 157163 h 390525"/>
                <a:gd name="connsiteX14" fmla="*/ 214313 w 390525"/>
                <a:gd name="connsiteY14" fmla="*/ 300038 h 390525"/>
                <a:gd name="connsiteX15" fmla="*/ 185738 w 390525"/>
                <a:gd name="connsiteY15" fmla="*/ 290513 h 390525"/>
                <a:gd name="connsiteX16" fmla="*/ 204788 w 390525"/>
                <a:gd name="connsiteY16" fmla="*/ 290513 h 390525"/>
                <a:gd name="connsiteX17" fmla="*/ 204788 w 390525"/>
                <a:gd name="connsiteY17" fmla="*/ 166688 h 390525"/>
                <a:gd name="connsiteX18" fmla="*/ 185738 w 390525"/>
                <a:gd name="connsiteY18" fmla="*/ 166688 h 390525"/>
                <a:gd name="connsiteX19" fmla="*/ 185738 w 390525"/>
                <a:gd name="connsiteY19" fmla="*/ 290513 h 390525"/>
                <a:gd name="connsiteX20" fmla="*/ 195263 w 390525"/>
                <a:gd name="connsiteY20" fmla="*/ 128588 h 390525"/>
                <a:gd name="connsiteX21" fmla="*/ 176213 w 390525"/>
                <a:gd name="connsiteY21" fmla="*/ 109538 h 390525"/>
                <a:gd name="connsiteX22" fmla="*/ 195263 w 390525"/>
                <a:gd name="connsiteY22" fmla="*/ 90488 h 390525"/>
                <a:gd name="connsiteX23" fmla="*/ 214313 w 390525"/>
                <a:gd name="connsiteY23" fmla="*/ 109538 h 390525"/>
                <a:gd name="connsiteX24" fmla="*/ 195263 w 390525"/>
                <a:gd name="connsiteY24" fmla="*/ 128588 h 390525"/>
                <a:gd name="connsiteX25" fmla="*/ 195263 w 390525"/>
                <a:gd name="connsiteY25" fmla="*/ 100013 h 390525"/>
                <a:gd name="connsiteX26" fmla="*/ 185738 w 390525"/>
                <a:gd name="connsiteY26" fmla="*/ 109538 h 390525"/>
                <a:gd name="connsiteX27" fmla="*/ 195263 w 390525"/>
                <a:gd name="connsiteY27" fmla="*/ 119063 h 390525"/>
                <a:gd name="connsiteX28" fmla="*/ 204788 w 390525"/>
                <a:gd name="connsiteY28" fmla="*/ 109538 h 390525"/>
                <a:gd name="connsiteX29" fmla="*/ 195263 w 390525"/>
                <a:gd name="connsiteY29" fmla="*/ 100013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0525" h="390525">
                  <a:moveTo>
                    <a:pt x="195263" y="390525"/>
                  </a:moveTo>
                  <a:cubicBezTo>
                    <a:pt x="87630" y="390525"/>
                    <a:pt x="0" y="302895"/>
                    <a:pt x="0" y="195263"/>
                  </a:cubicBezTo>
                  <a:cubicBezTo>
                    <a:pt x="0" y="87630"/>
                    <a:pt x="87630" y="0"/>
                    <a:pt x="195263" y="0"/>
                  </a:cubicBezTo>
                  <a:cubicBezTo>
                    <a:pt x="302895" y="0"/>
                    <a:pt x="390525" y="87630"/>
                    <a:pt x="390525" y="195263"/>
                  </a:cubicBezTo>
                  <a:cubicBezTo>
                    <a:pt x="390525" y="302895"/>
                    <a:pt x="302895" y="390525"/>
                    <a:pt x="195263" y="390525"/>
                  </a:cubicBezTo>
                  <a:close/>
                  <a:moveTo>
                    <a:pt x="195263" y="9525"/>
                  </a:moveTo>
                  <a:cubicBezTo>
                    <a:pt x="92869" y="9525"/>
                    <a:pt x="9525" y="92869"/>
                    <a:pt x="9525" y="195263"/>
                  </a:cubicBezTo>
                  <a:cubicBezTo>
                    <a:pt x="9525" y="297656"/>
                    <a:pt x="92869" y="381000"/>
                    <a:pt x="195263" y="381000"/>
                  </a:cubicBezTo>
                  <a:cubicBezTo>
                    <a:pt x="297656" y="381000"/>
                    <a:pt x="381000" y="297656"/>
                    <a:pt x="381000" y="195263"/>
                  </a:cubicBezTo>
                  <a:cubicBezTo>
                    <a:pt x="381000" y="92869"/>
                    <a:pt x="297656" y="9525"/>
                    <a:pt x="195263" y="9525"/>
                  </a:cubicBezTo>
                  <a:close/>
                  <a:moveTo>
                    <a:pt x="214313" y="300038"/>
                  </a:moveTo>
                  <a:lnTo>
                    <a:pt x="176213" y="300038"/>
                  </a:lnTo>
                  <a:lnTo>
                    <a:pt x="176213" y="157163"/>
                  </a:lnTo>
                  <a:lnTo>
                    <a:pt x="214313" y="157163"/>
                  </a:lnTo>
                  <a:lnTo>
                    <a:pt x="214313" y="300038"/>
                  </a:lnTo>
                  <a:close/>
                  <a:moveTo>
                    <a:pt x="185738" y="290513"/>
                  </a:moveTo>
                  <a:lnTo>
                    <a:pt x="204788" y="290513"/>
                  </a:lnTo>
                  <a:lnTo>
                    <a:pt x="204788" y="166688"/>
                  </a:lnTo>
                  <a:lnTo>
                    <a:pt x="185738" y="166688"/>
                  </a:lnTo>
                  <a:lnTo>
                    <a:pt x="185738" y="290513"/>
                  </a:lnTo>
                  <a:close/>
                  <a:moveTo>
                    <a:pt x="195263" y="128588"/>
                  </a:moveTo>
                  <a:cubicBezTo>
                    <a:pt x="184785" y="128588"/>
                    <a:pt x="176213" y="120015"/>
                    <a:pt x="176213" y="109538"/>
                  </a:cubicBezTo>
                  <a:cubicBezTo>
                    <a:pt x="176213" y="99060"/>
                    <a:pt x="184785" y="90488"/>
                    <a:pt x="195263" y="90488"/>
                  </a:cubicBezTo>
                  <a:cubicBezTo>
                    <a:pt x="205740" y="90488"/>
                    <a:pt x="214313" y="99060"/>
                    <a:pt x="214313" y="109538"/>
                  </a:cubicBezTo>
                  <a:cubicBezTo>
                    <a:pt x="214313" y="120015"/>
                    <a:pt x="205740" y="128588"/>
                    <a:pt x="195263" y="128588"/>
                  </a:cubicBezTo>
                  <a:close/>
                  <a:moveTo>
                    <a:pt x="195263" y="100013"/>
                  </a:moveTo>
                  <a:cubicBezTo>
                    <a:pt x="190024" y="100013"/>
                    <a:pt x="185738" y="104299"/>
                    <a:pt x="185738" y="109538"/>
                  </a:cubicBezTo>
                  <a:cubicBezTo>
                    <a:pt x="185738" y="114776"/>
                    <a:pt x="190024" y="119063"/>
                    <a:pt x="195263" y="119063"/>
                  </a:cubicBezTo>
                  <a:cubicBezTo>
                    <a:pt x="200501" y="119063"/>
                    <a:pt x="204788" y="114776"/>
                    <a:pt x="204788" y="109538"/>
                  </a:cubicBezTo>
                  <a:cubicBezTo>
                    <a:pt x="204788" y="104299"/>
                    <a:pt x="200501" y="100013"/>
                    <a:pt x="195263" y="100013"/>
                  </a:cubicBezTo>
                  <a:close/>
                </a:path>
              </a:pathLst>
            </a:custGeom>
            <a:solidFill>
              <a:schemeClr val="tx1"/>
            </a:solidFill>
            <a:ln w="9525" cap="flat">
              <a:noFill/>
              <a:prstDash val="solid"/>
              <a:miter/>
            </a:ln>
          </p:spPr>
          <p:txBody>
            <a:bodyPr rtlCol="0" anchor="ctr"/>
            <a:lstStyle/>
            <a:p>
              <a:endParaRPr lang="en-DE"/>
            </a:p>
          </p:txBody>
        </p:sp>
      </p:grpSp>
      <p:sp>
        <p:nvSpPr>
          <p:cNvPr id="5" name="Picture Placeholder 4">
            <a:extLst>
              <a:ext uri="{FF2B5EF4-FFF2-40B4-BE49-F238E27FC236}">
                <a16:creationId xmlns:a16="http://schemas.microsoft.com/office/drawing/2014/main" id="{8CC8CEBC-B598-5B68-6486-400348BD9807}"/>
              </a:ext>
            </a:extLst>
          </p:cNvPr>
          <p:cNvSpPr>
            <a:spLocks noGrp="1"/>
          </p:cNvSpPr>
          <p:nvPr>
            <p:ph type="pic" sz="quarter" idx="13"/>
          </p:nvPr>
        </p:nvSpPr>
        <p:spPr>
          <a:xfrm flipH="1">
            <a:off x="12192000" y="0"/>
            <a:ext cx="152400" cy="6858000"/>
          </a:xfrm>
        </p:spPr>
        <p:txBody>
          <a:bodyPr/>
          <a:lstStyle/>
          <a:p>
            <a:endParaRPr lang="en-US"/>
          </a:p>
        </p:txBody>
      </p:sp>
      <p:pic>
        <p:nvPicPr>
          <p:cNvPr id="6" name="Picture 5">
            <a:extLst>
              <a:ext uri="{FF2B5EF4-FFF2-40B4-BE49-F238E27FC236}">
                <a16:creationId xmlns:a16="http://schemas.microsoft.com/office/drawing/2014/main" id="{3CA7945E-1D4F-3B92-168B-9EDC7F9C74BF}"/>
              </a:ext>
            </a:extLst>
          </p:cNvPr>
          <p:cNvPicPr>
            <a:picLocks noChangeAspect="1"/>
          </p:cNvPicPr>
          <p:nvPr/>
        </p:nvPicPr>
        <p:blipFill>
          <a:blip r:embed="rId3"/>
          <a:stretch>
            <a:fillRect/>
          </a:stretch>
        </p:blipFill>
        <p:spPr>
          <a:xfrm>
            <a:off x="7543800" y="2070970"/>
            <a:ext cx="4365096" cy="2716060"/>
          </a:xfrm>
          <a:prstGeom prst="rect">
            <a:avLst/>
          </a:prstGeom>
        </p:spPr>
      </p:pic>
    </p:spTree>
    <p:extLst>
      <p:ext uri="{BB962C8B-B14F-4D97-AF65-F5344CB8AC3E}">
        <p14:creationId xmlns:p14="http://schemas.microsoft.com/office/powerpoint/2010/main" val="4294961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ED71-C8CD-543A-34AA-ED67F58D0D01}"/>
              </a:ext>
            </a:extLst>
          </p:cNvPr>
          <p:cNvSpPr>
            <a:spLocks noGrp="1"/>
          </p:cNvSpPr>
          <p:nvPr>
            <p:ph type="title"/>
          </p:nvPr>
        </p:nvSpPr>
        <p:spPr/>
        <p:txBody>
          <a:bodyPr/>
          <a:lstStyle/>
          <a:p>
            <a:r>
              <a:rPr lang="en-US"/>
              <a:t>Supervisor’s responsibilities</a:t>
            </a:r>
          </a:p>
        </p:txBody>
      </p:sp>
      <p:sp>
        <p:nvSpPr>
          <p:cNvPr id="6" name="Text Placeholder 5">
            <a:extLst>
              <a:ext uri="{FF2B5EF4-FFF2-40B4-BE49-F238E27FC236}">
                <a16:creationId xmlns:a16="http://schemas.microsoft.com/office/drawing/2014/main" id="{CD584A89-FAED-DD03-E553-B1BE2764FEAE}"/>
              </a:ext>
            </a:extLst>
          </p:cNvPr>
          <p:cNvSpPr>
            <a:spLocks noGrp="1"/>
          </p:cNvSpPr>
          <p:nvPr>
            <p:ph type="body" sz="quarter" idx="24"/>
          </p:nvPr>
        </p:nvSpPr>
        <p:spPr>
          <a:xfrm>
            <a:off x="1121664" y="1952625"/>
            <a:ext cx="7801066" cy="2697163"/>
          </a:xfrm>
        </p:spPr>
        <p:txBody>
          <a:bodyPr/>
          <a:lstStyle/>
          <a:p>
            <a:r>
              <a:rPr lang="en-US" altLang="en-US" sz="2800" i="1"/>
              <a:t>With great power comes great responsibility!</a:t>
            </a:r>
            <a:endParaRPr lang="en-US"/>
          </a:p>
        </p:txBody>
      </p:sp>
      <p:pic>
        <p:nvPicPr>
          <p:cNvPr id="9" name="Picture Placeholder 8" descr="A toy figure of a person&#10;&#10;AI-generated content may be incorrect.">
            <a:extLst>
              <a:ext uri="{FF2B5EF4-FFF2-40B4-BE49-F238E27FC236}">
                <a16:creationId xmlns:a16="http://schemas.microsoft.com/office/drawing/2014/main" id="{22B9E7C6-54F1-C8AD-5B27-9EA4A7DCC348}"/>
              </a:ext>
            </a:extLst>
          </p:cNvPr>
          <p:cNvPicPr>
            <a:picLocks noGrp="1" noChangeAspect="1"/>
          </p:cNvPicPr>
          <p:nvPr>
            <p:ph type="pic" sz="quarter" idx="18"/>
          </p:nvPr>
        </p:nvPicPr>
        <p:blipFill>
          <a:blip r:embed="rId3">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Lst>
          </a:blip>
          <a:srcRect t="253" b="253"/>
          <a:stretch>
            <a:fillRect/>
          </a:stretch>
        </p:blipFill>
        <p:spPr/>
      </p:pic>
    </p:spTree>
    <p:extLst>
      <p:ext uri="{BB962C8B-B14F-4D97-AF65-F5344CB8AC3E}">
        <p14:creationId xmlns:p14="http://schemas.microsoft.com/office/powerpoint/2010/main" val="1535064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E2FC9-F0C0-97C9-E225-63AF0DA618D9}"/>
              </a:ext>
            </a:extLst>
          </p:cNvPr>
          <p:cNvSpPr>
            <a:spLocks noGrp="1"/>
          </p:cNvSpPr>
          <p:nvPr>
            <p:ph type="title"/>
          </p:nvPr>
        </p:nvSpPr>
        <p:spPr/>
        <p:txBody>
          <a:bodyPr/>
          <a:lstStyle/>
          <a:p>
            <a:r>
              <a:rPr lang="en-US"/>
              <a:t>Early career researchers</a:t>
            </a:r>
          </a:p>
        </p:txBody>
      </p:sp>
      <p:sp>
        <p:nvSpPr>
          <p:cNvPr id="3" name="Content Placeholder 2">
            <a:extLst>
              <a:ext uri="{FF2B5EF4-FFF2-40B4-BE49-F238E27FC236}">
                <a16:creationId xmlns:a16="http://schemas.microsoft.com/office/drawing/2014/main" id="{E48BE6E3-6742-3402-7A9B-85DC00CD14FB}"/>
              </a:ext>
            </a:extLst>
          </p:cNvPr>
          <p:cNvSpPr>
            <a:spLocks noGrp="1"/>
          </p:cNvSpPr>
          <p:nvPr>
            <p:ph idx="1"/>
          </p:nvPr>
        </p:nvSpPr>
        <p:spPr/>
        <p:txBody>
          <a:bodyPr vert="horz" lIns="91440" tIns="45720" rIns="91440" bIns="45720" rtlCol="0" anchor="t">
            <a:normAutofit/>
          </a:bodyPr>
          <a:lstStyle/>
          <a:p>
            <a:pPr marL="0" indent="0">
              <a:buNone/>
            </a:pPr>
            <a:r>
              <a:rPr lang="en-US" altLang="en-US" sz="2000"/>
              <a:t>Researchers in the earliest phases of their career</a:t>
            </a:r>
            <a:endParaRPr lang="en-US" altLang="en-US" sz="2000">
              <a:ea typeface="Noto Serif"/>
              <a:cs typeface="Noto Serif"/>
            </a:endParaRPr>
          </a:p>
          <a:p>
            <a:endParaRPr lang="en-US" altLang="en-US" sz="2000" i="1">
              <a:ea typeface="Noto Serif"/>
              <a:cs typeface="Noto Serif"/>
            </a:endParaRPr>
          </a:p>
          <a:p>
            <a:r>
              <a:rPr lang="en-US" sz="2000">
                <a:latin typeface="Noto Serif"/>
                <a:ea typeface="Noto Serif"/>
                <a:cs typeface="Noto Serif"/>
              </a:rPr>
              <a:t>might </a:t>
            </a:r>
            <a:r>
              <a:rPr lang="en-US" sz="2000" b="1">
                <a:latin typeface="Noto Serif"/>
                <a:ea typeface="Noto Serif"/>
                <a:cs typeface="Noto Serif"/>
              </a:rPr>
              <a:t>not know </a:t>
            </a:r>
            <a:r>
              <a:rPr lang="en-US" sz="2000">
                <a:latin typeface="Noto Serif"/>
                <a:ea typeface="Noto Serif"/>
                <a:cs typeface="Noto Serif"/>
              </a:rPr>
              <a:t>that some practices are wrong.</a:t>
            </a:r>
          </a:p>
          <a:p>
            <a:r>
              <a:rPr lang="en-US" altLang="en-US" sz="2000">
                <a:latin typeface="Noto Serif"/>
                <a:ea typeface="Noto Serif"/>
                <a:cs typeface="Noto Serif"/>
              </a:rPr>
              <a:t>might </a:t>
            </a:r>
            <a:r>
              <a:rPr lang="en-US" altLang="en-US" sz="2000" b="1">
                <a:latin typeface="Noto Serif"/>
                <a:ea typeface="Noto Serif"/>
                <a:cs typeface="Noto Serif"/>
              </a:rPr>
              <a:t>not be aware </a:t>
            </a:r>
            <a:r>
              <a:rPr lang="en-US" altLang="en-US" sz="2000">
                <a:latin typeface="Noto Serif"/>
                <a:ea typeface="Noto Serif"/>
                <a:cs typeface="Noto Serif"/>
              </a:rPr>
              <a:t>of the consequences.</a:t>
            </a:r>
            <a:endParaRPr lang="en-US" altLang="en-US" sz="2000" i="1">
              <a:latin typeface="Noto Serif"/>
              <a:ea typeface="Noto Serif"/>
              <a:cs typeface="Noto Serif"/>
            </a:endParaRPr>
          </a:p>
          <a:p>
            <a:endParaRPr lang="en-US"/>
          </a:p>
        </p:txBody>
      </p:sp>
      <p:sp>
        <p:nvSpPr>
          <p:cNvPr id="4" name="TextBox 3">
            <a:extLst>
              <a:ext uri="{FF2B5EF4-FFF2-40B4-BE49-F238E27FC236}">
                <a16:creationId xmlns:a16="http://schemas.microsoft.com/office/drawing/2014/main" id="{03B97B6D-9ABF-50C4-CDA8-DEF6B0701963}"/>
              </a:ext>
            </a:extLst>
          </p:cNvPr>
          <p:cNvSpPr txBox="1"/>
          <p:nvPr/>
        </p:nvSpPr>
        <p:spPr>
          <a:xfrm>
            <a:off x="911226" y="4330701"/>
            <a:ext cx="5686450" cy="138499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en-US" sz="2800" b="1">
                <a:solidFill>
                  <a:schemeClr val="accent1"/>
                </a:solidFill>
                <a:latin typeface="Noto Sans" panose="020B0502040504020204" pitchFamily="34" charset="0"/>
                <a:ea typeface="Noto Sans" panose="020B0502040504020204" pitchFamily="34" charset="0"/>
                <a:cs typeface="Noto Sans" panose="020B0502040504020204" pitchFamily="34" charset="0"/>
              </a:rPr>
              <a:t>Early career researchers cannot be expected to just </a:t>
            </a:r>
            <a:r>
              <a:rPr lang="en-US" sz="2800" b="1" i="1">
                <a:solidFill>
                  <a:schemeClr val="accent1"/>
                </a:solidFill>
                <a:latin typeface="Noto Sans Bold" panose="020B0502040504020204" pitchFamily="34" charset="0"/>
                <a:ea typeface="Noto Sans Bold" panose="020B0502040504020204" pitchFamily="34" charset="0"/>
                <a:cs typeface="Noto Sans Bold" panose="020B0502040504020204" pitchFamily="34" charset="0"/>
              </a:rPr>
              <a:t>know</a:t>
            </a:r>
            <a:r>
              <a:rPr lang="en-US" sz="2800" b="1">
                <a:solidFill>
                  <a:schemeClr val="accent1"/>
                </a:solidFill>
                <a:latin typeface="Noto Sans" panose="020B0502040504020204" pitchFamily="34" charset="0"/>
                <a:ea typeface="Noto Sans" panose="020B0502040504020204" pitchFamily="34" charset="0"/>
                <a:cs typeface="Noto Sans" panose="020B0502040504020204" pitchFamily="34" charset="0"/>
              </a:rPr>
              <a:t> things!</a:t>
            </a:r>
          </a:p>
        </p:txBody>
      </p:sp>
      <p:grpSp>
        <p:nvGrpSpPr>
          <p:cNvPr id="5" name="Group 4">
            <a:extLst>
              <a:ext uri="{FF2B5EF4-FFF2-40B4-BE49-F238E27FC236}">
                <a16:creationId xmlns:a16="http://schemas.microsoft.com/office/drawing/2014/main" id="{3CF833FB-20CB-24DC-0B4D-8C8AB5FB9A28}"/>
              </a:ext>
            </a:extLst>
          </p:cNvPr>
          <p:cNvGrpSpPr/>
          <p:nvPr/>
        </p:nvGrpSpPr>
        <p:grpSpPr>
          <a:xfrm rot="19697822">
            <a:off x="700214" y="4307693"/>
            <a:ext cx="725487" cy="725487"/>
            <a:chOff x="5791200" y="3124200"/>
            <a:chExt cx="609600" cy="609600"/>
          </a:xfrm>
        </p:grpSpPr>
        <p:sp>
          <p:nvSpPr>
            <p:cNvPr id="6" name="Freeform 5">
              <a:extLst>
                <a:ext uri="{FF2B5EF4-FFF2-40B4-BE49-F238E27FC236}">
                  <a16:creationId xmlns:a16="http://schemas.microsoft.com/office/drawing/2014/main" id="{5C06C31B-F413-4B6C-3D1F-1572C4B3256E}"/>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7" name="Freeform 6">
              <a:extLst>
                <a:ext uri="{FF2B5EF4-FFF2-40B4-BE49-F238E27FC236}">
                  <a16:creationId xmlns:a16="http://schemas.microsoft.com/office/drawing/2014/main" id="{5982D1F6-A03D-E98F-1664-BD6E4229447C}"/>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8" name="Freeform 7">
              <a:extLst>
                <a:ext uri="{FF2B5EF4-FFF2-40B4-BE49-F238E27FC236}">
                  <a16:creationId xmlns:a16="http://schemas.microsoft.com/office/drawing/2014/main" id="{9390FC28-06A1-1DCB-89D5-6A7603762318}"/>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grpSp>
        <p:nvGrpSpPr>
          <p:cNvPr id="25" name="Group 24">
            <a:extLst>
              <a:ext uri="{FF2B5EF4-FFF2-40B4-BE49-F238E27FC236}">
                <a16:creationId xmlns:a16="http://schemas.microsoft.com/office/drawing/2014/main" id="{4A6A28EC-DDB7-E67D-873E-D7B94E48F152}"/>
              </a:ext>
            </a:extLst>
          </p:cNvPr>
          <p:cNvGrpSpPr/>
          <p:nvPr/>
        </p:nvGrpSpPr>
        <p:grpSpPr>
          <a:xfrm rot="1749898">
            <a:off x="6141822" y="4045876"/>
            <a:ext cx="725487" cy="725487"/>
            <a:chOff x="5791200" y="3124200"/>
            <a:chExt cx="609600" cy="609600"/>
          </a:xfrm>
        </p:grpSpPr>
        <p:sp>
          <p:nvSpPr>
            <p:cNvPr id="26" name="Freeform 25">
              <a:extLst>
                <a:ext uri="{FF2B5EF4-FFF2-40B4-BE49-F238E27FC236}">
                  <a16:creationId xmlns:a16="http://schemas.microsoft.com/office/drawing/2014/main" id="{A34872C9-D0B5-7693-AB7F-1F5B06E6753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27" name="Freeform 26">
              <a:extLst>
                <a:ext uri="{FF2B5EF4-FFF2-40B4-BE49-F238E27FC236}">
                  <a16:creationId xmlns:a16="http://schemas.microsoft.com/office/drawing/2014/main" id="{1DF141E5-02B8-C8E3-4F67-057A80FCF34F}"/>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28" name="Freeform 27">
              <a:extLst>
                <a:ext uri="{FF2B5EF4-FFF2-40B4-BE49-F238E27FC236}">
                  <a16:creationId xmlns:a16="http://schemas.microsoft.com/office/drawing/2014/main" id="{742A6A96-26AC-20C7-5F1A-64C6004C33C3}"/>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grpSp>
        <p:nvGrpSpPr>
          <p:cNvPr id="29" name="Group 28">
            <a:extLst>
              <a:ext uri="{FF2B5EF4-FFF2-40B4-BE49-F238E27FC236}">
                <a16:creationId xmlns:a16="http://schemas.microsoft.com/office/drawing/2014/main" id="{4F56C153-2F6F-139D-EB88-E5A962F136BE}"/>
              </a:ext>
            </a:extLst>
          </p:cNvPr>
          <p:cNvGrpSpPr/>
          <p:nvPr/>
        </p:nvGrpSpPr>
        <p:grpSpPr>
          <a:xfrm rot="1749898">
            <a:off x="5580949" y="3733706"/>
            <a:ext cx="725487" cy="725487"/>
            <a:chOff x="5791200" y="3124200"/>
            <a:chExt cx="609600" cy="609600"/>
          </a:xfrm>
        </p:grpSpPr>
        <p:sp>
          <p:nvSpPr>
            <p:cNvPr id="30" name="Freeform 29">
              <a:extLst>
                <a:ext uri="{FF2B5EF4-FFF2-40B4-BE49-F238E27FC236}">
                  <a16:creationId xmlns:a16="http://schemas.microsoft.com/office/drawing/2014/main" id="{DEB797F0-A884-9EEB-46BE-07B3BBCCF06C}"/>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31" name="Freeform 30">
              <a:extLst>
                <a:ext uri="{FF2B5EF4-FFF2-40B4-BE49-F238E27FC236}">
                  <a16:creationId xmlns:a16="http://schemas.microsoft.com/office/drawing/2014/main" id="{9192760B-9BB5-128B-DF46-2F9C6CB115A2}"/>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32" name="Freeform 31">
              <a:extLst>
                <a:ext uri="{FF2B5EF4-FFF2-40B4-BE49-F238E27FC236}">
                  <a16:creationId xmlns:a16="http://schemas.microsoft.com/office/drawing/2014/main" id="{7C22F76B-4593-C534-242F-563726A600F0}"/>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grpSp>
        <p:nvGrpSpPr>
          <p:cNvPr id="33" name="Group 32">
            <a:extLst>
              <a:ext uri="{FF2B5EF4-FFF2-40B4-BE49-F238E27FC236}">
                <a16:creationId xmlns:a16="http://schemas.microsoft.com/office/drawing/2014/main" id="{51B7A4FD-0F39-A6F7-CFB7-FD93093F7D03}"/>
              </a:ext>
            </a:extLst>
          </p:cNvPr>
          <p:cNvGrpSpPr/>
          <p:nvPr/>
        </p:nvGrpSpPr>
        <p:grpSpPr>
          <a:xfrm rot="1749898">
            <a:off x="6147686" y="4720169"/>
            <a:ext cx="725487" cy="725487"/>
            <a:chOff x="5791200" y="3124200"/>
            <a:chExt cx="609600" cy="609600"/>
          </a:xfrm>
        </p:grpSpPr>
        <p:sp>
          <p:nvSpPr>
            <p:cNvPr id="34" name="Freeform 33">
              <a:extLst>
                <a:ext uri="{FF2B5EF4-FFF2-40B4-BE49-F238E27FC236}">
                  <a16:creationId xmlns:a16="http://schemas.microsoft.com/office/drawing/2014/main" id="{04243CF3-8CD1-BA66-1034-DD23701828AA}"/>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35" name="Freeform 34">
              <a:extLst>
                <a:ext uri="{FF2B5EF4-FFF2-40B4-BE49-F238E27FC236}">
                  <a16:creationId xmlns:a16="http://schemas.microsoft.com/office/drawing/2014/main" id="{390AF168-A8A8-2B20-7192-C5CD4E173AF6}"/>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36" name="Freeform 35">
              <a:extLst>
                <a:ext uri="{FF2B5EF4-FFF2-40B4-BE49-F238E27FC236}">
                  <a16:creationId xmlns:a16="http://schemas.microsoft.com/office/drawing/2014/main" id="{5638BB78-1D86-167D-05A9-C212E0AFF256}"/>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grpSp>
        <p:nvGrpSpPr>
          <p:cNvPr id="37" name="Group 36">
            <a:extLst>
              <a:ext uri="{FF2B5EF4-FFF2-40B4-BE49-F238E27FC236}">
                <a16:creationId xmlns:a16="http://schemas.microsoft.com/office/drawing/2014/main" id="{49025A92-FB5E-1BAC-69DB-FAA7F10080D5}"/>
              </a:ext>
            </a:extLst>
          </p:cNvPr>
          <p:cNvGrpSpPr/>
          <p:nvPr/>
        </p:nvGrpSpPr>
        <p:grpSpPr>
          <a:xfrm rot="19697822">
            <a:off x="727990" y="4966447"/>
            <a:ext cx="725487" cy="725487"/>
            <a:chOff x="5791200" y="3124200"/>
            <a:chExt cx="609600" cy="609600"/>
          </a:xfrm>
        </p:grpSpPr>
        <p:sp>
          <p:nvSpPr>
            <p:cNvPr id="38" name="Freeform 37">
              <a:extLst>
                <a:ext uri="{FF2B5EF4-FFF2-40B4-BE49-F238E27FC236}">
                  <a16:creationId xmlns:a16="http://schemas.microsoft.com/office/drawing/2014/main" id="{623B2FE2-2205-1160-1E19-5E0F797A20FC}"/>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39" name="Freeform 38">
              <a:extLst>
                <a:ext uri="{FF2B5EF4-FFF2-40B4-BE49-F238E27FC236}">
                  <a16:creationId xmlns:a16="http://schemas.microsoft.com/office/drawing/2014/main" id="{90FF2047-C119-93DF-F93D-CB27DC3CBC06}"/>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40" name="Freeform 39">
              <a:extLst>
                <a:ext uri="{FF2B5EF4-FFF2-40B4-BE49-F238E27FC236}">
                  <a16:creationId xmlns:a16="http://schemas.microsoft.com/office/drawing/2014/main" id="{9C641235-6DD2-F725-F469-75C46A174F38}"/>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grpSp>
        <p:nvGrpSpPr>
          <p:cNvPr id="41" name="Group 40">
            <a:extLst>
              <a:ext uri="{FF2B5EF4-FFF2-40B4-BE49-F238E27FC236}">
                <a16:creationId xmlns:a16="http://schemas.microsoft.com/office/drawing/2014/main" id="{8B1546A6-F39C-8ECB-FB23-CC480B9A0937}"/>
              </a:ext>
            </a:extLst>
          </p:cNvPr>
          <p:cNvGrpSpPr/>
          <p:nvPr/>
        </p:nvGrpSpPr>
        <p:grpSpPr>
          <a:xfrm rot="19697822">
            <a:off x="1286904" y="5338554"/>
            <a:ext cx="725487" cy="725487"/>
            <a:chOff x="5791200" y="3124200"/>
            <a:chExt cx="609600" cy="609600"/>
          </a:xfrm>
        </p:grpSpPr>
        <p:sp>
          <p:nvSpPr>
            <p:cNvPr id="42" name="Freeform 41">
              <a:extLst>
                <a:ext uri="{FF2B5EF4-FFF2-40B4-BE49-F238E27FC236}">
                  <a16:creationId xmlns:a16="http://schemas.microsoft.com/office/drawing/2014/main" id="{BDDEE24F-5C16-AF4E-D02A-96B26E57C1A1}"/>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DE"/>
            </a:p>
          </p:txBody>
        </p:sp>
        <p:sp>
          <p:nvSpPr>
            <p:cNvPr id="43" name="Freeform 42">
              <a:extLst>
                <a:ext uri="{FF2B5EF4-FFF2-40B4-BE49-F238E27FC236}">
                  <a16:creationId xmlns:a16="http://schemas.microsoft.com/office/drawing/2014/main" id="{071801E1-2EEC-94F4-7CFA-2036CAAA3D4F}"/>
                </a:ext>
              </a:extLst>
            </p:cNvPr>
            <p:cNvSpPr/>
            <p:nvPr/>
          </p:nvSpPr>
          <p:spPr>
            <a:xfrm>
              <a:off x="5872162" y="3252787"/>
              <a:ext cx="400050" cy="381000"/>
            </a:xfrm>
            <a:custGeom>
              <a:avLst/>
              <a:gdLst>
                <a:gd name="connsiteX0" fmla="*/ 200025 w 400050"/>
                <a:gd name="connsiteY0" fmla="*/ 0 h 381000"/>
                <a:gd name="connsiteX1" fmla="*/ 257175 w 400050"/>
                <a:gd name="connsiteY1" fmla="*/ 123825 h 381000"/>
                <a:gd name="connsiteX2" fmla="*/ 400050 w 400050"/>
                <a:gd name="connsiteY2" fmla="*/ 147638 h 381000"/>
                <a:gd name="connsiteX3" fmla="*/ 295275 w 400050"/>
                <a:gd name="connsiteY3" fmla="*/ 242888 h 381000"/>
                <a:gd name="connsiteX4" fmla="*/ 323850 w 400050"/>
                <a:gd name="connsiteY4" fmla="*/ 381000 h 381000"/>
                <a:gd name="connsiteX5" fmla="*/ 200025 w 400050"/>
                <a:gd name="connsiteY5" fmla="*/ 315659 h 381000"/>
                <a:gd name="connsiteX6" fmla="*/ 76200 w 400050"/>
                <a:gd name="connsiteY6" fmla="*/ 381000 h 381000"/>
                <a:gd name="connsiteX7" fmla="*/ 104775 w 400050"/>
                <a:gd name="connsiteY7" fmla="*/ 242888 h 381000"/>
                <a:gd name="connsiteX8" fmla="*/ 0 w 400050"/>
                <a:gd name="connsiteY8" fmla="*/ 147638 h 381000"/>
                <a:gd name="connsiteX9" fmla="*/ 142875 w 400050"/>
                <a:gd name="connsiteY9" fmla="*/ 123825 h 381000"/>
                <a:gd name="connsiteX10" fmla="*/ 200025 w 400050"/>
                <a:gd name="connsiteY10"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0050" h="381000">
                  <a:moveTo>
                    <a:pt x="200025" y="0"/>
                  </a:moveTo>
                  <a:lnTo>
                    <a:pt x="257175" y="123825"/>
                  </a:lnTo>
                  <a:lnTo>
                    <a:pt x="400050" y="147638"/>
                  </a:lnTo>
                  <a:lnTo>
                    <a:pt x="295275" y="242888"/>
                  </a:lnTo>
                  <a:lnTo>
                    <a:pt x="323850" y="381000"/>
                  </a:lnTo>
                  <a:lnTo>
                    <a:pt x="200025" y="315659"/>
                  </a:lnTo>
                  <a:lnTo>
                    <a:pt x="76200" y="381000"/>
                  </a:lnTo>
                  <a:lnTo>
                    <a:pt x="104775" y="242888"/>
                  </a:lnTo>
                  <a:lnTo>
                    <a:pt x="0" y="147638"/>
                  </a:lnTo>
                  <a:lnTo>
                    <a:pt x="142875" y="123825"/>
                  </a:lnTo>
                  <a:lnTo>
                    <a:pt x="200025" y="0"/>
                  </a:lnTo>
                  <a:close/>
                </a:path>
              </a:pathLst>
            </a:custGeom>
            <a:solidFill>
              <a:schemeClr val="accent1"/>
            </a:solidFill>
            <a:ln w="9525" cap="flat">
              <a:noFill/>
              <a:prstDash val="solid"/>
              <a:miter/>
            </a:ln>
          </p:spPr>
          <p:txBody>
            <a:bodyPr rtlCol="0" anchor="ctr"/>
            <a:lstStyle/>
            <a:p>
              <a:endParaRPr lang="en-DE"/>
            </a:p>
          </p:txBody>
        </p:sp>
        <p:sp>
          <p:nvSpPr>
            <p:cNvPr id="44" name="Freeform 43">
              <a:extLst>
                <a:ext uri="{FF2B5EF4-FFF2-40B4-BE49-F238E27FC236}">
                  <a16:creationId xmlns:a16="http://schemas.microsoft.com/office/drawing/2014/main" id="{8404C965-2554-CCE6-6FCB-89DC55754D69}"/>
                </a:ext>
              </a:extLst>
            </p:cNvPr>
            <p:cNvSpPr/>
            <p:nvPr/>
          </p:nvSpPr>
          <p:spPr>
            <a:xfrm>
              <a:off x="5909405" y="3232213"/>
              <a:ext cx="373189" cy="353282"/>
            </a:xfrm>
            <a:custGeom>
              <a:avLst/>
              <a:gdLst>
                <a:gd name="connsiteX0" fmla="*/ 302800 w 373189"/>
                <a:gd name="connsiteY0" fmla="*/ 353282 h 353282"/>
                <a:gd name="connsiteX1" fmla="*/ 186595 w 373189"/>
                <a:gd name="connsiteY1" fmla="*/ 292703 h 353282"/>
                <a:gd name="connsiteX2" fmla="*/ 70390 w 373189"/>
                <a:gd name="connsiteY2" fmla="*/ 353282 h 353282"/>
                <a:gd name="connsiteX3" fmla="*/ 95631 w 373189"/>
                <a:gd name="connsiteY3" fmla="*/ 227076 h 353282"/>
                <a:gd name="connsiteX4" fmla="*/ 0 w 373189"/>
                <a:gd name="connsiteY4" fmla="*/ 136493 h 353282"/>
                <a:gd name="connsiteX5" fmla="*/ 130969 w 373189"/>
                <a:gd name="connsiteY5" fmla="*/ 116300 h 353282"/>
                <a:gd name="connsiteX6" fmla="*/ 186595 w 373189"/>
                <a:gd name="connsiteY6" fmla="*/ 0 h 353282"/>
                <a:gd name="connsiteX7" fmla="*/ 242221 w 373189"/>
                <a:gd name="connsiteY7" fmla="*/ 116300 h 353282"/>
                <a:gd name="connsiteX8" fmla="*/ 373190 w 373189"/>
                <a:gd name="connsiteY8" fmla="*/ 136493 h 353282"/>
                <a:gd name="connsiteX9" fmla="*/ 277559 w 373189"/>
                <a:gd name="connsiteY9" fmla="*/ 227076 h 353282"/>
                <a:gd name="connsiteX10" fmla="*/ 302800 w 373189"/>
                <a:gd name="connsiteY10" fmla="*/ 353282 h 353282"/>
                <a:gd name="connsiteX11" fmla="*/ 186595 w 373189"/>
                <a:gd name="connsiteY11" fmla="*/ 281940 h 353282"/>
                <a:gd name="connsiteX12" fmla="*/ 289465 w 373189"/>
                <a:gd name="connsiteY12" fmla="*/ 335661 h 353282"/>
                <a:gd name="connsiteX13" fmla="*/ 267081 w 373189"/>
                <a:gd name="connsiteY13" fmla="*/ 223742 h 353282"/>
                <a:gd name="connsiteX14" fmla="*/ 352425 w 373189"/>
                <a:gd name="connsiteY14" fmla="*/ 142875 h 353282"/>
                <a:gd name="connsiteX15" fmla="*/ 235744 w 373189"/>
                <a:gd name="connsiteY15" fmla="*/ 124968 h 353282"/>
                <a:gd name="connsiteX16" fmla="*/ 186595 w 373189"/>
                <a:gd name="connsiteY16" fmla="*/ 22193 h 353282"/>
                <a:gd name="connsiteX17" fmla="*/ 137446 w 373189"/>
                <a:gd name="connsiteY17" fmla="*/ 124968 h 353282"/>
                <a:gd name="connsiteX18" fmla="*/ 20765 w 373189"/>
                <a:gd name="connsiteY18" fmla="*/ 142875 h 353282"/>
                <a:gd name="connsiteX19" fmla="*/ 106108 w 373189"/>
                <a:gd name="connsiteY19" fmla="*/ 223742 h 353282"/>
                <a:gd name="connsiteX20" fmla="*/ 83725 w 373189"/>
                <a:gd name="connsiteY20" fmla="*/ 335661 h 353282"/>
                <a:gd name="connsiteX21" fmla="*/ 186595 w 373189"/>
                <a:gd name="connsiteY21" fmla="*/ 281940 h 35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189" h="353282">
                  <a:moveTo>
                    <a:pt x="302800" y="353282"/>
                  </a:moveTo>
                  <a:lnTo>
                    <a:pt x="186595" y="292703"/>
                  </a:lnTo>
                  <a:lnTo>
                    <a:pt x="70390" y="353282"/>
                  </a:lnTo>
                  <a:lnTo>
                    <a:pt x="95631" y="227076"/>
                  </a:lnTo>
                  <a:lnTo>
                    <a:pt x="0" y="136493"/>
                  </a:lnTo>
                  <a:lnTo>
                    <a:pt x="130969" y="116300"/>
                  </a:lnTo>
                  <a:lnTo>
                    <a:pt x="186595" y="0"/>
                  </a:lnTo>
                  <a:lnTo>
                    <a:pt x="242221" y="116300"/>
                  </a:lnTo>
                  <a:lnTo>
                    <a:pt x="373190" y="136493"/>
                  </a:lnTo>
                  <a:lnTo>
                    <a:pt x="277559" y="227076"/>
                  </a:lnTo>
                  <a:lnTo>
                    <a:pt x="302800" y="353282"/>
                  </a:lnTo>
                  <a:close/>
                  <a:moveTo>
                    <a:pt x="186595" y="281940"/>
                  </a:moveTo>
                  <a:lnTo>
                    <a:pt x="289465" y="335661"/>
                  </a:lnTo>
                  <a:lnTo>
                    <a:pt x="267081" y="223742"/>
                  </a:lnTo>
                  <a:lnTo>
                    <a:pt x="352425" y="142875"/>
                  </a:lnTo>
                  <a:lnTo>
                    <a:pt x="235744" y="124968"/>
                  </a:lnTo>
                  <a:lnTo>
                    <a:pt x="186595" y="22193"/>
                  </a:lnTo>
                  <a:lnTo>
                    <a:pt x="137446" y="124968"/>
                  </a:lnTo>
                  <a:lnTo>
                    <a:pt x="20765" y="142875"/>
                  </a:lnTo>
                  <a:lnTo>
                    <a:pt x="106108" y="223742"/>
                  </a:lnTo>
                  <a:lnTo>
                    <a:pt x="83725" y="335661"/>
                  </a:lnTo>
                  <a:lnTo>
                    <a:pt x="186595" y="281940"/>
                  </a:lnTo>
                  <a:close/>
                </a:path>
              </a:pathLst>
            </a:custGeom>
            <a:solidFill>
              <a:schemeClr val="tx1"/>
            </a:solidFill>
            <a:ln w="9525" cap="flat">
              <a:noFill/>
              <a:prstDash val="solid"/>
              <a:miter/>
            </a:ln>
          </p:spPr>
          <p:txBody>
            <a:bodyPr rtlCol="0" anchor="ctr"/>
            <a:lstStyle/>
            <a:p>
              <a:endParaRPr lang="en-DE"/>
            </a:p>
          </p:txBody>
        </p:sp>
      </p:grpSp>
    </p:spTree>
    <p:extLst>
      <p:ext uri="{BB962C8B-B14F-4D97-AF65-F5344CB8AC3E}">
        <p14:creationId xmlns:p14="http://schemas.microsoft.com/office/powerpoint/2010/main" val="112020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443F-6A83-09BE-655A-535E98AC0DA8}"/>
              </a:ext>
            </a:extLst>
          </p:cNvPr>
          <p:cNvSpPr>
            <a:spLocks noGrp="1"/>
          </p:cNvSpPr>
          <p:nvPr>
            <p:ph type="title"/>
          </p:nvPr>
        </p:nvSpPr>
        <p:spPr/>
        <p:txBody>
          <a:bodyPr/>
          <a:lstStyle/>
          <a:p>
            <a:r>
              <a:rPr lang="en-GB"/>
              <a:t>Consequences of poor supervision</a:t>
            </a:r>
          </a:p>
        </p:txBody>
      </p:sp>
      <p:pic>
        <p:nvPicPr>
          <p:cNvPr id="5" name="Content Placeholder 4">
            <a:extLst>
              <a:ext uri="{FF2B5EF4-FFF2-40B4-BE49-F238E27FC236}">
                <a16:creationId xmlns:a16="http://schemas.microsoft.com/office/drawing/2014/main" id="{6B436EAE-644C-BB5A-302F-5A44D9AA85F3}"/>
              </a:ext>
            </a:extLst>
          </p:cNvPr>
          <p:cNvPicPr>
            <a:picLocks noGrp="1" noChangeAspect="1"/>
          </p:cNvPicPr>
          <p:nvPr>
            <p:ph sz="half" idx="2"/>
          </p:nvPr>
        </p:nvPicPr>
        <p:blipFill>
          <a:blip r:embed="rId3"/>
          <a:stretch>
            <a:fillRect/>
          </a:stretch>
        </p:blipFill>
        <p:spPr>
          <a:xfrm>
            <a:off x="6096000" y="2762199"/>
            <a:ext cx="5076825" cy="2413102"/>
          </a:xfrm>
          <a:prstGeom prst="rect">
            <a:avLst/>
          </a:prstGeom>
        </p:spPr>
      </p:pic>
      <p:sp>
        <p:nvSpPr>
          <p:cNvPr id="4" name="TextBox 3">
            <a:extLst>
              <a:ext uri="{FF2B5EF4-FFF2-40B4-BE49-F238E27FC236}">
                <a16:creationId xmlns:a16="http://schemas.microsoft.com/office/drawing/2014/main" id="{F18EB70D-0668-0F7B-5B99-01B30AA64540}"/>
              </a:ext>
            </a:extLst>
          </p:cNvPr>
          <p:cNvSpPr txBox="1"/>
          <p:nvPr/>
        </p:nvSpPr>
        <p:spPr>
          <a:xfrm>
            <a:off x="914192" y="2539949"/>
            <a:ext cx="4828373" cy="2862322"/>
          </a:xfrm>
          <a:prstGeom prst="rect">
            <a:avLst/>
          </a:prstGeom>
          <a:noFill/>
        </p:spPr>
        <p:txBody>
          <a:bodyPr wrap="square" rtlCol="0">
            <a:spAutoFit/>
          </a:bodyPr>
          <a:lstStyle/>
          <a:p>
            <a:endParaRPr lang="en-GB"/>
          </a:p>
          <a:p>
            <a:pPr marL="285750" indent="-285750">
              <a:buFont typeface="Arial" panose="020B0604020202020204" pitchFamily="34" charset="0"/>
              <a:buChar char="•"/>
            </a:pPr>
            <a:r>
              <a:rPr lang="en-GB"/>
              <a:t>73% of mentors/PIs had not looked at the </a:t>
            </a:r>
            <a:r>
              <a:rPr lang="en-GB" b="1"/>
              <a:t>raw data </a:t>
            </a:r>
            <a:r>
              <a:rPr lang="en-GB"/>
              <a:t>generated by the trainees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62% of mentors had not set </a:t>
            </a:r>
            <a:r>
              <a:rPr lang="en-GB" b="1"/>
              <a:t>standards for recording data</a:t>
            </a:r>
          </a:p>
          <a:p>
            <a:pPr marL="285750" indent="-285750">
              <a:buFont typeface="Arial" panose="020B0604020202020204" pitchFamily="34" charset="0"/>
              <a:buChar char="•"/>
            </a:pPr>
            <a:endParaRPr lang="en-GB" b="1"/>
          </a:p>
          <a:p>
            <a:pPr marL="285750" indent="-285750">
              <a:buFont typeface="Arial" panose="020B0604020202020204" pitchFamily="34" charset="0"/>
              <a:buChar char="•"/>
            </a:pPr>
            <a:r>
              <a:rPr lang="en-GB"/>
              <a:t>53% of trainees reported </a:t>
            </a:r>
            <a:r>
              <a:rPr lang="en-GB" b="1"/>
              <a:t>stress levels </a:t>
            </a:r>
            <a:r>
              <a:rPr lang="en-GB"/>
              <a:t>as a relevant factor contributing to their misconduct.</a:t>
            </a:r>
          </a:p>
        </p:txBody>
      </p:sp>
      <p:sp>
        <p:nvSpPr>
          <p:cNvPr id="6" name="TextBox 5">
            <a:extLst>
              <a:ext uri="{FF2B5EF4-FFF2-40B4-BE49-F238E27FC236}">
                <a16:creationId xmlns:a16="http://schemas.microsoft.com/office/drawing/2014/main" id="{FD74E2CC-5A8C-B0B9-C990-B3D0720F0ACD}"/>
              </a:ext>
            </a:extLst>
          </p:cNvPr>
          <p:cNvSpPr txBox="1"/>
          <p:nvPr/>
        </p:nvSpPr>
        <p:spPr>
          <a:xfrm>
            <a:off x="983457" y="1671740"/>
            <a:ext cx="10695794" cy="646331"/>
          </a:xfrm>
          <a:prstGeom prst="rect">
            <a:avLst/>
          </a:prstGeom>
          <a:noFill/>
        </p:spPr>
        <p:txBody>
          <a:bodyPr wrap="square" lIns="91440" tIns="45720" rIns="91440" bIns="45720" rtlCol="0" anchor="t">
            <a:spAutoFit/>
          </a:bodyPr>
          <a:lstStyle/>
          <a:p>
            <a:r>
              <a:rPr lang="en-GB" dirty="0"/>
              <a:t>Review of </a:t>
            </a:r>
            <a:r>
              <a:rPr lang="en-GB" b="1" dirty="0"/>
              <a:t>45 ORI cases between </a:t>
            </a:r>
            <a:r>
              <a:rPr lang="en-GB" dirty="0"/>
              <a:t>1990–2004 in which </a:t>
            </a:r>
            <a:r>
              <a:rPr lang="en-GB" b="1" dirty="0"/>
              <a:t>a trainee </a:t>
            </a:r>
            <a:r>
              <a:rPr lang="en-GB" dirty="0"/>
              <a:t>was found guilty of scientific misconduct. Most of the cases involved fabrication, falsification or both.</a:t>
            </a:r>
            <a:endParaRPr lang="en-US" dirty="0"/>
          </a:p>
        </p:txBody>
      </p:sp>
      <p:sp>
        <p:nvSpPr>
          <p:cNvPr id="7" name="Source line">
            <a:extLst>
              <a:ext uri="{FF2B5EF4-FFF2-40B4-BE49-F238E27FC236}">
                <a16:creationId xmlns:a16="http://schemas.microsoft.com/office/drawing/2014/main" id="{55ADFC67-6F45-F240-B6B7-7BD61D226AED}"/>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dirty="0">
                <a:solidFill>
                  <a:srgbClr val="595959"/>
                </a:solidFill>
                <a:latin typeface="+mn-lt"/>
              </a:rPr>
              <a:t>Source: Wright, Titus &amp; Cornelison (2008), Science and Engineering Ethics.</a:t>
            </a:r>
          </a:p>
        </p:txBody>
      </p:sp>
    </p:spTree>
    <p:extLst>
      <p:ext uri="{BB962C8B-B14F-4D97-AF65-F5344CB8AC3E}">
        <p14:creationId xmlns:p14="http://schemas.microsoft.com/office/powerpoint/2010/main" val="2693346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85DDC-2BC6-CC05-47F7-8C5596012722}"/>
              </a:ext>
            </a:extLst>
          </p:cNvPr>
          <p:cNvSpPr>
            <a:spLocks noGrp="1"/>
          </p:cNvSpPr>
          <p:nvPr>
            <p:ph type="title"/>
          </p:nvPr>
        </p:nvSpPr>
        <p:spPr/>
        <p:txBody>
          <a:bodyPr/>
          <a:lstStyle/>
          <a:p>
            <a:r>
              <a:rPr lang="en-US" dirty="0"/>
              <a:t>Trainee’s admission of misconduct</a:t>
            </a:r>
            <a:endParaRPr lang="en-GB" dirty="0"/>
          </a:p>
        </p:txBody>
      </p:sp>
      <p:sp>
        <p:nvSpPr>
          <p:cNvPr id="5" name="Text Placeholder 4">
            <a:extLst>
              <a:ext uri="{FF2B5EF4-FFF2-40B4-BE49-F238E27FC236}">
                <a16:creationId xmlns:a16="http://schemas.microsoft.com/office/drawing/2014/main" id="{20E2FE98-36B3-D913-82F7-D3E7C1519E25}"/>
              </a:ext>
            </a:extLst>
          </p:cNvPr>
          <p:cNvSpPr>
            <a:spLocks noGrp="1"/>
          </p:cNvSpPr>
          <p:nvPr>
            <p:ph type="body" sz="quarter" idx="24"/>
          </p:nvPr>
        </p:nvSpPr>
        <p:spPr/>
        <p:txBody>
          <a:bodyPr/>
          <a:lstStyle/>
          <a:p>
            <a:r>
              <a:rPr lang="en-US" sz="2400" dirty="0"/>
              <a:t>There was </a:t>
            </a:r>
            <a:r>
              <a:rPr lang="en-US" sz="2400" b="1" dirty="0"/>
              <a:t>much excitement </a:t>
            </a:r>
            <a:r>
              <a:rPr lang="en-US" sz="2400" dirty="0"/>
              <a:t>over this </a:t>
            </a:r>
            <a:r>
              <a:rPr lang="en-US" sz="2400" b="1" dirty="0"/>
              <a:t>surprising</a:t>
            </a:r>
            <a:r>
              <a:rPr lang="en-US" sz="2400" dirty="0"/>
              <a:t> and </a:t>
            </a:r>
            <a:r>
              <a:rPr lang="en-US" sz="2400" b="1" dirty="0"/>
              <a:t>promising</a:t>
            </a:r>
            <a:r>
              <a:rPr lang="en-US" sz="2400" dirty="0"/>
              <a:t> preliminary result, and I began to feel a self-imposed </a:t>
            </a:r>
            <a:r>
              <a:rPr lang="en-US" sz="2400" b="1" dirty="0"/>
              <a:t>pressure to keep the positive data</a:t>
            </a:r>
            <a:r>
              <a:rPr lang="en-US" sz="2400" dirty="0"/>
              <a:t> coming in. It was at this time that I began to </a:t>
            </a:r>
            <a:r>
              <a:rPr lang="en-US" sz="2400" b="1" dirty="0"/>
              <a:t>substitute buffer for the control </a:t>
            </a:r>
            <a:r>
              <a:rPr lang="en-US" sz="2400" dirty="0"/>
              <a:t>xxx. (…) Over time I lost more and more control and felt </a:t>
            </a:r>
            <a:r>
              <a:rPr lang="en-US" sz="2400" b="1" dirty="0"/>
              <a:t>like I could not stop falsifying experiments</a:t>
            </a:r>
            <a:r>
              <a:rPr lang="en-US" sz="2400" dirty="0"/>
              <a:t>.</a:t>
            </a:r>
          </a:p>
        </p:txBody>
      </p:sp>
      <p:sp>
        <p:nvSpPr>
          <p:cNvPr id="6" name="TextBox 5">
            <a:extLst>
              <a:ext uri="{FF2B5EF4-FFF2-40B4-BE49-F238E27FC236}">
                <a16:creationId xmlns:a16="http://schemas.microsoft.com/office/drawing/2014/main" id="{B7797C02-BB96-F472-B89A-1396306F99C9}"/>
              </a:ext>
            </a:extLst>
          </p:cNvPr>
          <p:cNvSpPr txBox="1"/>
          <p:nvPr/>
        </p:nvSpPr>
        <p:spPr>
          <a:xfrm>
            <a:off x="2199752" y="4869572"/>
            <a:ext cx="5067739" cy="1123712"/>
          </a:xfrm>
          <a:prstGeom prst="round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Noto Serif" panose="02020600060500020200" pitchFamily="18" charset="0"/>
                <a:ea typeface="Noto Serif" panose="02020600060500020200" pitchFamily="18" charset="0"/>
                <a:cs typeface="Noto Serif" panose="02020600060500020200" pitchFamily="18" charset="0"/>
              </a:rPr>
              <a:t>Takeaway message: </a:t>
            </a:r>
          </a:p>
          <a:p>
            <a:pPr marL="342900" indent="-342900">
              <a:buFont typeface="Arial" panose="020B0604020202020204" pitchFamily="34" charset="0"/>
              <a:buChar char="•"/>
            </a:pPr>
            <a:r>
              <a:rPr lang="en-GB" sz="2000" dirty="0">
                <a:latin typeface="Noto Serif" panose="02020600060500020200" pitchFamily="18" charset="0"/>
                <a:ea typeface="Noto Serif" panose="02020600060500020200" pitchFamily="18" charset="0"/>
                <a:cs typeface="Noto Serif" panose="02020600060500020200" pitchFamily="18" charset="0"/>
              </a:rPr>
              <a:t>Be critical, is it too good to be true​?</a:t>
            </a:r>
          </a:p>
          <a:p>
            <a:pPr marL="342900" indent="-342900">
              <a:buFont typeface="Arial" panose="020B0604020202020204" pitchFamily="34" charset="0"/>
              <a:buChar char="•"/>
            </a:pPr>
            <a:r>
              <a:rPr lang="en-GB" sz="2000" dirty="0">
                <a:latin typeface="Noto Serif" panose="02020600060500020200" pitchFamily="18" charset="0"/>
                <a:ea typeface="Noto Serif" panose="02020600060500020200" pitchFamily="18" charset="0"/>
                <a:cs typeface="Noto Serif" panose="02020600060500020200" pitchFamily="18" charset="0"/>
              </a:rPr>
              <a:t>Be open to mistakes</a:t>
            </a:r>
          </a:p>
        </p:txBody>
      </p:sp>
      <p:sp>
        <p:nvSpPr>
          <p:cNvPr id="7" name="Source line">
            <a:extLst>
              <a:ext uri="{FF2B5EF4-FFF2-40B4-BE49-F238E27FC236}">
                <a16:creationId xmlns:a16="http://schemas.microsoft.com/office/drawing/2014/main" id="{5537DA14-119A-5E4F-82F2-742EE2F48F6F}"/>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Wright, Titus &amp; Cornelison (2008), Science and Engineering Ethics.</a:t>
            </a:r>
          </a:p>
        </p:txBody>
      </p:sp>
      <p:sp>
        <p:nvSpPr>
          <p:cNvPr id="8" name="Text Placeholder 2">
            <a:extLst>
              <a:ext uri="{FF2B5EF4-FFF2-40B4-BE49-F238E27FC236}">
                <a16:creationId xmlns:a16="http://schemas.microsoft.com/office/drawing/2014/main" id="{E74CE266-252C-52BE-2822-FE30E1C89DFB}"/>
              </a:ext>
            </a:extLst>
          </p:cNvPr>
          <p:cNvSpPr txBox="1">
            <a:spLocks/>
          </p:cNvSpPr>
          <p:nvPr/>
        </p:nvSpPr>
        <p:spPr>
          <a:xfrm>
            <a:off x="7824941" y="4687009"/>
            <a:ext cx="3124758" cy="365125"/>
          </a:xfrm>
          <a:prstGeom prst="rect">
            <a:avLst/>
          </a:prstGeom>
        </p:spPr>
        <p:txBody>
          <a:bodyPr vert="horz" lIns="91440" tIns="45720" rIns="91440" bIns="45720" rtlCol="0" anchor="ctr" anchorCtr="0">
            <a:normAutofit fontScale="70000" lnSpcReduction="20000"/>
          </a:bodyPr>
          <a:lstStyle>
            <a:lvl1pPr marL="0" indent="0" algn="ctr" defTabSz="914400" rtl="0" eaLnBrk="1" latinLnBrk="0" hangingPunct="1">
              <a:lnSpc>
                <a:spcPct val="90000"/>
              </a:lnSpc>
              <a:spcBef>
                <a:spcPts val="1000"/>
              </a:spcBef>
              <a:spcAft>
                <a:spcPts val="600"/>
              </a:spcAft>
              <a:buFont typeface="Arial" panose="020B0604020202020204" pitchFamily="34" charset="0"/>
              <a:buNone/>
              <a:defRPr sz="1800" kern="1200">
                <a:solidFill>
                  <a:schemeClr val="tx1"/>
                </a:solidFill>
                <a:latin typeface="+mn-lt"/>
                <a:ea typeface="+mn-ea"/>
                <a:cs typeface="+mn-cs"/>
              </a:defRPr>
            </a:lvl1pPr>
            <a:lvl2pPr marL="457200" indent="0" algn="ctr" defTabSz="914400" rtl="0" eaLnBrk="1" latinLnBrk="0" hangingPunct="1">
              <a:lnSpc>
                <a:spcPct val="90000"/>
              </a:lnSpc>
              <a:spcBef>
                <a:spcPts val="500"/>
              </a:spcBef>
              <a:spcAft>
                <a:spcPts val="600"/>
              </a:spcAft>
              <a:buFont typeface="Arial" panose="020B0604020202020204" pitchFamily="34" charset="0"/>
              <a:buNone/>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600"/>
              </a:spcAft>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i="1"/>
              <a:t>Trainee quoted in Wright et al. (2008)</a:t>
            </a:r>
            <a:endParaRPr lang="en-US" altLang="en-US" i="1" dirty="0"/>
          </a:p>
        </p:txBody>
      </p:sp>
    </p:spTree>
    <p:extLst>
      <p:ext uri="{BB962C8B-B14F-4D97-AF65-F5344CB8AC3E}">
        <p14:creationId xmlns:p14="http://schemas.microsoft.com/office/powerpoint/2010/main" val="2808867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A8CFB-8D33-CF19-2577-DF9AA2ADC651}"/>
              </a:ext>
            </a:extLst>
          </p:cNvPr>
          <p:cNvSpPr>
            <a:spLocks noGrp="1"/>
          </p:cNvSpPr>
          <p:nvPr>
            <p:ph type="title"/>
          </p:nvPr>
        </p:nvSpPr>
        <p:spPr>
          <a:xfrm>
            <a:off x="911226" y="584201"/>
            <a:ext cx="8789365" cy="612774"/>
          </a:xfrm>
        </p:spPr>
        <p:txBody>
          <a:bodyPr>
            <a:noAutofit/>
          </a:bodyPr>
          <a:lstStyle/>
          <a:p>
            <a:r>
              <a:rPr lang="en-US" sz="2400" dirty="0"/>
              <a:t>Good supervision shapes ERC wellbeing and retention</a:t>
            </a:r>
          </a:p>
        </p:txBody>
      </p:sp>
      <p:sp>
        <p:nvSpPr>
          <p:cNvPr id="6" name="TextBox 5">
            <a:extLst>
              <a:ext uri="{FF2B5EF4-FFF2-40B4-BE49-F238E27FC236}">
                <a16:creationId xmlns:a16="http://schemas.microsoft.com/office/drawing/2014/main" id="{B9FB89CF-521D-1110-C6B9-CDFFC55736FE}"/>
              </a:ext>
            </a:extLst>
          </p:cNvPr>
          <p:cNvSpPr txBox="1"/>
          <p:nvPr/>
        </p:nvSpPr>
        <p:spPr>
          <a:xfrm>
            <a:off x="1422313" y="2949141"/>
            <a:ext cx="2902227" cy="1692771"/>
          </a:xfrm>
          <a:prstGeom prst="rect">
            <a:avLst/>
          </a:prstGeom>
          <a:noFill/>
          <a:ln>
            <a:solidFill>
              <a:schemeClr val="tx1"/>
            </a:solidFill>
          </a:ln>
        </p:spPr>
        <p:txBody>
          <a:bodyPr wrap="square" rtlCol="0">
            <a:spAutoFit/>
          </a:bodyPr>
          <a:lstStyle/>
          <a:p>
            <a:r>
              <a:rPr lang="en-US" sz="3200" b="1"/>
              <a:t>76%</a:t>
            </a:r>
          </a:p>
          <a:p>
            <a:r>
              <a:rPr lang="en-GB"/>
              <a:t>said that their supervisor’s attitude had a moderate or severe impact on mental health</a:t>
            </a:r>
            <a:r>
              <a:rPr lang="en-US"/>
              <a:t> </a:t>
            </a:r>
          </a:p>
        </p:txBody>
      </p:sp>
      <p:sp>
        <p:nvSpPr>
          <p:cNvPr id="7" name="TextBox 6">
            <a:extLst>
              <a:ext uri="{FF2B5EF4-FFF2-40B4-BE49-F238E27FC236}">
                <a16:creationId xmlns:a16="http://schemas.microsoft.com/office/drawing/2014/main" id="{C205EF9F-E573-3170-B7AB-6D1FC286ECD3}"/>
              </a:ext>
            </a:extLst>
          </p:cNvPr>
          <p:cNvSpPr txBox="1"/>
          <p:nvPr/>
        </p:nvSpPr>
        <p:spPr>
          <a:xfrm>
            <a:off x="5440017" y="2977068"/>
            <a:ext cx="3171246" cy="1969770"/>
          </a:xfrm>
          <a:prstGeom prst="rect">
            <a:avLst/>
          </a:prstGeom>
          <a:noFill/>
          <a:ln>
            <a:solidFill>
              <a:schemeClr val="tx1"/>
            </a:solidFill>
          </a:ln>
        </p:spPr>
        <p:txBody>
          <a:bodyPr wrap="square" rtlCol="0">
            <a:spAutoFit/>
          </a:bodyPr>
          <a:lstStyle/>
          <a:p>
            <a:r>
              <a:rPr lang="en-US" sz="3200" b="1"/>
              <a:t>48%</a:t>
            </a:r>
          </a:p>
          <a:p>
            <a:r>
              <a:rPr lang="en-US"/>
              <a:t>of former researchers named negative supervisory experiences as a reason for leaving academia</a:t>
            </a:r>
          </a:p>
        </p:txBody>
      </p:sp>
      <p:sp>
        <p:nvSpPr>
          <p:cNvPr id="9" name="TextBox 8">
            <a:extLst>
              <a:ext uri="{FF2B5EF4-FFF2-40B4-BE49-F238E27FC236}">
                <a16:creationId xmlns:a16="http://schemas.microsoft.com/office/drawing/2014/main" id="{A51DA989-9E58-C94D-8ACD-F665E6636DD1}"/>
              </a:ext>
            </a:extLst>
          </p:cNvPr>
          <p:cNvSpPr txBox="1"/>
          <p:nvPr/>
        </p:nvSpPr>
        <p:spPr>
          <a:xfrm>
            <a:off x="871470" y="1292759"/>
            <a:ext cx="8197794" cy="923330"/>
          </a:xfrm>
          <a:prstGeom prst="rect">
            <a:avLst/>
          </a:prstGeom>
          <a:noFill/>
        </p:spPr>
        <p:txBody>
          <a:bodyPr wrap="square" rtlCol="0">
            <a:spAutoFit/>
          </a:bodyPr>
          <a:lstStyle/>
          <a:p>
            <a:r>
              <a:rPr lang="en-US" dirty="0"/>
              <a:t>Across 2,604 anonymous responses from predoctoral, postdoctoral and former researchers in 65 countries, supervisory </a:t>
            </a:r>
            <a:r>
              <a:rPr lang="en-US" dirty="0" err="1"/>
              <a:t>behaviour</a:t>
            </a:r>
            <a:r>
              <a:rPr lang="en-US" dirty="0"/>
              <a:t> emerged as a major factor in mental health and decisions to stay in academia.</a:t>
            </a:r>
          </a:p>
        </p:txBody>
      </p:sp>
      <p:sp>
        <p:nvSpPr>
          <p:cNvPr id="3" name="Source line">
            <a:extLst>
              <a:ext uri="{FF2B5EF4-FFF2-40B4-BE49-F238E27FC236}">
                <a16:creationId xmlns:a16="http://schemas.microsoft.com/office/drawing/2014/main" id="{A45A4F57-7AED-04D8-61C7-1065931334B0}"/>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dirty="0">
                <a:solidFill>
                  <a:srgbClr val="595959"/>
                </a:solidFill>
                <a:latin typeface="+mn-lt"/>
              </a:rPr>
              <a:t>Source: Martínez-Goñi et al. (2026), bioRxiv preprint.</a:t>
            </a:r>
          </a:p>
        </p:txBody>
      </p:sp>
    </p:spTree>
    <p:extLst>
      <p:ext uri="{BB962C8B-B14F-4D97-AF65-F5344CB8AC3E}">
        <p14:creationId xmlns:p14="http://schemas.microsoft.com/office/powerpoint/2010/main" val="3127231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FA0B-CC94-C83B-85B1-44CCCE87C1E4}"/>
              </a:ext>
            </a:extLst>
          </p:cNvPr>
          <p:cNvSpPr>
            <a:spLocks noGrp="1"/>
          </p:cNvSpPr>
          <p:nvPr>
            <p:ph type="title"/>
          </p:nvPr>
        </p:nvSpPr>
        <p:spPr>
          <a:xfrm>
            <a:off x="434148" y="591922"/>
            <a:ext cx="7419437" cy="612774"/>
          </a:xfrm>
        </p:spPr>
        <p:txBody>
          <a:bodyPr>
            <a:noAutofit/>
          </a:bodyPr>
          <a:lstStyle/>
          <a:p>
            <a:r>
              <a:rPr lang="en-US" sz="2800"/>
              <a:t>Bad supervision and research integrity</a:t>
            </a:r>
            <a:br>
              <a:rPr lang="en-US" sz="2800"/>
            </a:br>
            <a:br>
              <a:rPr lang="en-US" sz="2800"/>
            </a:br>
            <a:endParaRPr lang="en-US" sz="2800"/>
          </a:p>
        </p:txBody>
      </p:sp>
      <p:pic>
        <p:nvPicPr>
          <p:cNvPr id="6" name="Picture 5">
            <a:extLst>
              <a:ext uri="{FF2B5EF4-FFF2-40B4-BE49-F238E27FC236}">
                <a16:creationId xmlns:a16="http://schemas.microsoft.com/office/drawing/2014/main" id="{1CE990F3-BD3E-93C3-3E02-964DC6DA20CB}"/>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r="11212"/>
          <a:stretch/>
        </p:blipFill>
        <p:spPr>
          <a:xfrm>
            <a:off x="8132643" y="0"/>
            <a:ext cx="4059357" cy="6858000"/>
          </a:xfrm>
          <a:prstGeom prst="rect">
            <a:avLst/>
          </a:prstGeom>
        </p:spPr>
      </p:pic>
      <p:sp>
        <p:nvSpPr>
          <p:cNvPr id="15" name="TextBox 14">
            <a:extLst>
              <a:ext uri="{FF2B5EF4-FFF2-40B4-BE49-F238E27FC236}">
                <a16:creationId xmlns:a16="http://schemas.microsoft.com/office/drawing/2014/main" id="{855E8F52-0862-4AC6-236A-F66B7930DB32}"/>
              </a:ext>
            </a:extLst>
          </p:cNvPr>
          <p:cNvSpPr txBox="1"/>
          <p:nvPr/>
        </p:nvSpPr>
        <p:spPr>
          <a:xfrm>
            <a:off x="565447" y="1610660"/>
            <a:ext cx="6818120" cy="2862322"/>
          </a:xfrm>
          <a:prstGeom prst="rect">
            <a:avLst/>
          </a:prstGeom>
          <a:noFill/>
        </p:spPr>
        <p:txBody>
          <a:bodyPr wrap="square" rtlCol="0">
            <a:spAutoFit/>
          </a:bodyPr>
          <a:lstStyle/>
          <a:p>
            <a:r>
              <a:rPr lang="en-GB" dirty="0"/>
              <a:t>The "STAP cell" case (2014): a widely publicized stem-cell breakthrough was retracted after the data were found to be falsified.</a:t>
            </a:r>
          </a:p>
          <a:p>
            <a:endParaRPr lang="en-GB" dirty="0"/>
          </a:p>
          <a:p>
            <a:r>
              <a:rPr lang="en-GB" dirty="0"/>
              <a:t>The lead researcher's supervisor was cleared of personal involvement in the misconduct, but was criticized for poor mentoring and for not checking the data.</a:t>
            </a:r>
          </a:p>
          <a:p>
            <a:endParaRPr lang="en-GB" dirty="0"/>
          </a:p>
          <a:p>
            <a:r>
              <a:rPr lang="en-GB" dirty="0"/>
              <a:t>Poor data management and mislabelled samples made it impossible to trace where samples had come from.</a:t>
            </a:r>
          </a:p>
        </p:txBody>
      </p:sp>
      <p:sp>
        <p:nvSpPr>
          <p:cNvPr id="3" name="Source line">
            <a:extLst>
              <a:ext uri="{FF2B5EF4-FFF2-40B4-BE49-F238E27FC236}">
                <a16:creationId xmlns:a16="http://schemas.microsoft.com/office/drawing/2014/main" id="{E56B34D9-1C66-326F-7454-A1C81BFB2DE7}"/>
              </a:ext>
            </a:extLst>
          </p:cNvPr>
          <p:cNvSpPr txBox="1"/>
          <p:nvPr/>
        </p:nvSpPr>
        <p:spPr>
          <a:xfrm>
            <a:off x="1828800" y="6345936"/>
            <a:ext cx="6075243" cy="256032"/>
          </a:xfrm>
          <a:prstGeom prst="rect">
            <a:avLst/>
          </a:prstGeom>
          <a:noFill/>
        </p:spPr>
        <p:txBody>
          <a:bodyPr wrap="square" lIns="0" tIns="0" rIns="0" bIns="0" anchor="b">
            <a:spAutoFit/>
          </a:bodyPr>
          <a:lstStyle/>
          <a:p>
            <a:pPr algn="r"/>
            <a:r>
              <a:rPr lang="en-GB" sz="900" i="1">
                <a:solidFill>
                  <a:srgbClr val="595959"/>
                </a:solidFill>
                <a:latin typeface="+mn-lt"/>
              </a:rPr>
              <a:t>Source: Cyranoski (2014), Nature.</a:t>
            </a:r>
          </a:p>
        </p:txBody>
      </p:sp>
    </p:spTree>
    <p:extLst>
      <p:ext uri="{BB962C8B-B14F-4D97-AF65-F5344CB8AC3E}">
        <p14:creationId xmlns:p14="http://schemas.microsoft.com/office/powerpoint/2010/main" val="3645393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F912B-185C-8889-83E1-E9C3E5EABBFE}"/>
              </a:ext>
            </a:extLst>
          </p:cNvPr>
          <p:cNvSpPr>
            <a:spLocks noGrp="1"/>
          </p:cNvSpPr>
          <p:nvPr>
            <p:ph type="title"/>
          </p:nvPr>
        </p:nvSpPr>
        <p:spPr/>
        <p:txBody>
          <a:bodyPr>
            <a:normAutofit fontScale="90000"/>
          </a:bodyPr>
          <a:lstStyle/>
          <a:p>
            <a:r>
              <a:rPr lang="en-US" dirty="0"/>
              <a:t>What can a supervisor do to foster research integrity?</a:t>
            </a:r>
          </a:p>
        </p:txBody>
      </p:sp>
    </p:spTree>
    <p:extLst>
      <p:ext uri="{BB962C8B-B14F-4D97-AF65-F5344CB8AC3E}">
        <p14:creationId xmlns:p14="http://schemas.microsoft.com/office/powerpoint/2010/main" val="3953237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88E4-C14F-D8DF-AE78-382AEDD76D6C}"/>
              </a:ext>
            </a:extLst>
          </p:cNvPr>
          <p:cNvSpPr>
            <a:spLocks noGrp="1"/>
          </p:cNvSpPr>
          <p:nvPr>
            <p:ph type="title"/>
          </p:nvPr>
        </p:nvSpPr>
        <p:spPr/>
        <p:txBody>
          <a:bodyPr/>
          <a:lstStyle/>
          <a:p>
            <a:r>
              <a:rPr lang="en-US"/>
              <a:t>What can a supervisor do?</a:t>
            </a:r>
            <a:endParaRPr lang="en-GB"/>
          </a:p>
        </p:txBody>
      </p:sp>
      <p:sp>
        <p:nvSpPr>
          <p:cNvPr id="3" name="Content Placeholder 2">
            <a:extLst>
              <a:ext uri="{FF2B5EF4-FFF2-40B4-BE49-F238E27FC236}">
                <a16:creationId xmlns:a16="http://schemas.microsoft.com/office/drawing/2014/main" id="{AED10BB5-5DC2-09BB-1157-64B208F0C60C}"/>
              </a:ext>
            </a:extLst>
          </p:cNvPr>
          <p:cNvSpPr>
            <a:spLocks noGrp="1"/>
          </p:cNvSpPr>
          <p:nvPr>
            <p:ph idx="1"/>
          </p:nvPr>
        </p:nvSpPr>
        <p:spPr/>
        <p:txBody>
          <a:bodyPr/>
          <a:lstStyle/>
          <a:p>
            <a:r>
              <a:rPr lang="en-US" sz="2400"/>
              <a:t>Be available and approachable</a:t>
            </a:r>
          </a:p>
          <a:p>
            <a:r>
              <a:rPr lang="en-US" sz="2400"/>
              <a:t>Review raw data</a:t>
            </a:r>
          </a:p>
          <a:p>
            <a:r>
              <a:rPr lang="en-US" sz="2400"/>
              <a:t>Communicate expectations</a:t>
            </a:r>
          </a:p>
          <a:p>
            <a:r>
              <a:rPr lang="en-US" sz="2400"/>
              <a:t>Provide training and guidance</a:t>
            </a:r>
          </a:p>
          <a:p>
            <a:r>
              <a:rPr lang="en-US" sz="2400"/>
              <a:t>Know your research integrity officer</a:t>
            </a:r>
          </a:p>
          <a:p>
            <a:r>
              <a:rPr lang="en-US" sz="2400"/>
              <a:t>Dedicate group meetings to discussions of </a:t>
            </a:r>
            <a:br>
              <a:rPr lang="en-US" sz="2400"/>
            </a:br>
            <a:r>
              <a:rPr lang="en-US" sz="2400"/>
              <a:t>scenarios</a:t>
            </a:r>
          </a:p>
          <a:p>
            <a:pPr marL="0" indent="0">
              <a:buNone/>
            </a:pPr>
            <a:endParaRPr lang="en-GB"/>
          </a:p>
        </p:txBody>
      </p:sp>
      <p:grpSp>
        <p:nvGrpSpPr>
          <p:cNvPr id="6" name="Group 5">
            <a:extLst>
              <a:ext uri="{FF2B5EF4-FFF2-40B4-BE49-F238E27FC236}">
                <a16:creationId xmlns:a16="http://schemas.microsoft.com/office/drawing/2014/main" id="{796FD06D-368C-DC89-D9C4-DB06ABA7A2A9}"/>
              </a:ext>
            </a:extLst>
          </p:cNvPr>
          <p:cNvGrpSpPr/>
          <p:nvPr/>
        </p:nvGrpSpPr>
        <p:grpSpPr>
          <a:xfrm>
            <a:off x="7723800" y="873126"/>
            <a:ext cx="3636803" cy="5259726"/>
            <a:chOff x="6572250" y="1196975"/>
            <a:chExt cx="3767080" cy="5578398"/>
          </a:xfrm>
        </p:grpSpPr>
        <p:sp>
          <p:nvSpPr>
            <p:cNvPr id="5" name="Rectangle 4">
              <a:extLst>
                <a:ext uri="{FF2B5EF4-FFF2-40B4-BE49-F238E27FC236}">
                  <a16:creationId xmlns:a16="http://schemas.microsoft.com/office/drawing/2014/main" id="{2EFABD87-26EB-3D95-3F25-750C32DAE7A3}"/>
                </a:ext>
              </a:extLst>
            </p:cNvPr>
            <p:cNvSpPr/>
            <p:nvPr/>
          </p:nvSpPr>
          <p:spPr>
            <a:xfrm>
              <a:off x="6572250" y="1196975"/>
              <a:ext cx="3767080" cy="557839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5" descr="Supervisor tips - FINAL.pdf">
              <a:extLst>
                <a:ext uri="{FF2B5EF4-FFF2-40B4-BE49-F238E27FC236}">
                  <a16:creationId xmlns:a16="http://schemas.microsoft.com/office/drawing/2014/main" id="{188ACDA7-C02C-219F-091B-772FAAEB7B1B}"/>
                </a:ext>
              </a:extLst>
            </p:cNvPr>
            <p:cNvPicPr>
              <a:picLocks noChangeAspect="1"/>
            </p:cNvPicPr>
            <p:nvPr/>
          </p:nvPicPr>
          <p:blipFill rotWithShape="1">
            <a:blip r:embed="rId3">
              <a:extLst>
                <a:ext uri="{28A0092B-C50C-407E-A947-70E740481C1C}">
                  <a14:useLocalDpi xmlns:a14="http://schemas.microsoft.com/office/drawing/2010/main" val="0"/>
                </a:ext>
              </a:extLst>
            </a:blip>
            <a:srcRect l="-255" r="-416"/>
            <a:stretch/>
          </p:blipFill>
          <p:spPr bwMode="auto">
            <a:xfrm>
              <a:off x="6631753" y="1268326"/>
              <a:ext cx="3648075" cy="5435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Group 26">
            <a:extLst>
              <a:ext uri="{FF2B5EF4-FFF2-40B4-BE49-F238E27FC236}">
                <a16:creationId xmlns:a16="http://schemas.microsoft.com/office/drawing/2014/main" id="{0B79F015-1E60-DC08-864D-9AF1B0D11E78}"/>
              </a:ext>
            </a:extLst>
          </p:cNvPr>
          <p:cNvGrpSpPr/>
          <p:nvPr/>
        </p:nvGrpSpPr>
        <p:grpSpPr>
          <a:xfrm>
            <a:off x="2728303" y="4746369"/>
            <a:ext cx="1739899" cy="1739899"/>
            <a:chOff x="3027749" y="5247157"/>
            <a:chExt cx="609600" cy="609600"/>
          </a:xfrm>
        </p:grpSpPr>
        <p:sp>
          <p:nvSpPr>
            <p:cNvPr id="28" name="Freeform 27">
              <a:extLst>
                <a:ext uri="{FF2B5EF4-FFF2-40B4-BE49-F238E27FC236}">
                  <a16:creationId xmlns:a16="http://schemas.microsoft.com/office/drawing/2014/main" id="{17D55345-A1B1-8176-5F79-F91E1DD6122D}"/>
                </a:ext>
              </a:extLst>
            </p:cNvPr>
            <p:cNvSpPr/>
            <p:nvPr/>
          </p:nvSpPr>
          <p:spPr>
            <a:xfrm>
              <a:off x="3027749" y="5247157"/>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29" name="Freeform 28">
              <a:extLst>
                <a:ext uri="{FF2B5EF4-FFF2-40B4-BE49-F238E27FC236}">
                  <a16:creationId xmlns:a16="http://schemas.microsoft.com/office/drawing/2014/main" id="{196A3E5C-40DE-BDFD-9D2F-F90337BB1A04}"/>
                </a:ext>
              </a:extLst>
            </p:cNvPr>
            <p:cNvSpPr/>
            <p:nvPr/>
          </p:nvSpPr>
          <p:spPr>
            <a:xfrm>
              <a:off x="3170624" y="5523382"/>
              <a:ext cx="228600" cy="228600"/>
            </a:xfrm>
            <a:custGeom>
              <a:avLst/>
              <a:gdLst>
                <a:gd name="connsiteX0" fmla="*/ 228600 w 228600"/>
                <a:gd name="connsiteY0" fmla="*/ 228600 h 228600"/>
                <a:gd name="connsiteX1" fmla="*/ 0 w 228600"/>
                <a:gd name="connsiteY1" fmla="*/ 228600 h 228600"/>
                <a:gd name="connsiteX2" fmla="*/ 0 w 228600"/>
                <a:gd name="connsiteY2" fmla="*/ 0 h 228600"/>
                <a:gd name="connsiteX3" fmla="*/ 228600 w 2286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8600" h="228600">
                  <a:moveTo>
                    <a:pt x="228600" y="228600"/>
                  </a:moveTo>
                  <a:lnTo>
                    <a:pt x="0" y="228600"/>
                  </a:lnTo>
                  <a:lnTo>
                    <a:pt x="0" y="0"/>
                  </a:lnTo>
                  <a:lnTo>
                    <a:pt x="228600" y="228600"/>
                  </a:lnTo>
                  <a:close/>
                </a:path>
              </a:pathLst>
            </a:custGeom>
            <a:solidFill>
              <a:schemeClr val="accent1"/>
            </a:solidFill>
            <a:ln w="9525"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9635C2AB-5EF6-3758-19F3-4D68E7375B66}"/>
                </a:ext>
              </a:extLst>
            </p:cNvPr>
            <p:cNvSpPr/>
            <p:nvPr/>
          </p:nvSpPr>
          <p:spPr>
            <a:xfrm>
              <a:off x="3132847" y="5370982"/>
              <a:ext cx="394917" cy="361950"/>
            </a:xfrm>
            <a:custGeom>
              <a:avLst/>
              <a:gdLst>
                <a:gd name="connsiteX0" fmla="*/ 371151 w 394917"/>
                <a:gd name="connsiteY0" fmla="*/ 361950 h 361950"/>
                <a:gd name="connsiteX1" fmla="*/ 352101 w 394917"/>
                <a:gd name="connsiteY1" fmla="*/ 361950 h 361950"/>
                <a:gd name="connsiteX2" fmla="*/ 352101 w 394917"/>
                <a:gd name="connsiteY2" fmla="*/ 352425 h 361950"/>
                <a:gd name="connsiteX3" fmla="*/ 371151 w 394917"/>
                <a:gd name="connsiteY3" fmla="*/ 352425 h 361950"/>
                <a:gd name="connsiteX4" fmla="*/ 382676 w 394917"/>
                <a:gd name="connsiteY4" fmla="*/ 346710 h 361950"/>
                <a:gd name="connsiteX5" fmla="*/ 384972 w 394917"/>
                <a:gd name="connsiteY5" fmla="*/ 335594 h 361950"/>
                <a:gd name="connsiteX6" fmla="*/ 354206 w 394917"/>
                <a:gd name="connsiteY6" fmla="*/ 222342 h 361950"/>
                <a:gd name="connsiteX7" fmla="*/ 330317 w 394917"/>
                <a:gd name="connsiteY7" fmla="*/ 189624 h 361950"/>
                <a:gd name="connsiteX8" fmla="*/ 335766 w 394917"/>
                <a:gd name="connsiteY8" fmla="*/ 181813 h 361950"/>
                <a:gd name="connsiteX9" fmla="*/ 363388 w 394917"/>
                <a:gd name="connsiteY9" fmla="*/ 219847 h 361950"/>
                <a:gd name="connsiteX10" fmla="*/ 394154 w 394917"/>
                <a:gd name="connsiteY10" fmla="*/ 333108 h 361950"/>
                <a:gd name="connsiteX11" fmla="*/ 390239 w 394917"/>
                <a:gd name="connsiteY11" fmla="*/ 352501 h 361950"/>
                <a:gd name="connsiteX12" fmla="*/ 371151 w 394917"/>
                <a:gd name="connsiteY12" fmla="*/ 361950 h 361950"/>
                <a:gd name="connsiteX13" fmla="*/ 256851 w 394917"/>
                <a:gd name="connsiteY13" fmla="*/ 342900 h 361950"/>
                <a:gd name="connsiteX14" fmla="*/ 67856 w 394917"/>
                <a:gd name="connsiteY14" fmla="*/ 342900 h 361950"/>
                <a:gd name="connsiteX15" fmla="*/ 0 w 394917"/>
                <a:gd name="connsiteY15" fmla="*/ 168421 h 361950"/>
                <a:gd name="connsiteX16" fmla="*/ 8877 w 394917"/>
                <a:gd name="connsiteY16" fmla="*/ 164954 h 361950"/>
                <a:gd name="connsiteX17" fmla="*/ 74371 w 394917"/>
                <a:gd name="connsiteY17" fmla="*/ 333375 h 361950"/>
                <a:gd name="connsiteX18" fmla="*/ 256851 w 394917"/>
                <a:gd name="connsiteY18" fmla="*/ 333375 h 361950"/>
                <a:gd name="connsiteX19" fmla="*/ 161601 w 394917"/>
                <a:gd name="connsiteY19" fmla="*/ 314325 h 361950"/>
                <a:gd name="connsiteX20" fmla="*/ 133077 w 394917"/>
                <a:gd name="connsiteY20" fmla="*/ 285699 h 361950"/>
                <a:gd name="connsiteX21" fmla="*/ 156667 w 394917"/>
                <a:gd name="connsiteY21" fmla="*/ 257613 h 361950"/>
                <a:gd name="connsiteX22" fmla="*/ 228752 w 394917"/>
                <a:gd name="connsiteY22" fmla="*/ 244888 h 361950"/>
                <a:gd name="connsiteX23" fmla="*/ 274777 w 394917"/>
                <a:gd name="connsiteY23" fmla="*/ 198872 h 361950"/>
                <a:gd name="connsiteX24" fmla="*/ 315182 w 394917"/>
                <a:gd name="connsiteY24" fmla="*/ 199575 h 361950"/>
                <a:gd name="connsiteX25" fmla="*/ 315182 w 394917"/>
                <a:gd name="connsiteY25" fmla="*/ 239278 h 361950"/>
                <a:gd name="connsiteX26" fmla="*/ 256403 w 394917"/>
                <a:gd name="connsiteY26" fmla="*/ 298037 h 361950"/>
                <a:gd name="connsiteX27" fmla="*/ 166573 w 394917"/>
                <a:gd name="connsiteY27" fmla="*/ 313887 h 361950"/>
                <a:gd name="connsiteX28" fmla="*/ 161601 w 394917"/>
                <a:gd name="connsiteY28" fmla="*/ 314325 h 361950"/>
                <a:gd name="connsiteX29" fmla="*/ 294951 w 394917"/>
                <a:gd name="connsiteY29" fmla="*/ 200025 h 361950"/>
                <a:gd name="connsiteX30" fmla="*/ 281483 w 394917"/>
                <a:gd name="connsiteY30" fmla="*/ 205607 h 361950"/>
                <a:gd name="connsiteX31" fmla="*/ 233334 w 394917"/>
                <a:gd name="connsiteY31" fmla="*/ 253746 h 361950"/>
                <a:gd name="connsiteX32" fmla="*/ 158286 w 394917"/>
                <a:gd name="connsiteY32" fmla="*/ 266986 h 361950"/>
                <a:gd name="connsiteX33" fmla="*/ 142856 w 394917"/>
                <a:gd name="connsiteY33" fmla="*/ 289084 h 361950"/>
                <a:gd name="connsiteX34" fmla="*/ 164954 w 394917"/>
                <a:gd name="connsiteY34" fmla="*/ 304514 h 361950"/>
                <a:gd name="connsiteX35" fmla="*/ 164954 w 394917"/>
                <a:gd name="connsiteY35" fmla="*/ 304514 h 361950"/>
                <a:gd name="connsiteX36" fmla="*/ 251831 w 394917"/>
                <a:gd name="connsiteY36" fmla="*/ 289179 h 361950"/>
                <a:gd name="connsiteX37" fmla="*/ 308458 w 394917"/>
                <a:gd name="connsiteY37" fmla="*/ 232543 h 361950"/>
                <a:gd name="connsiteX38" fmla="*/ 308454 w 394917"/>
                <a:gd name="connsiteY38" fmla="*/ 205603 h 361950"/>
                <a:gd name="connsiteX39" fmla="*/ 294951 w 394917"/>
                <a:gd name="connsiteY39" fmla="*/ 200025 h 361950"/>
                <a:gd name="connsiteX40" fmla="*/ 256851 w 394917"/>
                <a:gd name="connsiteY40" fmla="*/ 152400 h 361950"/>
                <a:gd name="connsiteX41" fmla="*/ 180651 w 394917"/>
                <a:gd name="connsiteY41" fmla="*/ 76200 h 361950"/>
                <a:gd name="connsiteX42" fmla="*/ 256851 w 394917"/>
                <a:gd name="connsiteY42" fmla="*/ 0 h 361950"/>
                <a:gd name="connsiteX43" fmla="*/ 333051 w 394917"/>
                <a:gd name="connsiteY43" fmla="*/ 76200 h 361950"/>
                <a:gd name="connsiteX44" fmla="*/ 256851 w 394917"/>
                <a:gd name="connsiteY44" fmla="*/ 152400 h 361950"/>
                <a:gd name="connsiteX45" fmla="*/ 256851 w 394917"/>
                <a:gd name="connsiteY45" fmla="*/ 9525 h 361950"/>
                <a:gd name="connsiteX46" fmla="*/ 190176 w 394917"/>
                <a:gd name="connsiteY46" fmla="*/ 76200 h 361950"/>
                <a:gd name="connsiteX47" fmla="*/ 256851 w 394917"/>
                <a:gd name="connsiteY47" fmla="*/ 142875 h 361950"/>
                <a:gd name="connsiteX48" fmla="*/ 323526 w 394917"/>
                <a:gd name="connsiteY48" fmla="*/ 76200 h 361950"/>
                <a:gd name="connsiteX49" fmla="*/ 256851 w 394917"/>
                <a:gd name="connsiteY49" fmla="*/ 9525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94917" h="361950">
                  <a:moveTo>
                    <a:pt x="371151" y="361950"/>
                  </a:moveTo>
                  <a:lnTo>
                    <a:pt x="352101" y="361950"/>
                  </a:lnTo>
                  <a:lnTo>
                    <a:pt x="352101" y="352425"/>
                  </a:lnTo>
                  <a:lnTo>
                    <a:pt x="371151" y="352425"/>
                  </a:lnTo>
                  <a:cubicBezTo>
                    <a:pt x="375671" y="352409"/>
                    <a:pt x="379928" y="350298"/>
                    <a:pt x="382676" y="346710"/>
                  </a:cubicBezTo>
                  <a:cubicBezTo>
                    <a:pt x="385149" y="343573"/>
                    <a:pt x="385999" y="339454"/>
                    <a:pt x="384972" y="335594"/>
                  </a:cubicBezTo>
                  <a:lnTo>
                    <a:pt x="354206" y="222342"/>
                  </a:lnTo>
                  <a:cubicBezTo>
                    <a:pt x="350506" y="208885"/>
                    <a:pt x="342008" y="197247"/>
                    <a:pt x="330317" y="189624"/>
                  </a:cubicBezTo>
                  <a:lnTo>
                    <a:pt x="335766" y="181813"/>
                  </a:lnTo>
                  <a:cubicBezTo>
                    <a:pt x="349307" y="190694"/>
                    <a:pt x="359132" y="204222"/>
                    <a:pt x="363388" y="219847"/>
                  </a:cubicBezTo>
                  <a:lnTo>
                    <a:pt x="394154" y="333108"/>
                  </a:lnTo>
                  <a:cubicBezTo>
                    <a:pt x="395965" y="339829"/>
                    <a:pt x="394515" y="347010"/>
                    <a:pt x="390239" y="352501"/>
                  </a:cubicBezTo>
                  <a:cubicBezTo>
                    <a:pt x="385681" y="358434"/>
                    <a:pt x="378633" y="361923"/>
                    <a:pt x="371151" y="361950"/>
                  </a:cubicBezTo>
                  <a:close/>
                  <a:moveTo>
                    <a:pt x="256851" y="342900"/>
                  </a:moveTo>
                  <a:lnTo>
                    <a:pt x="67856" y="342900"/>
                  </a:lnTo>
                  <a:lnTo>
                    <a:pt x="0" y="168421"/>
                  </a:lnTo>
                  <a:lnTo>
                    <a:pt x="8877" y="164954"/>
                  </a:lnTo>
                  <a:lnTo>
                    <a:pt x="74371" y="333375"/>
                  </a:lnTo>
                  <a:lnTo>
                    <a:pt x="256851" y="333375"/>
                  </a:lnTo>
                  <a:close/>
                  <a:moveTo>
                    <a:pt x="161601" y="314325"/>
                  </a:moveTo>
                  <a:cubicBezTo>
                    <a:pt x="145820" y="314297"/>
                    <a:pt x="133049" y="301481"/>
                    <a:pt x="133077" y="285699"/>
                  </a:cubicBezTo>
                  <a:cubicBezTo>
                    <a:pt x="133101" y="271860"/>
                    <a:pt x="143040" y="260027"/>
                    <a:pt x="156667" y="257613"/>
                  </a:cubicBezTo>
                  <a:lnTo>
                    <a:pt x="228752" y="244888"/>
                  </a:lnTo>
                  <a:lnTo>
                    <a:pt x="274777" y="198872"/>
                  </a:lnTo>
                  <a:cubicBezTo>
                    <a:pt x="286129" y="187909"/>
                    <a:pt x="304219" y="188223"/>
                    <a:pt x="315182" y="199575"/>
                  </a:cubicBezTo>
                  <a:cubicBezTo>
                    <a:pt x="325877" y="210648"/>
                    <a:pt x="325877" y="228204"/>
                    <a:pt x="315182" y="239278"/>
                  </a:cubicBezTo>
                  <a:lnTo>
                    <a:pt x="256403" y="298037"/>
                  </a:lnTo>
                  <a:lnTo>
                    <a:pt x="166573" y="313887"/>
                  </a:lnTo>
                  <a:cubicBezTo>
                    <a:pt x="164932" y="314176"/>
                    <a:pt x="163268" y="314323"/>
                    <a:pt x="161601" y="314325"/>
                  </a:cubicBezTo>
                  <a:close/>
                  <a:moveTo>
                    <a:pt x="294951" y="200025"/>
                  </a:moveTo>
                  <a:cubicBezTo>
                    <a:pt x="289896" y="200011"/>
                    <a:pt x="285046" y="202021"/>
                    <a:pt x="281483" y="205607"/>
                  </a:cubicBezTo>
                  <a:lnTo>
                    <a:pt x="233334" y="253746"/>
                  </a:lnTo>
                  <a:lnTo>
                    <a:pt x="158286" y="266986"/>
                  </a:lnTo>
                  <a:cubicBezTo>
                    <a:pt x="147923" y="268827"/>
                    <a:pt x="141015" y="278721"/>
                    <a:pt x="142856" y="289084"/>
                  </a:cubicBezTo>
                  <a:cubicBezTo>
                    <a:pt x="144697" y="299447"/>
                    <a:pt x="154591" y="306355"/>
                    <a:pt x="164954" y="304514"/>
                  </a:cubicBezTo>
                  <a:lnTo>
                    <a:pt x="164954" y="304514"/>
                  </a:lnTo>
                  <a:lnTo>
                    <a:pt x="251831" y="289179"/>
                  </a:lnTo>
                  <a:lnTo>
                    <a:pt x="308458" y="232543"/>
                  </a:lnTo>
                  <a:cubicBezTo>
                    <a:pt x="315896" y="225103"/>
                    <a:pt x="315894" y="213041"/>
                    <a:pt x="308454" y="205603"/>
                  </a:cubicBezTo>
                  <a:cubicBezTo>
                    <a:pt x="304873" y="202023"/>
                    <a:pt x="300014" y="200016"/>
                    <a:pt x="294951" y="200025"/>
                  </a:cubicBezTo>
                  <a:close/>
                  <a:moveTo>
                    <a:pt x="256851" y="152400"/>
                  </a:moveTo>
                  <a:cubicBezTo>
                    <a:pt x="214767" y="152400"/>
                    <a:pt x="180651" y="118284"/>
                    <a:pt x="180651" y="76200"/>
                  </a:cubicBezTo>
                  <a:cubicBezTo>
                    <a:pt x="180651" y="34116"/>
                    <a:pt x="214767" y="0"/>
                    <a:pt x="256851" y="0"/>
                  </a:cubicBezTo>
                  <a:cubicBezTo>
                    <a:pt x="298935" y="0"/>
                    <a:pt x="333051" y="34116"/>
                    <a:pt x="333051" y="76200"/>
                  </a:cubicBezTo>
                  <a:cubicBezTo>
                    <a:pt x="333004" y="118265"/>
                    <a:pt x="298916" y="152353"/>
                    <a:pt x="256851" y="152400"/>
                  </a:cubicBezTo>
                  <a:close/>
                  <a:moveTo>
                    <a:pt x="256851" y="9525"/>
                  </a:moveTo>
                  <a:cubicBezTo>
                    <a:pt x="220028" y="9525"/>
                    <a:pt x="190176" y="39376"/>
                    <a:pt x="190176" y="76200"/>
                  </a:cubicBezTo>
                  <a:cubicBezTo>
                    <a:pt x="190176" y="113024"/>
                    <a:pt x="220028" y="142875"/>
                    <a:pt x="256851" y="142875"/>
                  </a:cubicBezTo>
                  <a:cubicBezTo>
                    <a:pt x="293675" y="142875"/>
                    <a:pt x="323526" y="113024"/>
                    <a:pt x="323526" y="76200"/>
                  </a:cubicBezTo>
                  <a:cubicBezTo>
                    <a:pt x="323479" y="39396"/>
                    <a:pt x="293655" y="9572"/>
                    <a:pt x="256851" y="9525"/>
                  </a:cubicBezTo>
                  <a:close/>
                </a:path>
              </a:pathLst>
            </a:custGeom>
            <a:solidFill>
              <a:schemeClr val="tx1"/>
            </a:solidFill>
            <a:ln w="9525" cap="flat">
              <a:noFill/>
              <a:prstDash val="solid"/>
              <a:miter/>
            </a:ln>
          </p:spPr>
          <p:txBody>
            <a:bodyPr rtlCol="0" anchor="ctr"/>
            <a:lstStyle/>
            <a:p>
              <a:endParaRPr lang="en-GB"/>
            </a:p>
          </p:txBody>
        </p:sp>
      </p:grpSp>
      <p:sp>
        <p:nvSpPr>
          <p:cNvPr id="8" name="Source line">
            <a:extLst>
              <a:ext uri="{FF2B5EF4-FFF2-40B4-BE49-F238E27FC236}">
                <a16:creationId xmlns:a16="http://schemas.microsoft.com/office/drawing/2014/main" id="{E966C5F2-CEDA-FD07-0558-CC2831EA196A}"/>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Office of Research Integrity (n.d.), 5 ways supervisors can promote research integrity.</a:t>
            </a:r>
          </a:p>
        </p:txBody>
      </p:sp>
    </p:spTree>
    <p:extLst>
      <p:ext uri="{BB962C8B-B14F-4D97-AF65-F5344CB8AC3E}">
        <p14:creationId xmlns:p14="http://schemas.microsoft.com/office/powerpoint/2010/main" val="3302674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0F0CB-5293-BD22-7092-0CF9E4F8F2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EB613-2154-E13F-62B5-09428F1B6944}"/>
              </a:ext>
            </a:extLst>
          </p:cNvPr>
          <p:cNvSpPr>
            <a:spLocks noGrp="1"/>
          </p:cNvSpPr>
          <p:nvPr>
            <p:ph type="title"/>
          </p:nvPr>
        </p:nvSpPr>
        <p:spPr/>
        <p:txBody>
          <a:bodyPr/>
          <a:lstStyle/>
          <a:p>
            <a:r>
              <a:rPr lang="en-US"/>
              <a:t>Clear instructions on lab practices</a:t>
            </a:r>
            <a:endParaRPr lang="en-GB"/>
          </a:p>
        </p:txBody>
      </p:sp>
      <p:sp>
        <p:nvSpPr>
          <p:cNvPr id="3" name="Content Placeholder 2">
            <a:extLst>
              <a:ext uri="{FF2B5EF4-FFF2-40B4-BE49-F238E27FC236}">
                <a16:creationId xmlns:a16="http://schemas.microsoft.com/office/drawing/2014/main" id="{B035BA98-6F35-6557-811F-2BCD8BE9B6F8}"/>
              </a:ext>
            </a:extLst>
          </p:cNvPr>
          <p:cNvSpPr>
            <a:spLocks noGrp="1"/>
          </p:cNvSpPr>
          <p:nvPr>
            <p:ph idx="1"/>
          </p:nvPr>
        </p:nvSpPr>
        <p:spPr>
          <a:xfrm>
            <a:off x="911227" y="1952625"/>
            <a:ext cx="7056437" cy="4032250"/>
          </a:xfrm>
        </p:spPr>
        <p:txBody>
          <a:bodyPr vert="horz" lIns="91440" tIns="45720" rIns="91440" bIns="45720" rtlCol="0" anchor="t">
            <a:normAutofit/>
          </a:bodyPr>
          <a:lstStyle/>
          <a:p>
            <a:pPr marL="285750" indent="-285750">
              <a:spcAft>
                <a:spcPts val="600"/>
              </a:spcAft>
              <a:buFont typeface="Arial" panose="020B0604020202020204" pitchFamily="34" charset="0"/>
              <a:buChar char="•"/>
            </a:pPr>
            <a:r>
              <a:rPr lang="en-US"/>
              <a:t>Data collection, storage, and back up</a:t>
            </a:r>
          </a:p>
          <a:p>
            <a:pPr marL="285750" indent="-285750">
              <a:spcAft>
                <a:spcPts val="600"/>
              </a:spcAft>
              <a:buFont typeface="Arial" panose="020B0604020202020204" pitchFamily="34" charset="0"/>
              <a:buChar char="•"/>
            </a:pPr>
            <a:r>
              <a:rPr lang="en-US"/>
              <a:t>How to keep a lab notebook. </a:t>
            </a:r>
          </a:p>
          <a:p>
            <a:pPr marL="285750" indent="-285750">
              <a:spcAft>
                <a:spcPts val="600"/>
              </a:spcAft>
              <a:buFont typeface="Arial" panose="020B0604020202020204" pitchFamily="34" charset="0"/>
              <a:buChar char="•"/>
            </a:pPr>
            <a:r>
              <a:rPr lang="en-US"/>
              <a:t>Safety rules</a:t>
            </a:r>
            <a:endParaRPr lang="en-US">
              <a:ea typeface="Noto Serif"/>
              <a:cs typeface="Noto Serif"/>
            </a:endParaRPr>
          </a:p>
          <a:p>
            <a:pPr marL="285750" indent="-285750">
              <a:spcAft>
                <a:spcPts val="600"/>
              </a:spcAft>
              <a:buFont typeface="Arial" panose="020B0604020202020204" pitchFamily="34" charset="0"/>
              <a:buChar char="•"/>
            </a:pPr>
            <a:r>
              <a:rPr lang="en-US"/>
              <a:t>Responsibilities of each team member</a:t>
            </a:r>
            <a:endParaRPr lang="en-US">
              <a:ea typeface="Noto Serif"/>
              <a:cs typeface="Noto Serif"/>
            </a:endParaRPr>
          </a:p>
          <a:p>
            <a:pPr marL="285750" indent="-285750">
              <a:spcAft>
                <a:spcPts val="600"/>
              </a:spcAft>
              <a:buFont typeface="Arial" panose="020B0604020202020204" pitchFamily="34" charset="0"/>
              <a:buChar char="•"/>
            </a:pPr>
            <a:r>
              <a:rPr lang="en-US"/>
              <a:t>Authorship policy</a:t>
            </a:r>
          </a:p>
          <a:p>
            <a:pPr marL="285750" indent="-285750">
              <a:spcAft>
                <a:spcPts val="600"/>
              </a:spcAft>
              <a:buFont typeface="Arial" panose="020B0604020202020204" pitchFamily="34" charset="0"/>
              <a:buChar char="•"/>
            </a:pPr>
            <a:r>
              <a:rPr lang="en-US"/>
              <a:t>How to prepare images for publication</a:t>
            </a:r>
            <a:endParaRPr lang="en-US">
              <a:ea typeface="Noto Serif"/>
              <a:cs typeface="Noto Serif"/>
            </a:endParaRPr>
          </a:p>
          <a:p>
            <a:pPr marL="0" indent="0">
              <a:buNone/>
            </a:pPr>
            <a:endParaRPr lang="en-US" sz="2000"/>
          </a:p>
          <a:p>
            <a:pPr marL="0" indent="0">
              <a:buNone/>
            </a:pPr>
            <a:r>
              <a:rPr lang="en-US" sz="2400" i="1">
                <a:solidFill>
                  <a:schemeClr val="accent1"/>
                </a:solidFill>
              </a:rPr>
              <a:t>You are a role model!</a:t>
            </a:r>
            <a:endParaRPr lang="en-US" sz="2400" i="1">
              <a:solidFill>
                <a:schemeClr val="accent1"/>
              </a:solidFill>
              <a:ea typeface="Noto Serif"/>
              <a:cs typeface="Noto Serif"/>
            </a:endParaRPr>
          </a:p>
        </p:txBody>
      </p:sp>
      <p:pic>
        <p:nvPicPr>
          <p:cNvPr id="10" name="Picture Placeholder 9" descr="A few men wearing safety goggles&#10;&#10;AI-generated content may be incorrect.">
            <a:extLst>
              <a:ext uri="{FF2B5EF4-FFF2-40B4-BE49-F238E27FC236}">
                <a16:creationId xmlns:a16="http://schemas.microsoft.com/office/drawing/2014/main" id="{38D187F5-4295-C0D6-7CB9-54B793AE4FBA}"/>
              </a:ext>
            </a:extLst>
          </p:cNvPr>
          <p:cNvPicPr>
            <a:picLocks noGrp="1" noChangeAspect="1"/>
          </p:cNvPicPr>
          <p:nvPr>
            <p:ph type="pic" sz="quarter" idx="13"/>
          </p:nvPr>
        </p:nvPicPr>
        <p:blipFill>
          <a:blip r:embed="rId3"/>
          <a:srcRect t="11285" b="11285"/>
          <a:stretch>
            <a:fillRect/>
          </a:stretch>
        </p:blipFill>
        <p:spPr/>
      </p:pic>
      <p:sp>
        <p:nvSpPr>
          <p:cNvPr id="5" name="Text Placeholder 4">
            <a:extLst>
              <a:ext uri="{FF2B5EF4-FFF2-40B4-BE49-F238E27FC236}">
                <a16:creationId xmlns:a16="http://schemas.microsoft.com/office/drawing/2014/main" id="{AEB0C694-EEAD-1D5F-02F0-E7669B46AFDD}"/>
              </a:ext>
            </a:extLst>
          </p:cNvPr>
          <p:cNvSpPr>
            <a:spLocks noGrp="1"/>
          </p:cNvSpPr>
          <p:nvPr>
            <p:ph type="body" sz="quarter" idx="14"/>
          </p:nvPr>
        </p:nvSpPr>
        <p:spPr/>
        <p:txBody>
          <a:bodyPr/>
          <a:lstStyle/>
          <a:p>
            <a:endParaRPr lang="en-GB"/>
          </a:p>
        </p:txBody>
      </p:sp>
      <p:sp>
        <p:nvSpPr>
          <p:cNvPr id="6" name="SmartArt Placeholder 5">
            <a:extLst>
              <a:ext uri="{FF2B5EF4-FFF2-40B4-BE49-F238E27FC236}">
                <a16:creationId xmlns:a16="http://schemas.microsoft.com/office/drawing/2014/main" id="{9A74C7A2-A005-F22B-49FC-A9D277CBC69A}"/>
              </a:ext>
            </a:extLst>
          </p:cNvPr>
          <p:cNvSpPr>
            <a:spLocks noGrp="1"/>
          </p:cNvSpPr>
          <p:nvPr>
            <p:ph type="dgm" sz="quarter" idx="18"/>
          </p:nvPr>
        </p:nvSpPr>
        <p:spPr/>
        <p:txBody>
          <a:bodyPr/>
          <a:lstStyle/>
          <a:p>
            <a:endParaRPr lang="en-GB"/>
          </a:p>
        </p:txBody>
      </p:sp>
      <p:sp>
        <p:nvSpPr>
          <p:cNvPr id="7" name="SmartArt Placeholder 6">
            <a:extLst>
              <a:ext uri="{FF2B5EF4-FFF2-40B4-BE49-F238E27FC236}">
                <a16:creationId xmlns:a16="http://schemas.microsoft.com/office/drawing/2014/main" id="{AA8A0202-4481-967D-A2D1-DBA688617101}"/>
              </a:ext>
            </a:extLst>
          </p:cNvPr>
          <p:cNvSpPr>
            <a:spLocks noGrp="1"/>
          </p:cNvSpPr>
          <p:nvPr>
            <p:ph type="dgm" sz="quarter" idx="19"/>
          </p:nvPr>
        </p:nvSpPr>
        <p:spPr/>
        <p:txBody>
          <a:bodyPr/>
          <a:lstStyle/>
          <a:p>
            <a:endParaRPr lang="en-GB"/>
          </a:p>
        </p:txBody>
      </p:sp>
      <p:sp>
        <p:nvSpPr>
          <p:cNvPr id="8" name="SmartArt Placeholder 7">
            <a:extLst>
              <a:ext uri="{FF2B5EF4-FFF2-40B4-BE49-F238E27FC236}">
                <a16:creationId xmlns:a16="http://schemas.microsoft.com/office/drawing/2014/main" id="{B10ECCB8-17FC-FD6A-C50E-70D8350924B7}"/>
              </a:ext>
            </a:extLst>
          </p:cNvPr>
          <p:cNvSpPr>
            <a:spLocks noGrp="1"/>
          </p:cNvSpPr>
          <p:nvPr>
            <p:ph type="dgm" sz="quarter" idx="20"/>
          </p:nvPr>
        </p:nvSpPr>
        <p:spPr/>
        <p:txBody>
          <a:bodyPr/>
          <a:lstStyle/>
          <a:p>
            <a:endParaRPr lang="en-GB"/>
          </a:p>
        </p:txBody>
      </p:sp>
    </p:spTree>
    <p:extLst>
      <p:ext uri="{BB962C8B-B14F-4D97-AF65-F5344CB8AC3E}">
        <p14:creationId xmlns:p14="http://schemas.microsoft.com/office/powerpoint/2010/main" val="208981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3214-FED0-6574-ABC5-E058CD52C5F3}"/>
              </a:ext>
            </a:extLst>
          </p:cNvPr>
          <p:cNvSpPr>
            <a:spLocks noGrp="1"/>
          </p:cNvSpPr>
          <p:nvPr>
            <p:ph type="title"/>
          </p:nvPr>
        </p:nvSpPr>
        <p:spPr>
          <a:xfrm>
            <a:off x="911226" y="584201"/>
            <a:ext cx="10178716" cy="612774"/>
          </a:xfrm>
        </p:spPr>
        <p:txBody>
          <a:bodyPr>
            <a:normAutofit fontScale="90000"/>
          </a:bodyPr>
          <a:lstStyle/>
          <a:p>
            <a:r>
              <a:rPr lang="en-GB"/>
              <a:t>Examples of questionable research practices</a:t>
            </a:r>
            <a:endParaRPr lang="en-US"/>
          </a:p>
        </p:txBody>
      </p:sp>
      <p:graphicFrame>
        <p:nvGraphicFramePr>
          <p:cNvPr id="4" name="Content Placeholder 3">
            <a:extLst>
              <a:ext uri="{FF2B5EF4-FFF2-40B4-BE49-F238E27FC236}">
                <a16:creationId xmlns:a16="http://schemas.microsoft.com/office/drawing/2014/main" id="{AE7D1408-05F6-B31F-F5DD-A80B4DBD1992}"/>
              </a:ext>
            </a:extLst>
          </p:cNvPr>
          <p:cNvGraphicFramePr>
            <a:graphicFrameLocks/>
          </p:cNvGraphicFramePr>
          <p:nvPr>
            <p:extLst>
              <p:ext uri="{D42A27DB-BD31-4B8C-83A1-F6EECF244321}">
                <p14:modId xmlns:p14="http://schemas.microsoft.com/office/powerpoint/2010/main" val="358794713"/>
              </p:ext>
            </p:extLst>
          </p:nvPr>
        </p:nvGraphicFramePr>
        <p:xfrm>
          <a:off x="1019175" y="1382395"/>
          <a:ext cx="10153650" cy="4602480"/>
        </p:xfrm>
        <a:graphic>
          <a:graphicData uri="http://schemas.openxmlformats.org/drawingml/2006/table">
            <a:tbl>
              <a:tblPr firstRow="1" bandRow="1">
                <a:tableStyleId>{5C22544A-7EE6-4342-B048-85BDC9FD1C3A}</a:tableStyleId>
              </a:tblPr>
              <a:tblGrid>
                <a:gridCol w="1696156">
                  <a:extLst>
                    <a:ext uri="{9D8B030D-6E8A-4147-A177-3AD203B41FA5}">
                      <a16:colId xmlns:a16="http://schemas.microsoft.com/office/drawing/2014/main" val="461870147"/>
                    </a:ext>
                  </a:extLst>
                </a:gridCol>
                <a:gridCol w="8457494">
                  <a:extLst>
                    <a:ext uri="{9D8B030D-6E8A-4147-A177-3AD203B41FA5}">
                      <a16:colId xmlns:a16="http://schemas.microsoft.com/office/drawing/2014/main" val="1977012629"/>
                    </a:ext>
                  </a:extLst>
                </a:gridCol>
              </a:tblGrid>
              <a:tr h="254945">
                <a:tc>
                  <a:txBody>
                    <a:bodyPr/>
                    <a:lstStyle/>
                    <a:p>
                      <a:r>
                        <a:rPr lang="en-GB" sz="1400" noProof="0"/>
                        <a:t>Research stage</a:t>
                      </a:r>
                    </a:p>
                  </a:txBody>
                  <a:tcPr/>
                </a:tc>
                <a:tc>
                  <a:txBody>
                    <a:bodyPr/>
                    <a:lstStyle/>
                    <a:p>
                      <a:r>
                        <a:rPr lang="en-GB" sz="1400" noProof="0"/>
                        <a:t>Example of questionable research practices</a:t>
                      </a:r>
                    </a:p>
                  </a:txBody>
                  <a:tcPr/>
                </a:tc>
                <a:extLst>
                  <a:ext uri="{0D108BD9-81ED-4DB2-BD59-A6C34878D82A}">
                    <a16:rowId xmlns:a16="http://schemas.microsoft.com/office/drawing/2014/main" val="2827804088"/>
                  </a:ext>
                </a:extLst>
              </a:tr>
              <a:tr h="679853">
                <a:tc>
                  <a:txBody>
                    <a:bodyPr/>
                    <a:lstStyle/>
                    <a:p>
                      <a:pPr marL="0" indent="0">
                        <a:lnSpc>
                          <a:spcPct val="100000"/>
                        </a:lnSpc>
                        <a:buFont typeface="Arial" panose="020B0604020202020204" pitchFamily="34" charset="0"/>
                        <a:buNone/>
                      </a:pPr>
                      <a:r>
                        <a:rPr lang="en-GB" sz="1400" noProof="0"/>
                        <a:t>Planning</a:t>
                      </a:r>
                    </a:p>
                  </a:txBody>
                  <a:tcPr/>
                </a:tc>
                <a:tc>
                  <a:txBody>
                    <a:bodyPr/>
                    <a:lstStyle/>
                    <a:p>
                      <a:pPr marL="285750" indent="-285750">
                        <a:lnSpc>
                          <a:spcPct val="100000"/>
                        </a:lnSpc>
                        <a:spcBef>
                          <a:spcPts val="0"/>
                        </a:spcBef>
                        <a:spcAft>
                          <a:spcPts val="0"/>
                        </a:spcAft>
                        <a:buFont typeface="System Font Regular"/>
                        <a:buChar char="-"/>
                        <a:defRPr/>
                      </a:pPr>
                      <a:r>
                        <a:rPr lang="en-GB" sz="1400" noProof="0">
                          <a:solidFill>
                            <a:srgbClr val="000000"/>
                          </a:solidFill>
                          <a:ea typeface="ＭＳ Ｐゴシック" charset="0"/>
                          <a:cs typeface="ＭＳ Ｐゴシック" charset="0"/>
                        </a:rPr>
                        <a:t>Biased study design: select methods/controls that favour wished results</a:t>
                      </a:r>
                    </a:p>
                    <a:p>
                      <a:pPr marL="285750" indent="-285750">
                        <a:lnSpc>
                          <a:spcPct val="100000"/>
                        </a:lnSpc>
                        <a:spcBef>
                          <a:spcPts val="0"/>
                        </a:spcBef>
                        <a:spcAft>
                          <a:spcPts val="0"/>
                        </a:spcAft>
                        <a:buFont typeface="System Font Regular"/>
                        <a:buChar char="-"/>
                        <a:defRPr/>
                      </a:pPr>
                      <a:r>
                        <a:rPr lang="en-GB" sz="1400" noProof="0">
                          <a:solidFill>
                            <a:srgbClr val="000000"/>
                          </a:solidFill>
                          <a:ea typeface="ＭＳ Ｐゴシック" charset="0"/>
                          <a:cs typeface="ＭＳ Ｐゴシック" charset="0"/>
                        </a:rPr>
                        <a:t>Too small sample size</a:t>
                      </a:r>
                      <a:endParaRPr lang="en-GB" sz="1400" noProof="0">
                        <a:ln w="1905"/>
                        <a:solidFill>
                          <a:srgbClr val="000000"/>
                        </a:solidFill>
                        <a:effectLst>
                          <a:innerShdw blurRad="69850" dist="43180" dir="5400000">
                            <a:srgbClr val="000000">
                              <a:alpha val="65000"/>
                            </a:srgbClr>
                          </a:innerShdw>
                        </a:effectLst>
                        <a:ea typeface="ＭＳ Ｐゴシック" charset="0"/>
                        <a:cs typeface="ＭＳ Ｐゴシック" charset="0"/>
                      </a:endParaRPr>
                    </a:p>
                    <a:p>
                      <a:pPr marL="285750" indent="-285750">
                        <a:lnSpc>
                          <a:spcPct val="100000"/>
                        </a:lnSpc>
                        <a:spcBef>
                          <a:spcPts val="0"/>
                        </a:spcBef>
                        <a:spcAft>
                          <a:spcPts val="0"/>
                        </a:spcAft>
                        <a:buFont typeface="System Font Regular"/>
                        <a:buChar char="-"/>
                        <a:defRPr/>
                      </a:pPr>
                      <a:r>
                        <a:rPr lang="en-GB" sz="1400" noProof="0">
                          <a:ln w="1905"/>
                          <a:effectLst>
                            <a:innerShdw blurRad="69850" dist="43180" dir="5400000">
                              <a:srgbClr val="000000">
                                <a:alpha val="65000"/>
                              </a:srgbClr>
                            </a:innerShdw>
                          </a:effectLst>
                          <a:ea typeface="ＭＳ Ｐゴシック" charset="0"/>
                          <a:cs typeface="ＭＳ Ｐゴシック" charset="0"/>
                        </a:rPr>
                        <a:t>Failure to disclose conflicts of interest</a:t>
                      </a:r>
                    </a:p>
                  </a:txBody>
                  <a:tcPr/>
                </a:tc>
                <a:extLst>
                  <a:ext uri="{0D108BD9-81ED-4DB2-BD59-A6C34878D82A}">
                    <a16:rowId xmlns:a16="http://schemas.microsoft.com/office/drawing/2014/main" val="2527895509"/>
                  </a:ext>
                </a:extLst>
              </a:tr>
              <a:tr h="679853">
                <a:tc>
                  <a:txBody>
                    <a:bodyPr/>
                    <a:lstStyle/>
                    <a:p>
                      <a:pPr marL="0" indent="0">
                        <a:lnSpc>
                          <a:spcPct val="100000"/>
                        </a:lnSpc>
                        <a:buFont typeface="Arial" panose="020B0604020202020204" pitchFamily="34" charset="0"/>
                        <a:buNone/>
                      </a:pPr>
                      <a:r>
                        <a:rPr lang="en-GB" sz="1400" noProof="0"/>
                        <a:t>Conducting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Inadequate procedures for recording or storing data; sloppiness in keeping lab notebooks</a:t>
                      </a:r>
                    </a:p>
                    <a:p>
                      <a:pPr marL="285750" indent="-285750">
                        <a:lnSpc>
                          <a:spcPct val="100000"/>
                        </a:lnSpc>
                        <a:spcBef>
                          <a:spcPts val="0"/>
                        </a:spcBef>
                        <a:spcAft>
                          <a:spcPts val="0"/>
                        </a:spcAft>
                        <a:buFont typeface="System Font Regular"/>
                        <a:buChar char="-"/>
                      </a:pPr>
                      <a:r>
                        <a:rPr lang="en-GB" sz="1400" noProof="0">
                          <a:solidFill>
                            <a:srgbClr val="000000"/>
                          </a:solidFill>
                        </a:rPr>
                        <a:t>Reuse of controls from past experiments</a:t>
                      </a:r>
                    </a:p>
                    <a:p>
                      <a:pPr marL="285750" indent="-285750">
                        <a:lnSpc>
                          <a:spcPct val="100000"/>
                        </a:lnSpc>
                        <a:spcBef>
                          <a:spcPts val="0"/>
                        </a:spcBef>
                        <a:spcAft>
                          <a:spcPts val="0"/>
                        </a:spcAft>
                        <a:buFont typeface="System Font Regular"/>
                        <a:buChar char="-"/>
                      </a:pPr>
                      <a:r>
                        <a:rPr lang="en-GB" sz="1400" noProof="0">
                          <a:solidFill>
                            <a:srgbClr val="000000"/>
                          </a:solidFill>
                        </a:rPr>
                        <a:t>Inadequate supervision of lab members</a:t>
                      </a:r>
                    </a:p>
                  </a:txBody>
                  <a:tcPr/>
                </a:tc>
                <a:extLst>
                  <a:ext uri="{0D108BD9-81ED-4DB2-BD59-A6C34878D82A}">
                    <a16:rowId xmlns:a16="http://schemas.microsoft.com/office/drawing/2014/main" val="4253888723"/>
                  </a:ext>
                </a:extLst>
              </a:tr>
              <a:tr h="878144">
                <a:tc>
                  <a:txBody>
                    <a:bodyPr/>
                    <a:lstStyle/>
                    <a:p>
                      <a:pPr marL="0" indent="0">
                        <a:lnSpc>
                          <a:spcPct val="100000"/>
                        </a:lnSpc>
                        <a:buFont typeface="Arial" panose="020B0604020202020204" pitchFamily="34" charset="0"/>
                        <a:buNone/>
                      </a:pPr>
                      <a:r>
                        <a:rPr lang="en-GB" sz="1400" noProof="0"/>
                        <a:t>Interpreting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Inappropriate statistical methods</a:t>
                      </a:r>
                    </a:p>
                    <a:p>
                      <a:pPr marL="285750" indent="-285750">
                        <a:lnSpc>
                          <a:spcPct val="100000"/>
                        </a:lnSpc>
                        <a:spcBef>
                          <a:spcPts val="0"/>
                        </a:spcBef>
                        <a:spcAft>
                          <a:spcPts val="0"/>
                        </a:spcAft>
                        <a:buFont typeface="System Font Regular"/>
                        <a:buChar char="-"/>
                      </a:pPr>
                      <a:r>
                        <a:rPr lang="en-GB" sz="1400" noProof="0">
                          <a:solidFill>
                            <a:srgbClr val="000000"/>
                          </a:solidFill>
                        </a:rPr>
                        <a:t>Exclusion of outliers and negative results without justification</a:t>
                      </a:r>
                    </a:p>
                    <a:p>
                      <a:pPr marL="285750" indent="-285750">
                        <a:lnSpc>
                          <a:spcPct val="100000"/>
                        </a:lnSpc>
                        <a:spcBef>
                          <a:spcPts val="0"/>
                        </a:spcBef>
                        <a:spcAft>
                          <a:spcPts val="0"/>
                        </a:spcAft>
                        <a:buFont typeface="System Font Regular"/>
                        <a:buChar char="-"/>
                      </a:pPr>
                      <a:r>
                        <a:rPr lang="en-GB" sz="1400" noProof="0">
                          <a:solidFill>
                            <a:srgbClr val="000000"/>
                          </a:solidFill>
                        </a:rPr>
                        <a:t>Adding data points to a curve</a:t>
                      </a:r>
                    </a:p>
                    <a:p>
                      <a:pPr marL="285750" indent="-285750">
                        <a:lnSpc>
                          <a:spcPct val="100000"/>
                        </a:lnSpc>
                        <a:spcBef>
                          <a:spcPts val="0"/>
                        </a:spcBef>
                        <a:spcAft>
                          <a:spcPts val="0"/>
                        </a:spcAft>
                        <a:buFont typeface="System Font Regular"/>
                        <a:buChar char="-"/>
                      </a:pPr>
                      <a:r>
                        <a:rPr lang="en-GB" sz="1400" noProof="0">
                          <a:solidFill>
                            <a:srgbClr val="000000"/>
                          </a:solidFill>
                        </a:rPr>
                        <a:t>Unjustified or unsupported conclusions</a:t>
                      </a:r>
                    </a:p>
                  </a:txBody>
                  <a:tcPr/>
                </a:tc>
                <a:extLst>
                  <a:ext uri="{0D108BD9-81ED-4DB2-BD59-A6C34878D82A}">
                    <a16:rowId xmlns:a16="http://schemas.microsoft.com/office/drawing/2014/main" val="456141247"/>
                  </a:ext>
                </a:extLst>
              </a:tr>
              <a:tr h="878144">
                <a:tc>
                  <a:txBody>
                    <a:bodyPr/>
                    <a:lstStyle/>
                    <a:p>
                      <a:pPr marL="0" indent="0">
                        <a:lnSpc>
                          <a:spcPct val="100000"/>
                        </a:lnSpc>
                        <a:buFont typeface="Arial" panose="020B0604020202020204" pitchFamily="34" charset="0"/>
                        <a:buNone/>
                      </a:pPr>
                      <a:r>
                        <a:rPr lang="en-GB" sz="1400" noProof="0"/>
                        <a:t>Publishing</a:t>
                      </a:r>
                    </a:p>
                  </a:txBody>
                  <a:tcPr/>
                </a:tc>
                <a:tc>
                  <a:txBody>
                    <a:bodyPr/>
                    <a:lstStyle/>
                    <a:p>
                      <a:pPr marL="285750" indent="-285750">
                        <a:lnSpc>
                          <a:spcPct val="100000"/>
                        </a:lnSpc>
                        <a:spcBef>
                          <a:spcPts val="0"/>
                        </a:spcBef>
                        <a:spcAft>
                          <a:spcPts val="0"/>
                        </a:spcAft>
                        <a:buFont typeface="System Font Regular"/>
                        <a:buChar char="-"/>
                      </a:pPr>
                      <a:r>
                        <a:rPr lang="en-GB" sz="1400" noProof="0">
                          <a:solidFill>
                            <a:srgbClr val="000000"/>
                          </a:solidFill>
                        </a:rPr>
                        <a:t>Statistical tricks to obtain statistical significance (P-hacking)</a:t>
                      </a:r>
                    </a:p>
                    <a:p>
                      <a:pPr marL="285750" indent="-285750">
                        <a:lnSpc>
                          <a:spcPct val="100000"/>
                        </a:lnSpc>
                        <a:spcBef>
                          <a:spcPts val="0"/>
                        </a:spcBef>
                        <a:spcAft>
                          <a:spcPts val="0"/>
                        </a:spcAft>
                        <a:buFont typeface="System Font Regular"/>
                        <a:buChar char="-"/>
                      </a:pPr>
                      <a:r>
                        <a:rPr lang="en-GB" sz="1400" noProof="0">
                          <a:solidFill>
                            <a:srgbClr val="000000"/>
                          </a:solidFill>
                        </a:rPr>
                        <a:t>Misattribution of authorship</a:t>
                      </a:r>
                    </a:p>
                    <a:p>
                      <a:pPr marL="285750" marR="0" lvl="0" indent="-285750" algn="l" defTabSz="914400" rtl="0" eaLnBrk="1" fontAlgn="auto" latinLnBrk="0" hangingPunct="1">
                        <a:lnSpc>
                          <a:spcPct val="100000"/>
                        </a:lnSpc>
                        <a:spcBef>
                          <a:spcPts val="0"/>
                        </a:spcBef>
                        <a:spcAft>
                          <a:spcPts val="0"/>
                        </a:spcAft>
                        <a:buClrTx/>
                        <a:buSzTx/>
                        <a:buFont typeface="System Font Regular"/>
                        <a:buChar char="-"/>
                        <a:tabLst/>
                        <a:defRPr/>
                      </a:pPr>
                      <a:r>
                        <a:rPr lang="en-GB" sz="1400" noProof="0">
                          <a:solidFill>
                            <a:srgbClr val="000000"/>
                          </a:solidFill>
                        </a:rPr>
                        <a:t>Unjustified modification, reuse, relabelling of images</a:t>
                      </a:r>
                    </a:p>
                    <a:p>
                      <a:pPr marL="285750" indent="-285750">
                        <a:lnSpc>
                          <a:spcPct val="100000"/>
                        </a:lnSpc>
                        <a:spcBef>
                          <a:spcPts val="0"/>
                        </a:spcBef>
                        <a:spcAft>
                          <a:spcPts val="0"/>
                        </a:spcAft>
                        <a:buFont typeface="System Font Regular"/>
                        <a:buChar char="-"/>
                      </a:pPr>
                      <a:r>
                        <a:rPr lang="en-GB" sz="1400" noProof="0">
                          <a:solidFill>
                            <a:srgbClr val="000000"/>
                          </a:solidFill>
                        </a:rPr>
                        <a:t>Salami slicing</a:t>
                      </a:r>
                    </a:p>
                  </a:txBody>
                  <a:tcPr/>
                </a:tc>
                <a:extLst>
                  <a:ext uri="{0D108BD9-81ED-4DB2-BD59-A6C34878D82A}">
                    <a16:rowId xmlns:a16="http://schemas.microsoft.com/office/drawing/2014/main" val="1833118301"/>
                  </a:ext>
                </a:extLst>
              </a:tr>
              <a:tr h="878144">
                <a:tc>
                  <a:txBody>
                    <a:bodyPr/>
                    <a:lstStyle/>
                    <a:p>
                      <a:pPr marL="0" indent="0">
                        <a:lnSpc>
                          <a:spcPct val="100000"/>
                        </a:lnSpc>
                        <a:buFont typeface="Arial" panose="020B0604020202020204" pitchFamily="34" charset="0"/>
                        <a:buNone/>
                      </a:pPr>
                      <a:r>
                        <a:rPr lang="en-GB" sz="1400" noProof="0" dirty="0"/>
                        <a:t>Reviewing</a:t>
                      </a:r>
                    </a:p>
                  </a:txBody>
                  <a:tcPr/>
                </a:tc>
                <a:tc>
                  <a:txBody>
                    <a:bodyPr/>
                    <a:lstStyle/>
                    <a:p>
                      <a:pPr marL="285750" indent="-285750">
                        <a:lnSpc>
                          <a:spcPct val="100000"/>
                        </a:lnSpc>
                        <a:spcBef>
                          <a:spcPts val="0"/>
                        </a:spcBef>
                        <a:spcAft>
                          <a:spcPts val="0"/>
                        </a:spcAft>
                        <a:buFont typeface="System Font Regular"/>
                        <a:buChar char="-"/>
                      </a:pPr>
                      <a:r>
                        <a:rPr lang="en-GB" sz="1400" noProof="0" dirty="0"/>
                        <a:t>Failure to maintain confidentiality</a:t>
                      </a:r>
                    </a:p>
                    <a:p>
                      <a:pPr marL="285750" indent="-285750">
                        <a:lnSpc>
                          <a:spcPct val="100000"/>
                        </a:lnSpc>
                        <a:spcBef>
                          <a:spcPts val="0"/>
                        </a:spcBef>
                        <a:spcAft>
                          <a:spcPts val="0"/>
                        </a:spcAft>
                        <a:buFont typeface="System Font Regular"/>
                        <a:buChar char="-"/>
                      </a:pPr>
                      <a:r>
                        <a:rPr lang="en-GB" sz="1400" noProof="0" dirty="0"/>
                        <a:t>Stealing ideas or text from a manuscript</a:t>
                      </a:r>
                    </a:p>
                    <a:p>
                      <a:pPr marL="285750" indent="-285750">
                        <a:lnSpc>
                          <a:spcPct val="100000"/>
                        </a:lnSpc>
                        <a:spcBef>
                          <a:spcPts val="0"/>
                        </a:spcBef>
                        <a:spcAft>
                          <a:spcPts val="0"/>
                        </a:spcAft>
                        <a:buFont typeface="System Font Regular"/>
                        <a:buChar char="-"/>
                      </a:pPr>
                      <a:r>
                        <a:rPr lang="en-GB" sz="1400" noProof="0" dirty="0"/>
                        <a:t>Failure to declare conflicts of interest</a:t>
                      </a:r>
                    </a:p>
                    <a:p>
                      <a:pPr marL="285750" indent="-285750">
                        <a:lnSpc>
                          <a:spcPct val="100000"/>
                        </a:lnSpc>
                        <a:spcBef>
                          <a:spcPts val="0"/>
                        </a:spcBef>
                        <a:spcAft>
                          <a:spcPts val="0"/>
                        </a:spcAft>
                        <a:buFont typeface="System Font Regular"/>
                        <a:buChar char="-"/>
                      </a:pPr>
                      <a:r>
                        <a:rPr lang="en-GB" sz="1400" noProof="0" dirty="0"/>
                        <a:t>Conscious bias toward or against colleagues, fields, methodologies</a:t>
                      </a:r>
                    </a:p>
                  </a:txBody>
                  <a:tcPr/>
                </a:tc>
                <a:extLst>
                  <a:ext uri="{0D108BD9-81ED-4DB2-BD59-A6C34878D82A}">
                    <a16:rowId xmlns:a16="http://schemas.microsoft.com/office/drawing/2014/main" val="1735448178"/>
                  </a:ext>
                </a:extLst>
              </a:tr>
            </a:tbl>
          </a:graphicData>
        </a:graphic>
      </p:graphicFrame>
      <p:sp>
        <p:nvSpPr>
          <p:cNvPr id="5" name="Source line">
            <a:extLst>
              <a:ext uri="{FF2B5EF4-FFF2-40B4-BE49-F238E27FC236}">
                <a16:creationId xmlns:a16="http://schemas.microsoft.com/office/drawing/2014/main" id="{0E784163-F17E-F784-B19E-D7B54CD93338}"/>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dirty="0">
                <a:solidFill>
                  <a:srgbClr val="595959"/>
                </a:solidFill>
                <a:latin typeface="+mn-lt"/>
              </a:rPr>
              <a:t>Source: Adapted from Steneck (2007).</a:t>
            </a:r>
          </a:p>
        </p:txBody>
      </p:sp>
    </p:spTree>
    <p:extLst>
      <p:ext uri="{BB962C8B-B14F-4D97-AF65-F5344CB8AC3E}">
        <p14:creationId xmlns:p14="http://schemas.microsoft.com/office/powerpoint/2010/main" val="2118927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587B-4792-8D58-BCEF-634CD1D88060}"/>
              </a:ext>
            </a:extLst>
          </p:cNvPr>
          <p:cNvSpPr>
            <a:spLocks noGrp="1"/>
          </p:cNvSpPr>
          <p:nvPr>
            <p:ph type="title"/>
          </p:nvPr>
        </p:nvSpPr>
        <p:spPr/>
        <p:txBody>
          <a:bodyPr/>
          <a:lstStyle/>
          <a:p>
            <a:r>
              <a:rPr lang="en-GB"/>
              <a:t>Signs of possible problems</a:t>
            </a:r>
          </a:p>
        </p:txBody>
      </p:sp>
      <p:pic>
        <p:nvPicPr>
          <p:cNvPr id="4" name="Content Placeholder 1">
            <a:extLst>
              <a:ext uri="{FF2B5EF4-FFF2-40B4-BE49-F238E27FC236}">
                <a16:creationId xmlns:a16="http://schemas.microsoft.com/office/drawing/2014/main" id="{00FD7A21-22C0-2ACD-745D-8291FD96F36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92538" y="1399889"/>
            <a:ext cx="3860523" cy="4873910"/>
          </a:xfrm>
          <a:ln>
            <a:solidFill>
              <a:schemeClr val="tx1"/>
            </a:solidFill>
          </a:ln>
        </p:spPr>
      </p:pic>
      <p:sp>
        <p:nvSpPr>
          <p:cNvPr id="6" name="Source line">
            <a:extLst>
              <a:ext uri="{FF2B5EF4-FFF2-40B4-BE49-F238E27FC236}">
                <a16:creationId xmlns:a16="http://schemas.microsoft.com/office/drawing/2014/main" id="{8C947AC3-BF8F-A74C-0805-33D266C763FB}"/>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Office of Research Integrity (n.d.), Possible red flags of research misconduct.</a:t>
            </a:r>
          </a:p>
        </p:txBody>
      </p:sp>
    </p:spTree>
    <p:extLst>
      <p:ext uri="{BB962C8B-B14F-4D97-AF65-F5344CB8AC3E}">
        <p14:creationId xmlns:p14="http://schemas.microsoft.com/office/powerpoint/2010/main" val="543948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FA2C-14D8-B5B8-6B4E-3093C172217B}"/>
              </a:ext>
            </a:extLst>
          </p:cNvPr>
          <p:cNvSpPr>
            <a:spLocks noGrp="1"/>
          </p:cNvSpPr>
          <p:nvPr>
            <p:ph type="title"/>
          </p:nvPr>
        </p:nvSpPr>
        <p:spPr/>
        <p:txBody>
          <a:bodyPr>
            <a:normAutofit fontScale="90000"/>
          </a:bodyPr>
          <a:lstStyle/>
          <a:p>
            <a:r>
              <a:rPr lang="en-US" altLang="en-US"/>
              <a:t>Common problems in labs</a:t>
            </a:r>
            <a:br>
              <a:rPr lang="en-US" altLang="en-US">
                <a:solidFill>
                  <a:srgbClr val="000090"/>
                </a:solidFill>
              </a:rPr>
            </a:br>
            <a:endParaRPr lang="en-US"/>
          </a:p>
        </p:txBody>
      </p:sp>
      <p:sp>
        <p:nvSpPr>
          <p:cNvPr id="3" name="Content Placeholder 2">
            <a:extLst>
              <a:ext uri="{FF2B5EF4-FFF2-40B4-BE49-F238E27FC236}">
                <a16:creationId xmlns:a16="http://schemas.microsoft.com/office/drawing/2014/main" id="{C1C94D28-59D3-7D94-300F-6A5DEFB2D944}"/>
              </a:ext>
            </a:extLst>
          </p:cNvPr>
          <p:cNvSpPr>
            <a:spLocks noGrp="1"/>
          </p:cNvSpPr>
          <p:nvPr>
            <p:ph idx="1"/>
          </p:nvPr>
        </p:nvSpPr>
        <p:spPr>
          <a:xfrm>
            <a:off x="911226" y="1607719"/>
            <a:ext cx="10562506" cy="4032250"/>
          </a:xfrm>
        </p:spPr>
        <p:txBody>
          <a:bodyPr vert="horz" lIns="91440" tIns="45720" rIns="91440" bIns="45720" rtlCol="0" anchor="t">
            <a:normAutofit fontScale="85000" lnSpcReduction="20000"/>
          </a:bodyPr>
          <a:lstStyle/>
          <a:p>
            <a:pPr marL="285750" indent="-285750"/>
            <a:r>
              <a:rPr lang="en-US" sz="2400" dirty="0"/>
              <a:t>Conflicting interests</a:t>
            </a:r>
          </a:p>
          <a:p>
            <a:pPr marL="285750" indent="-285750"/>
            <a:r>
              <a:rPr lang="en-US" sz="2400" dirty="0"/>
              <a:t>Supervisor-mentee competition: failure to see that mentee’s success reflects well on the supervisor</a:t>
            </a:r>
            <a:endParaRPr lang="en-US" sz="2400" dirty="0">
              <a:ea typeface="Noto Serif"/>
              <a:cs typeface="Noto Serif"/>
            </a:endParaRPr>
          </a:p>
          <a:p>
            <a:pPr marL="285750" indent="-285750"/>
            <a:r>
              <a:rPr lang="en-US" sz="2400" b="1" dirty="0"/>
              <a:t>Peer competition among lab members</a:t>
            </a:r>
            <a:endParaRPr lang="en-US" sz="2400" b="1" dirty="0">
              <a:ea typeface="Noto Serif"/>
              <a:cs typeface="Noto Serif"/>
            </a:endParaRPr>
          </a:p>
          <a:p>
            <a:pPr marL="285750" indent="-285750"/>
            <a:r>
              <a:rPr lang="en-US" sz="2400" b="1" dirty="0"/>
              <a:t>Lack of clarity on authorship policies</a:t>
            </a:r>
            <a:endParaRPr lang="en-US" sz="2400" b="1" dirty="0">
              <a:ea typeface="Noto Serif"/>
              <a:cs typeface="Noto Serif"/>
            </a:endParaRPr>
          </a:p>
          <a:p>
            <a:pPr marL="285750" indent="-285750"/>
            <a:r>
              <a:rPr lang="en-US" sz="2400" b="1" dirty="0"/>
              <a:t>Poor communication</a:t>
            </a:r>
            <a:r>
              <a:rPr lang="en-US" sz="2400" dirty="0"/>
              <a:t> about roles, goals and expectations</a:t>
            </a:r>
            <a:endParaRPr lang="en-US" sz="2400" dirty="0">
              <a:ea typeface="Noto Serif"/>
              <a:cs typeface="Noto Serif"/>
            </a:endParaRPr>
          </a:p>
          <a:p>
            <a:pPr marL="285750" indent="-285750"/>
            <a:r>
              <a:rPr lang="en-US" sz="2400" dirty="0"/>
              <a:t>Lack of oversight</a:t>
            </a:r>
            <a:endParaRPr lang="en-US" sz="2400" dirty="0">
              <a:ea typeface="Noto Serif"/>
              <a:cs typeface="Noto Serif"/>
            </a:endParaRPr>
          </a:p>
          <a:p>
            <a:pPr marL="285750" indent="-285750"/>
            <a:r>
              <a:rPr lang="en-US" sz="2400" dirty="0"/>
              <a:t>Lack of instructions</a:t>
            </a:r>
            <a:endParaRPr lang="en-US" sz="2400" dirty="0">
              <a:ea typeface="Noto Serif"/>
              <a:cs typeface="Noto Serif"/>
            </a:endParaRPr>
          </a:p>
          <a:p>
            <a:pPr marL="285750" indent="-285750"/>
            <a:r>
              <a:rPr lang="en-US" sz="2400" dirty="0"/>
              <a:t>Not regular checking of data</a:t>
            </a:r>
            <a:endParaRPr lang="en-US" sz="2400" dirty="0">
              <a:ea typeface="Noto Serif"/>
              <a:cs typeface="Noto Serif"/>
            </a:endParaRPr>
          </a:p>
          <a:p>
            <a:pPr marL="285750" indent="-285750"/>
            <a:r>
              <a:rPr lang="en-US" sz="2400" i="1" dirty="0"/>
              <a:t>Other factors?</a:t>
            </a:r>
            <a:endParaRPr lang="en-US" sz="2400" i="1" dirty="0">
              <a:ea typeface="Noto Serif"/>
              <a:cs typeface="Noto Serif"/>
            </a:endParaRPr>
          </a:p>
          <a:p>
            <a:pPr marL="0" indent="0">
              <a:buNone/>
            </a:pPr>
            <a:endParaRPr lang="en-US" dirty="0"/>
          </a:p>
        </p:txBody>
      </p:sp>
      <p:sp>
        <p:nvSpPr>
          <p:cNvPr id="4" name="Source line">
            <a:extLst>
              <a:ext uri="{FF2B5EF4-FFF2-40B4-BE49-F238E27FC236}">
                <a16:creationId xmlns:a16="http://schemas.microsoft.com/office/drawing/2014/main" id="{8AF619A2-20B7-3A14-A037-87AEA568F36C}"/>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Straus et al. (2013), Academic Medicine.</a:t>
            </a:r>
          </a:p>
        </p:txBody>
      </p:sp>
    </p:spTree>
    <p:extLst>
      <p:ext uri="{BB962C8B-B14F-4D97-AF65-F5344CB8AC3E}">
        <p14:creationId xmlns:p14="http://schemas.microsoft.com/office/powerpoint/2010/main" val="2382141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0D54B-68B0-A745-69B8-FC6B725DDAD8}"/>
              </a:ext>
            </a:extLst>
          </p:cNvPr>
          <p:cNvSpPr>
            <a:spLocks noGrp="1"/>
          </p:cNvSpPr>
          <p:nvPr>
            <p:ph type="title"/>
          </p:nvPr>
        </p:nvSpPr>
        <p:spPr/>
        <p:txBody>
          <a:bodyPr>
            <a:normAutofit/>
          </a:bodyPr>
          <a:lstStyle/>
          <a:p>
            <a:r>
              <a:rPr lang="en-GB"/>
              <a:t>“There is nothing wrong with being wrong”</a:t>
            </a:r>
            <a:endParaRPr lang="en-GB" sz="1600"/>
          </a:p>
        </p:txBody>
      </p:sp>
      <p:sp>
        <p:nvSpPr>
          <p:cNvPr id="3" name="Content Placeholder 2">
            <a:extLst>
              <a:ext uri="{FF2B5EF4-FFF2-40B4-BE49-F238E27FC236}">
                <a16:creationId xmlns:a16="http://schemas.microsoft.com/office/drawing/2014/main" id="{9D75585F-402D-A971-68EB-9B7119596A21}"/>
              </a:ext>
            </a:extLst>
          </p:cNvPr>
          <p:cNvSpPr>
            <a:spLocks noGrp="1"/>
          </p:cNvSpPr>
          <p:nvPr>
            <p:ph sz="half" idx="1"/>
          </p:nvPr>
        </p:nvSpPr>
        <p:spPr/>
        <p:txBody>
          <a:bodyPr>
            <a:normAutofit/>
          </a:bodyPr>
          <a:lstStyle/>
          <a:p>
            <a:r>
              <a:rPr kumimoji="0" lang="en-US" sz="2000" b="0" i="0" u="none" strike="noStrike" kern="1200" cap="none" spc="0" normalizeH="0" baseline="0" noProof="0">
                <a:ln>
                  <a:noFill/>
                </a:ln>
                <a:solidFill>
                  <a:srgbClr val="222222"/>
                </a:solidFill>
                <a:effectLst/>
                <a:uLnTx/>
                <a:uFillTx/>
                <a:latin typeface="Noto Serif"/>
                <a:ea typeface="+mn-ea"/>
                <a:cs typeface="+mn-cs"/>
              </a:rPr>
              <a:t>Ignorance, arrogance, being in a hurry, feeling pressure to get the ‘right’ results</a:t>
            </a:r>
          </a:p>
        </p:txBody>
      </p:sp>
      <p:sp>
        <p:nvSpPr>
          <p:cNvPr id="4" name="Content Placeholder 3">
            <a:extLst>
              <a:ext uri="{FF2B5EF4-FFF2-40B4-BE49-F238E27FC236}">
                <a16:creationId xmlns:a16="http://schemas.microsoft.com/office/drawing/2014/main" id="{10B07F21-BBBD-58E6-9ACB-B969A9D751D5}"/>
              </a:ext>
            </a:extLst>
          </p:cNvPr>
          <p:cNvSpPr>
            <a:spLocks noGrp="1"/>
          </p:cNvSpPr>
          <p:nvPr>
            <p:ph sz="half" idx="2"/>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22222"/>
                </a:solidFill>
                <a:effectLst/>
                <a:uLnTx/>
                <a:uFillTx/>
                <a:latin typeface="Noto Serif"/>
                <a:ea typeface="+mn-ea"/>
                <a:cs typeface="+mn-cs"/>
              </a:rPr>
              <a:t>Encourage researchers to be completely open about mistakes, flaws and inconsistencies in experimental design and data collection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222222"/>
              </a:solidFill>
              <a:effectLst/>
              <a:uLnTx/>
              <a:uFillTx/>
              <a:latin typeface="Noto Serif"/>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22222"/>
                </a:solidFill>
                <a:effectLst/>
                <a:uLnTx/>
                <a:uFillTx/>
                <a:latin typeface="Noto Serif"/>
                <a:ea typeface="+mn-ea"/>
                <a:cs typeface="+mn-cs"/>
              </a:rPr>
              <a:t>Foster collaboration, not competition; ensure individuals are not singled out for blame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222222"/>
              </a:solidFill>
              <a:effectLst/>
              <a:uLnTx/>
              <a:uFillTx/>
              <a:latin typeface="Noto Serif"/>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222222"/>
                </a:solidFill>
                <a:effectLst/>
                <a:uLnTx/>
                <a:uFillTx/>
                <a:latin typeface="Noto Serif"/>
                <a:ea typeface="+mn-ea"/>
                <a:cs typeface="+mn-cs"/>
              </a:rPr>
              <a:t>Blame-free reporting of incidents is key!</a:t>
            </a:r>
          </a:p>
        </p:txBody>
      </p:sp>
      <p:sp>
        <p:nvSpPr>
          <p:cNvPr id="5" name="SmartArt Placeholder 4">
            <a:extLst>
              <a:ext uri="{FF2B5EF4-FFF2-40B4-BE49-F238E27FC236}">
                <a16:creationId xmlns:a16="http://schemas.microsoft.com/office/drawing/2014/main" id="{5EC397A1-8C79-7076-4505-3AC1AB51A45D}"/>
              </a:ext>
            </a:extLst>
          </p:cNvPr>
          <p:cNvSpPr>
            <a:spLocks noGrp="1"/>
          </p:cNvSpPr>
          <p:nvPr>
            <p:ph type="dgm" sz="quarter" idx="17"/>
          </p:nvPr>
        </p:nvSpPr>
        <p:spPr/>
        <p:txBody>
          <a:bodyPr/>
          <a:lstStyle/>
          <a:p>
            <a:endParaRPr lang="en-GB"/>
          </a:p>
        </p:txBody>
      </p:sp>
      <p:sp>
        <p:nvSpPr>
          <p:cNvPr id="6" name="Text Placeholder 5">
            <a:extLst>
              <a:ext uri="{FF2B5EF4-FFF2-40B4-BE49-F238E27FC236}">
                <a16:creationId xmlns:a16="http://schemas.microsoft.com/office/drawing/2014/main" id="{5330B73A-E2E0-CB85-A094-A8D21538914D}"/>
              </a:ext>
            </a:extLst>
          </p:cNvPr>
          <p:cNvSpPr>
            <a:spLocks noGrp="1"/>
          </p:cNvSpPr>
          <p:nvPr>
            <p:ph type="body" sz="quarter" idx="20"/>
          </p:nvPr>
        </p:nvSpPr>
        <p:spPr/>
        <p:txBody>
          <a:bodyPr/>
          <a:lstStyle/>
          <a:p>
            <a:r>
              <a:rPr lang="en-GB"/>
              <a:t>Common sources of errors</a:t>
            </a:r>
          </a:p>
        </p:txBody>
      </p:sp>
      <p:sp>
        <p:nvSpPr>
          <p:cNvPr id="7" name="Text Placeholder 6">
            <a:extLst>
              <a:ext uri="{FF2B5EF4-FFF2-40B4-BE49-F238E27FC236}">
                <a16:creationId xmlns:a16="http://schemas.microsoft.com/office/drawing/2014/main" id="{3D3ACDDA-0527-C7D7-5E9E-539F52B34FBD}"/>
              </a:ext>
            </a:extLst>
          </p:cNvPr>
          <p:cNvSpPr>
            <a:spLocks noGrp="1"/>
          </p:cNvSpPr>
          <p:nvPr>
            <p:ph type="body" sz="quarter" idx="21"/>
          </p:nvPr>
        </p:nvSpPr>
        <p:spPr/>
        <p:txBody>
          <a:bodyPr/>
          <a:lstStyle/>
          <a:p>
            <a:r>
              <a:rPr lang="en-GB"/>
              <a:t>Mitigation</a:t>
            </a:r>
          </a:p>
        </p:txBody>
      </p:sp>
      <p:sp>
        <p:nvSpPr>
          <p:cNvPr id="8" name="SmartArt Placeholder 7">
            <a:extLst>
              <a:ext uri="{FF2B5EF4-FFF2-40B4-BE49-F238E27FC236}">
                <a16:creationId xmlns:a16="http://schemas.microsoft.com/office/drawing/2014/main" id="{0554B251-D883-7F97-0395-15DFE40C3D38}"/>
              </a:ext>
            </a:extLst>
          </p:cNvPr>
          <p:cNvSpPr>
            <a:spLocks noGrp="1"/>
          </p:cNvSpPr>
          <p:nvPr>
            <p:ph type="dgm" sz="quarter" idx="22"/>
          </p:nvPr>
        </p:nvSpPr>
        <p:spPr/>
        <p:txBody>
          <a:bodyPr/>
          <a:lstStyle/>
          <a:p>
            <a:endParaRPr lang="en-GB"/>
          </a:p>
        </p:txBody>
      </p:sp>
      <p:grpSp>
        <p:nvGrpSpPr>
          <p:cNvPr id="11" name="Group 10">
            <a:extLst>
              <a:ext uri="{FF2B5EF4-FFF2-40B4-BE49-F238E27FC236}">
                <a16:creationId xmlns:a16="http://schemas.microsoft.com/office/drawing/2014/main" id="{6B09EFB0-F23A-DFEA-12D8-EA174B7672E7}"/>
              </a:ext>
            </a:extLst>
          </p:cNvPr>
          <p:cNvGrpSpPr/>
          <p:nvPr/>
        </p:nvGrpSpPr>
        <p:grpSpPr>
          <a:xfrm>
            <a:off x="2506642" y="3556322"/>
            <a:ext cx="1885990" cy="1885990"/>
            <a:chOff x="5791200" y="3124200"/>
            <a:chExt cx="609600" cy="609600"/>
          </a:xfrm>
        </p:grpSpPr>
        <p:sp>
          <p:nvSpPr>
            <p:cNvPr id="12" name="Freeform 11">
              <a:extLst>
                <a:ext uri="{FF2B5EF4-FFF2-40B4-BE49-F238E27FC236}">
                  <a16:creationId xmlns:a16="http://schemas.microsoft.com/office/drawing/2014/main" id="{939FC2A2-842C-0482-B8D0-C1EA0DEB8553}"/>
                </a:ext>
              </a:extLst>
            </p:cNvPr>
            <p:cNvSpPr/>
            <p:nvPr/>
          </p:nvSpPr>
          <p:spPr>
            <a:xfrm>
              <a:off x="5791200" y="3124200"/>
              <a:ext cx="609600" cy="609600"/>
            </a:xfrm>
            <a:custGeom>
              <a:avLst/>
              <a:gdLst>
                <a:gd name="connsiteX0" fmla="*/ 0 w 609600"/>
                <a:gd name="connsiteY0" fmla="*/ 0 h 609600"/>
                <a:gd name="connsiteX1" fmla="*/ 609600 w 609600"/>
                <a:gd name="connsiteY1" fmla="*/ 0 h 609600"/>
                <a:gd name="connsiteX2" fmla="*/ 609600 w 609600"/>
                <a:gd name="connsiteY2" fmla="*/ 609600 h 609600"/>
                <a:gd name="connsiteX3" fmla="*/ 0 w 60960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9600" h="609600">
                  <a:moveTo>
                    <a:pt x="0" y="0"/>
                  </a:moveTo>
                  <a:lnTo>
                    <a:pt x="609600" y="0"/>
                  </a:lnTo>
                  <a:lnTo>
                    <a:pt x="609600" y="609600"/>
                  </a:lnTo>
                  <a:lnTo>
                    <a:pt x="0" y="609600"/>
                  </a:lnTo>
                  <a:close/>
                </a:path>
              </a:pathLst>
            </a:custGeom>
            <a:noFill/>
            <a:ln w="9525"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0201CD71-1748-D767-7DDF-687B99EDDB93}"/>
                </a:ext>
              </a:extLst>
            </p:cNvPr>
            <p:cNvSpPr/>
            <p:nvPr/>
          </p:nvSpPr>
          <p:spPr>
            <a:xfrm>
              <a:off x="6076950" y="3228975"/>
              <a:ext cx="238125" cy="114300"/>
            </a:xfrm>
            <a:custGeom>
              <a:avLst/>
              <a:gdLst>
                <a:gd name="connsiteX0" fmla="*/ 0 w 238125"/>
                <a:gd name="connsiteY0" fmla="*/ 0 h 114300"/>
                <a:gd name="connsiteX1" fmla="*/ 238125 w 238125"/>
                <a:gd name="connsiteY1" fmla="*/ 0 h 114300"/>
                <a:gd name="connsiteX2" fmla="*/ 238125 w 238125"/>
                <a:gd name="connsiteY2" fmla="*/ 114300 h 114300"/>
                <a:gd name="connsiteX3" fmla="*/ 0 w 238125"/>
                <a:gd name="connsiteY3" fmla="*/ 114300 h 114300"/>
              </a:gdLst>
              <a:ahLst/>
              <a:cxnLst>
                <a:cxn ang="0">
                  <a:pos x="connsiteX0" y="connsiteY0"/>
                </a:cxn>
                <a:cxn ang="0">
                  <a:pos x="connsiteX1" y="connsiteY1"/>
                </a:cxn>
                <a:cxn ang="0">
                  <a:pos x="connsiteX2" y="connsiteY2"/>
                </a:cxn>
                <a:cxn ang="0">
                  <a:pos x="connsiteX3" y="connsiteY3"/>
                </a:cxn>
              </a:cxnLst>
              <a:rect l="l" t="t" r="r" b="b"/>
              <a:pathLst>
                <a:path w="238125" h="114300">
                  <a:moveTo>
                    <a:pt x="0" y="0"/>
                  </a:moveTo>
                  <a:lnTo>
                    <a:pt x="238125" y="0"/>
                  </a:lnTo>
                  <a:lnTo>
                    <a:pt x="238125" y="114300"/>
                  </a:lnTo>
                  <a:lnTo>
                    <a:pt x="0" y="114300"/>
                  </a:lnTo>
                  <a:close/>
                </a:path>
              </a:pathLst>
            </a:custGeom>
            <a:solidFill>
              <a:schemeClr val="accent1"/>
            </a:solidFill>
            <a:ln w="9525" cap="flat">
              <a:noFill/>
              <a:prstDash val="solid"/>
              <a:miter/>
            </a:ln>
          </p:spPr>
          <p:txBody>
            <a:bodyPr rtlCol="0" anchor="ctr"/>
            <a:lstStyle/>
            <a:p>
              <a:endParaRPr lang="en-GB"/>
            </a:p>
          </p:txBody>
        </p:sp>
        <p:sp>
          <p:nvSpPr>
            <p:cNvPr id="14" name="Freeform 13">
              <a:extLst>
                <a:ext uri="{FF2B5EF4-FFF2-40B4-BE49-F238E27FC236}">
                  <a16:creationId xmlns:a16="http://schemas.microsoft.com/office/drawing/2014/main" id="{5B0E3526-82A8-753E-BB9F-A1E8F85F9A4A}"/>
                </a:ext>
              </a:extLst>
            </p:cNvPr>
            <p:cNvSpPr/>
            <p:nvPr/>
          </p:nvSpPr>
          <p:spPr>
            <a:xfrm>
              <a:off x="5867393" y="3200400"/>
              <a:ext cx="457206" cy="457200"/>
            </a:xfrm>
            <a:custGeom>
              <a:avLst/>
              <a:gdLst>
                <a:gd name="connsiteX0" fmla="*/ 233921 w 457206"/>
                <a:gd name="connsiteY0" fmla="*/ 457200 h 457200"/>
                <a:gd name="connsiteX1" fmla="*/ 23266 w 457206"/>
                <a:gd name="connsiteY1" fmla="*/ 457200 h 457200"/>
                <a:gd name="connsiteX2" fmla="*/ 4692 w 457206"/>
                <a:gd name="connsiteY2" fmla="*/ 448066 h 457200"/>
                <a:gd name="connsiteX3" fmla="*/ 806 w 457206"/>
                <a:gd name="connsiteY3" fmla="*/ 428377 h 457200"/>
                <a:gd name="connsiteX4" fmla="*/ 29210 w 457206"/>
                <a:gd name="connsiteY4" fmla="*/ 323850 h 457200"/>
                <a:gd name="connsiteX5" fmla="*/ 6 w 457206"/>
                <a:gd name="connsiteY5" fmla="*/ 323850 h 457200"/>
                <a:gd name="connsiteX6" fmla="*/ 6 w 457206"/>
                <a:gd name="connsiteY6" fmla="*/ 0 h 457200"/>
                <a:gd name="connsiteX7" fmla="*/ 457206 w 457206"/>
                <a:gd name="connsiteY7" fmla="*/ 0 h 457200"/>
                <a:gd name="connsiteX8" fmla="*/ 457206 w 457206"/>
                <a:gd name="connsiteY8" fmla="*/ 323850 h 457200"/>
                <a:gd name="connsiteX9" fmla="*/ 227987 w 457206"/>
                <a:gd name="connsiteY9" fmla="*/ 323850 h 457200"/>
                <a:gd name="connsiteX10" fmla="*/ 256372 w 457206"/>
                <a:gd name="connsiteY10" fmla="*/ 428377 h 457200"/>
                <a:gd name="connsiteX11" fmla="*/ 252495 w 457206"/>
                <a:gd name="connsiteY11" fmla="*/ 448066 h 457200"/>
                <a:gd name="connsiteX12" fmla="*/ 233921 w 457206"/>
                <a:gd name="connsiteY12" fmla="*/ 457200 h 457200"/>
                <a:gd name="connsiteX13" fmla="*/ 128594 w 457206"/>
                <a:gd name="connsiteY13" fmla="*/ 266700 h 457200"/>
                <a:gd name="connsiteX14" fmla="*/ 40773 w 457206"/>
                <a:gd name="connsiteY14" fmla="*/ 317611 h 457200"/>
                <a:gd name="connsiteX15" fmla="*/ 9998 w 457206"/>
                <a:gd name="connsiteY15" fmla="*/ 430863 h 457200"/>
                <a:gd name="connsiteX16" fmla="*/ 12255 w 457206"/>
                <a:gd name="connsiteY16" fmla="*/ 442293 h 457200"/>
                <a:gd name="connsiteX17" fmla="*/ 23266 w 457206"/>
                <a:gd name="connsiteY17" fmla="*/ 447675 h 457200"/>
                <a:gd name="connsiteX18" fmla="*/ 233921 w 457206"/>
                <a:gd name="connsiteY18" fmla="*/ 447675 h 457200"/>
                <a:gd name="connsiteX19" fmla="*/ 244922 w 457206"/>
                <a:gd name="connsiteY19" fmla="*/ 442293 h 457200"/>
                <a:gd name="connsiteX20" fmla="*/ 247189 w 457206"/>
                <a:gd name="connsiteY20" fmla="*/ 430863 h 457200"/>
                <a:gd name="connsiteX21" fmla="*/ 216424 w 457206"/>
                <a:gd name="connsiteY21" fmla="*/ 317611 h 457200"/>
                <a:gd name="connsiteX22" fmla="*/ 212842 w 457206"/>
                <a:gd name="connsiteY22" fmla="*/ 308143 h 457200"/>
                <a:gd name="connsiteX23" fmla="*/ 211109 w 457206"/>
                <a:gd name="connsiteY23" fmla="*/ 304429 h 457200"/>
                <a:gd name="connsiteX24" fmla="*/ 258229 w 457206"/>
                <a:gd name="connsiteY24" fmla="*/ 272996 h 457200"/>
                <a:gd name="connsiteX25" fmla="*/ 308769 w 457206"/>
                <a:gd name="connsiteY25" fmla="*/ 222971 h 457200"/>
                <a:gd name="connsiteX26" fmla="*/ 308282 w 457206"/>
                <a:gd name="connsiteY26" fmla="*/ 196034 h 457200"/>
                <a:gd name="connsiteX27" fmla="*/ 281813 w 457206"/>
                <a:gd name="connsiteY27" fmla="*/ 196053 h 457200"/>
                <a:gd name="connsiteX28" fmla="*/ 235855 w 457206"/>
                <a:gd name="connsiteY28" fmla="*/ 242011 h 457200"/>
                <a:gd name="connsiteX29" fmla="*/ 181934 w 457206"/>
                <a:gd name="connsiteY29" fmla="*/ 278130 h 457200"/>
                <a:gd name="connsiteX30" fmla="*/ 179524 w 457206"/>
                <a:gd name="connsiteY30" fmla="*/ 277054 h 457200"/>
                <a:gd name="connsiteX31" fmla="*/ 128594 w 457206"/>
                <a:gd name="connsiteY31" fmla="*/ 266700 h 457200"/>
                <a:gd name="connsiteX32" fmla="*/ 225387 w 457206"/>
                <a:gd name="connsiteY32" fmla="*/ 314325 h 457200"/>
                <a:gd name="connsiteX33" fmla="*/ 447681 w 457206"/>
                <a:gd name="connsiteY33" fmla="*/ 314325 h 457200"/>
                <a:gd name="connsiteX34" fmla="*/ 447681 w 457206"/>
                <a:gd name="connsiteY34" fmla="*/ 9525 h 457200"/>
                <a:gd name="connsiteX35" fmla="*/ 9531 w 457206"/>
                <a:gd name="connsiteY35" fmla="*/ 9525 h 457200"/>
                <a:gd name="connsiteX36" fmla="*/ 9531 w 457206"/>
                <a:gd name="connsiteY36" fmla="*/ 314325 h 457200"/>
                <a:gd name="connsiteX37" fmla="*/ 31791 w 457206"/>
                <a:gd name="connsiteY37" fmla="*/ 314325 h 457200"/>
                <a:gd name="connsiteX38" fmla="*/ 128594 w 457206"/>
                <a:gd name="connsiteY38" fmla="*/ 257175 h 457200"/>
                <a:gd name="connsiteX39" fmla="*/ 180981 w 457206"/>
                <a:gd name="connsiteY39" fmla="*/ 267291 h 457200"/>
                <a:gd name="connsiteX40" fmla="*/ 229854 w 457206"/>
                <a:gd name="connsiteY40" fmla="*/ 234715 h 457200"/>
                <a:gd name="connsiteX41" fmla="*/ 275088 w 457206"/>
                <a:gd name="connsiteY41" fmla="*/ 189347 h 457200"/>
                <a:gd name="connsiteX42" fmla="*/ 315493 w 457206"/>
                <a:gd name="connsiteY42" fmla="*/ 188645 h 457200"/>
                <a:gd name="connsiteX43" fmla="*/ 316195 w 457206"/>
                <a:gd name="connsiteY43" fmla="*/ 229050 h 457200"/>
                <a:gd name="connsiteX44" fmla="*/ 315493 w 457206"/>
                <a:gd name="connsiteY44" fmla="*/ 229753 h 457200"/>
                <a:gd name="connsiteX45" fmla="*/ 264230 w 457206"/>
                <a:gd name="connsiteY45" fmla="*/ 280378 h 457200"/>
                <a:gd name="connsiteX46" fmla="*/ 223139 w 457206"/>
                <a:gd name="connsiteY46" fmla="*/ 307858 h 457200"/>
                <a:gd name="connsiteX47" fmla="*/ 225387 w 457206"/>
                <a:gd name="connsiteY47" fmla="*/ 314325 h 457200"/>
                <a:gd name="connsiteX48" fmla="*/ 128594 w 457206"/>
                <a:gd name="connsiteY48" fmla="*/ 228600 h 457200"/>
                <a:gd name="connsiteX49" fmla="*/ 52394 w 457206"/>
                <a:gd name="connsiteY49" fmla="*/ 152400 h 457200"/>
                <a:gd name="connsiteX50" fmla="*/ 128594 w 457206"/>
                <a:gd name="connsiteY50" fmla="*/ 76200 h 457200"/>
                <a:gd name="connsiteX51" fmla="*/ 204794 w 457206"/>
                <a:gd name="connsiteY51" fmla="*/ 152400 h 457200"/>
                <a:gd name="connsiteX52" fmla="*/ 128594 w 457206"/>
                <a:gd name="connsiteY52" fmla="*/ 228600 h 457200"/>
                <a:gd name="connsiteX53" fmla="*/ 128594 w 457206"/>
                <a:gd name="connsiteY53" fmla="*/ 85725 h 457200"/>
                <a:gd name="connsiteX54" fmla="*/ 61919 w 457206"/>
                <a:gd name="connsiteY54" fmla="*/ 152400 h 457200"/>
                <a:gd name="connsiteX55" fmla="*/ 128594 w 457206"/>
                <a:gd name="connsiteY55" fmla="*/ 219075 h 457200"/>
                <a:gd name="connsiteX56" fmla="*/ 195269 w 457206"/>
                <a:gd name="connsiteY56" fmla="*/ 152400 h 457200"/>
                <a:gd name="connsiteX57" fmla="*/ 128594 w 457206"/>
                <a:gd name="connsiteY57" fmla="*/ 85725 h 457200"/>
                <a:gd name="connsiteX58" fmla="*/ 410781 w 457206"/>
                <a:gd name="connsiteY58" fmla="*/ 133350 h 457200"/>
                <a:gd name="connsiteX59" fmla="*/ 370271 w 457206"/>
                <a:gd name="connsiteY59" fmla="*/ 133350 h 457200"/>
                <a:gd name="connsiteX60" fmla="*/ 363718 w 457206"/>
                <a:gd name="connsiteY60" fmla="*/ 130112 h 457200"/>
                <a:gd name="connsiteX61" fmla="*/ 362242 w 457206"/>
                <a:gd name="connsiteY61" fmla="*/ 122815 h 457200"/>
                <a:gd name="connsiteX62" fmla="*/ 368157 w 457206"/>
                <a:gd name="connsiteY62" fmla="*/ 100174 h 457200"/>
                <a:gd name="connsiteX63" fmla="*/ 400614 w 457206"/>
                <a:gd name="connsiteY63" fmla="*/ 87864 h 457200"/>
                <a:gd name="connsiteX64" fmla="*/ 412924 w 457206"/>
                <a:gd name="connsiteY64" fmla="*/ 100174 h 457200"/>
                <a:gd name="connsiteX65" fmla="*/ 418849 w 457206"/>
                <a:gd name="connsiteY65" fmla="*/ 122815 h 457200"/>
                <a:gd name="connsiteX66" fmla="*/ 417363 w 457206"/>
                <a:gd name="connsiteY66" fmla="*/ 130121 h 457200"/>
                <a:gd name="connsiteX67" fmla="*/ 410781 w 457206"/>
                <a:gd name="connsiteY67" fmla="*/ 133350 h 457200"/>
                <a:gd name="connsiteX68" fmla="*/ 371815 w 457206"/>
                <a:gd name="connsiteY68" fmla="*/ 123825 h 457200"/>
                <a:gd name="connsiteX69" fmla="*/ 409248 w 457206"/>
                <a:gd name="connsiteY69" fmla="*/ 123825 h 457200"/>
                <a:gd name="connsiteX70" fmla="*/ 403695 w 457206"/>
                <a:gd name="connsiteY70" fmla="*/ 102584 h 457200"/>
                <a:gd name="connsiteX71" fmla="*/ 390531 w 457206"/>
                <a:gd name="connsiteY71" fmla="*/ 95250 h 457200"/>
                <a:gd name="connsiteX72" fmla="*/ 377368 w 457206"/>
                <a:gd name="connsiteY72" fmla="*/ 102575 h 457200"/>
                <a:gd name="connsiteX73" fmla="*/ 277431 w 457206"/>
                <a:gd name="connsiteY73" fmla="*/ 133350 h 457200"/>
                <a:gd name="connsiteX74" fmla="*/ 236921 w 457206"/>
                <a:gd name="connsiteY74" fmla="*/ 133350 h 457200"/>
                <a:gd name="connsiteX75" fmla="*/ 230368 w 457206"/>
                <a:gd name="connsiteY75" fmla="*/ 130112 h 457200"/>
                <a:gd name="connsiteX76" fmla="*/ 228892 w 457206"/>
                <a:gd name="connsiteY76" fmla="*/ 122815 h 457200"/>
                <a:gd name="connsiteX77" fmla="*/ 234807 w 457206"/>
                <a:gd name="connsiteY77" fmla="*/ 100174 h 457200"/>
                <a:gd name="connsiteX78" fmla="*/ 257181 w 457206"/>
                <a:gd name="connsiteY78" fmla="*/ 85725 h 457200"/>
                <a:gd name="connsiteX79" fmla="*/ 279555 w 457206"/>
                <a:gd name="connsiteY79" fmla="*/ 100174 h 457200"/>
                <a:gd name="connsiteX80" fmla="*/ 285480 w 457206"/>
                <a:gd name="connsiteY80" fmla="*/ 122815 h 457200"/>
                <a:gd name="connsiteX81" fmla="*/ 283994 w 457206"/>
                <a:gd name="connsiteY81" fmla="*/ 130121 h 457200"/>
                <a:gd name="connsiteX82" fmla="*/ 277431 w 457206"/>
                <a:gd name="connsiteY82" fmla="*/ 133350 h 457200"/>
                <a:gd name="connsiteX83" fmla="*/ 238465 w 457206"/>
                <a:gd name="connsiteY83" fmla="*/ 123825 h 457200"/>
                <a:gd name="connsiteX84" fmla="*/ 275898 w 457206"/>
                <a:gd name="connsiteY84" fmla="*/ 123825 h 457200"/>
                <a:gd name="connsiteX85" fmla="*/ 270345 w 457206"/>
                <a:gd name="connsiteY85" fmla="*/ 102584 h 457200"/>
                <a:gd name="connsiteX86" fmla="*/ 257181 w 457206"/>
                <a:gd name="connsiteY86" fmla="*/ 95250 h 457200"/>
                <a:gd name="connsiteX87" fmla="*/ 244018 w 457206"/>
                <a:gd name="connsiteY87" fmla="*/ 102575 h 457200"/>
                <a:gd name="connsiteX88" fmla="*/ 346278 w 457206"/>
                <a:gd name="connsiteY88" fmla="*/ 98622 h 457200"/>
                <a:gd name="connsiteX89" fmla="*/ 339544 w 457206"/>
                <a:gd name="connsiteY89" fmla="*/ 91878 h 457200"/>
                <a:gd name="connsiteX90" fmla="*/ 345697 w 457206"/>
                <a:gd name="connsiteY90" fmla="*/ 85725 h 457200"/>
                <a:gd name="connsiteX91" fmla="*/ 302015 w 457206"/>
                <a:gd name="connsiteY91" fmla="*/ 85725 h 457200"/>
                <a:gd name="connsiteX92" fmla="*/ 308178 w 457206"/>
                <a:gd name="connsiteY92" fmla="*/ 91878 h 457200"/>
                <a:gd name="connsiteX93" fmla="*/ 301444 w 457206"/>
                <a:gd name="connsiteY93" fmla="*/ 98622 h 457200"/>
                <a:gd name="connsiteX94" fmla="*/ 283784 w 457206"/>
                <a:gd name="connsiteY94" fmla="*/ 80963 h 457200"/>
                <a:gd name="connsiteX95" fmla="*/ 301444 w 457206"/>
                <a:gd name="connsiteY95" fmla="*/ 63303 h 457200"/>
                <a:gd name="connsiteX96" fmla="*/ 308178 w 457206"/>
                <a:gd name="connsiteY96" fmla="*/ 70047 h 457200"/>
                <a:gd name="connsiteX97" fmla="*/ 302015 w 457206"/>
                <a:gd name="connsiteY97" fmla="*/ 76200 h 457200"/>
                <a:gd name="connsiteX98" fmla="*/ 345697 w 457206"/>
                <a:gd name="connsiteY98" fmla="*/ 76200 h 457200"/>
                <a:gd name="connsiteX99" fmla="*/ 339544 w 457206"/>
                <a:gd name="connsiteY99" fmla="*/ 70047 h 457200"/>
                <a:gd name="connsiteX100" fmla="*/ 346278 w 457206"/>
                <a:gd name="connsiteY100" fmla="*/ 63303 h 457200"/>
                <a:gd name="connsiteX101" fmla="*/ 363928 w 457206"/>
                <a:gd name="connsiteY101" fmla="*/ 80963 h 457200"/>
                <a:gd name="connsiteX102" fmla="*/ 390531 w 457206"/>
                <a:gd name="connsiteY102" fmla="*/ 76200 h 457200"/>
                <a:gd name="connsiteX103" fmla="*/ 371481 w 457206"/>
                <a:gd name="connsiteY103" fmla="*/ 57150 h 457200"/>
                <a:gd name="connsiteX104" fmla="*/ 390531 w 457206"/>
                <a:gd name="connsiteY104" fmla="*/ 38100 h 457200"/>
                <a:gd name="connsiteX105" fmla="*/ 409581 w 457206"/>
                <a:gd name="connsiteY105" fmla="*/ 57150 h 457200"/>
                <a:gd name="connsiteX106" fmla="*/ 390531 w 457206"/>
                <a:gd name="connsiteY106" fmla="*/ 76200 h 457200"/>
                <a:gd name="connsiteX107" fmla="*/ 390531 w 457206"/>
                <a:gd name="connsiteY107" fmla="*/ 47625 h 457200"/>
                <a:gd name="connsiteX108" fmla="*/ 381006 w 457206"/>
                <a:gd name="connsiteY108" fmla="*/ 57150 h 457200"/>
                <a:gd name="connsiteX109" fmla="*/ 390531 w 457206"/>
                <a:gd name="connsiteY109" fmla="*/ 66675 h 457200"/>
                <a:gd name="connsiteX110" fmla="*/ 400056 w 457206"/>
                <a:gd name="connsiteY110" fmla="*/ 57150 h 457200"/>
                <a:gd name="connsiteX111" fmla="*/ 390531 w 457206"/>
                <a:gd name="connsiteY111" fmla="*/ 47625 h 457200"/>
                <a:gd name="connsiteX112" fmla="*/ 257181 w 457206"/>
                <a:gd name="connsiteY112" fmla="*/ 76200 h 457200"/>
                <a:gd name="connsiteX113" fmla="*/ 238131 w 457206"/>
                <a:gd name="connsiteY113" fmla="*/ 57150 h 457200"/>
                <a:gd name="connsiteX114" fmla="*/ 257181 w 457206"/>
                <a:gd name="connsiteY114" fmla="*/ 38100 h 457200"/>
                <a:gd name="connsiteX115" fmla="*/ 276231 w 457206"/>
                <a:gd name="connsiteY115" fmla="*/ 57150 h 457200"/>
                <a:gd name="connsiteX116" fmla="*/ 257181 w 457206"/>
                <a:gd name="connsiteY116" fmla="*/ 76200 h 457200"/>
                <a:gd name="connsiteX117" fmla="*/ 257181 w 457206"/>
                <a:gd name="connsiteY117" fmla="*/ 47625 h 457200"/>
                <a:gd name="connsiteX118" fmla="*/ 247656 w 457206"/>
                <a:gd name="connsiteY118" fmla="*/ 57150 h 457200"/>
                <a:gd name="connsiteX119" fmla="*/ 257181 w 457206"/>
                <a:gd name="connsiteY119" fmla="*/ 66675 h 457200"/>
                <a:gd name="connsiteX120" fmla="*/ 266706 w 457206"/>
                <a:gd name="connsiteY120" fmla="*/ 57150 h 457200"/>
                <a:gd name="connsiteX121" fmla="*/ 257181 w 457206"/>
                <a:gd name="connsiteY121" fmla="*/ 47625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57206" h="457200">
                  <a:moveTo>
                    <a:pt x="233921" y="457200"/>
                  </a:moveTo>
                  <a:lnTo>
                    <a:pt x="23266" y="457200"/>
                  </a:lnTo>
                  <a:cubicBezTo>
                    <a:pt x="15984" y="457243"/>
                    <a:pt x="9104" y="453860"/>
                    <a:pt x="4692" y="448066"/>
                  </a:cubicBezTo>
                  <a:cubicBezTo>
                    <a:pt x="370" y="442481"/>
                    <a:pt x="-1070" y="435186"/>
                    <a:pt x="806" y="428377"/>
                  </a:cubicBezTo>
                  <a:lnTo>
                    <a:pt x="29210" y="323850"/>
                  </a:lnTo>
                  <a:lnTo>
                    <a:pt x="6" y="323850"/>
                  </a:lnTo>
                  <a:lnTo>
                    <a:pt x="6" y="0"/>
                  </a:lnTo>
                  <a:lnTo>
                    <a:pt x="457206" y="0"/>
                  </a:lnTo>
                  <a:lnTo>
                    <a:pt x="457206" y="323850"/>
                  </a:lnTo>
                  <a:lnTo>
                    <a:pt x="227987" y="323850"/>
                  </a:lnTo>
                  <a:lnTo>
                    <a:pt x="256372" y="428377"/>
                  </a:lnTo>
                  <a:cubicBezTo>
                    <a:pt x="258252" y="435184"/>
                    <a:pt x="256815" y="442480"/>
                    <a:pt x="252495" y="448066"/>
                  </a:cubicBezTo>
                  <a:cubicBezTo>
                    <a:pt x="248080" y="453856"/>
                    <a:pt x="241203" y="457238"/>
                    <a:pt x="233921" y="457200"/>
                  </a:cubicBezTo>
                  <a:close/>
                  <a:moveTo>
                    <a:pt x="128594" y="266700"/>
                  </a:moveTo>
                  <a:cubicBezTo>
                    <a:pt x="116211" y="266700"/>
                    <a:pt x="53927" y="269157"/>
                    <a:pt x="40773" y="317611"/>
                  </a:cubicBezTo>
                  <a:lnTo>
                    <a:pt x="9998" y="430863"/>
                  </a:lnTo>
                  <a:cubicBezTo>
                    <a:pt x="8916" y="434817"/>
                    <a:pt x="9752" y="439048"/>
                    <a:pt x="12255" y="442293"/>
                  </a:cubicBezTo>
                  <a:cubicBezTo>
                    <a:pt x="14877" y="445716"/>
                    <a:pt x="18955" y="447709"/>
                    <a:pt x="23266" y="447675"/>
                  </a:cubicBezTo>
                  <a:lnTo>
                    <a:pt x="233921" y="447675"/>
                  </a:lnTo>
                  <a:cubicBezTo>
                    <a:pt x="238230" y="447710"/>
                    <a:pt x="242305" y="445717"/>
                    <a:pt x="244922" y="442293"/>
                  </a:cubicBezTo>
                  <a:cubicBezTo>
                    <a:pt x="247433" y="439052"/>
                    <a:pt x="248273" y="434818"/>
                    <a:pt x="247189" y="430863"/>
                  </a:cubicBezTo>
                  <a:lnTo>
                    <a:pt x="216424" y="317611"/>
                  </a:lnTo>
                  <a:cubicBezTo>
                    <a:pt x="215511" y="314356"/>
                    <a:pt x="214313" y="311187"/>
                    <a:pt x="212842" y="308143"/>
                  </a:cubicBezTo>
                  <a:lnTo>
                    <a:pt x="211109" y="304429"/>
                  </a:lnTo>
                  <a:lnTo>
                    <a:pt x="258229" y="272996"/>
                  </a:lnTo>
                  <a:lnTo>
                    <a:pt x="308769" y="222971"/>
                  </a:lnTo>
                  <a:cubicBezTo>
                    <a:pt x="316072" y="215398"/>
                    <a:pt x="315854" y="203338"/>
                    <a:pt x="308282" y="196034"/>
                  </a:cubicBezTo>
                  <a:cubicBezTo>
                    <a:pt x="300894" y="188909"/>
                    <a:pt x="289190" y="188918"/>
                    <a:pt x="281813" y="196053"/>
                  </a:cubicBezTo>
                  <a:lnTo>
                    <a:pt x="235855" y="242011"/>
                  </a:lnTo>
                  <a:lnTo>
                    <a:pt x="181934" y="278130"/>
                  </a:lnTo>
                  <a:lnTo>
                    <a:pt x="179524" y="277054"/>
                  </a:lnTo>
                  <a:cubicBezTo>
                    <a:pt x="163419" y="270204"/>
                    <a:pt x="146095" y="266682"/>
                    <a:pt x="128594" y="266700"/>
                  </a:cubicBezTo>
                  <a:close/>
                  <a:moveTo>
                    <a:pt x="225387" y="314325"/>
                  </a:moveTo>
                  <a:lnTo>
                    <a:pt x="447681" y="314325"/>
                  </a:lnTo>
                  <a:lnTo>
                    <a:pt x="447681" y="9525"/>
                  </a:lnTo>
                  <a:lnTo>
                    <a:pt x="9531" y="9525"/>
                  </a:lnTo>
                  <a:lnTo>
                    <a:pt x="9531" y="314325"/>
                  </a:lnTo>
                  <a:lnTo>
                    <a:pt x="31791" y="314325"/>
                  </a:lnTo>
                  <a:cubicBezTo>
                    <a:pt x="47202" y="259937"/>
                    <a:pt x="115087" y="257175"/>
                    <a:pt x="128594" y="257175"/>
                  </a:cubicBezTo>
                  <a:cubicBezTo>
                    <a:pt x="146540" y="257187"/>
                    <a:pt x="164320" y="260620"/>
                    <a:pt x="180981" y="267291"/>
                  </a:cubicBezTo>
                  <a:lnTo>
                    <a:pt x="229854" y="234715"/>
                  </a:lnTo>
                  <a:lnTo>
                    <a:pt x="275088" y="189347"/>
                  </a:lnTo>
                  <a:cubicBezTo>
                    <a:pt x="286052" y="177996"/>
                    <a:pt x="304142" y="177682"/>
                    <a:pt x="315493" y="188645"/>
                  </a:cubicBezTo>
                  <a:cubicBezTo>
                    <a:pt x="326845" y="199609"/>
                    <a:pt x="327159" y="217699"/>
                    <a:pt x="316195" y="229050"/>
                  </a:cubicBezTo>
                  <a:cubicBezTo>
                    <a:pt x="315965" y="229288"/>
                    <a:pt x="315731" y="229523"/>
                    <a:pt x="315493" y="229753"/>
                  </a:cubicBezTo>
                  <a:lnTo>
                    <a:pt x="264230" y="280378"/>
                  </a:lnTo>
                  <a:lnTo>
                    <a:pt x="223139" y="307858"/>
                  </a:lnTo>
                  <a:cubicBezTo>
                    <a:pt x="224007" y="309970"/>
                    <a:pt x="224758" y="312129"/>
                    <a:pt x="225387" y="314325"/>
                  </a:cubicBezTo>
                  <a:close/>
                  <a:moveTo>
                    <a:pt x="128594" y="228600"/>
                  </a:moveTo>
                  <a:cubicBezTo>
                    <a:pt x="86510" y="228600"/>
                    <a:pt x="52394" y="194484"/>
                    <a:pt x="52394" y="152400"/>
                  </a:cubicBezTo>
                  <a:cubicBezTo>
                    <a:pt x="52394" y="110316"/>
                    <a:pt x="86510" y="76200"/>
                    <a:pt x="128594" y="76200"/>
                  </a:cubicBezTo>
                  <a:cubicBezTo>
                    <a:pt x="170678" y="76200"/>
                    <a:pt x="204794" y="110316"/>
                    <a:pt x="204794" y="152400"/>
                  </a:cubicBezTo>
                  <a:cubicBezTo>
                    <a:pt x="204746" y="194465"/>
                    <a:pt x="170658" y="228553"/>
                    <a:pt x="128594" y="228600"/>
                  </a:cubicBezTo>
                  <a:close/>
                  <a:moveTo>
                    <a:pt x="128594" y="85725"/>
                  </a:moveTo>
                  <a:cubicBezTo>
                    <a:pt x="91770" y="85725"/>
                    <a:pt x="61919" y="115576"/>
                    <a:pt x="61919" y="152400"/>
                  </a:cubicBezTo>
                  <a:cubicBezTo>
                    <a:pt x="61919" y="189224"/>
                    <a:pt x="91770" y="219075"/>
                    <a:pt x="128594" y="219075"/>
                  </a:cubicBezTo>
                  <a:cubicBezTo>
                    <a:pt x="165417" y="219075"/>
                    <a:pt x="195269" y="189224"/>
                    <a:pt x="195269" y="152400"/>
                  </a:cubicBezTo>
                  <a:cubicBezTo>
                    <a:pt x="195221" y="115596"/>
                    <a:pt x="165398" y="85772"/>
                    <a:pt x="128594" y="85725"/>
                  </a:cubicBezTo>
                  <a:close/>
                  <a:moveTo>
                    <a:pt x="410781" y="133350"/>
                  </a:moveTo>
                  <a:lnTo>
                    <a:pt x="370271" y="133350"/>
                  </a:lnTo>
                  <a:cubicBezTo>
                    <a:pt x="367701" y="133356"/>
                    <a:pt x="365275" y="132157"/>
                    <a:pt x="363718" y="130112"/>
                  </a:cubicBezTo>
                  <a:cubicBezTo>
                    <a:pt x="362110" y="128045"/>
                    <a:pt x="361563" y="125344"/>
                    <a:pt x="362242" y="122815"/>
                  </a:cubicBezTo>
                  <a:lnTo>
                    <a:pt x="368157" y="100174"/>
                  </a:lnTo>
                  <a:cubicBezTo>
                    <a:pt x="373720" y="87812"/>
                    <a:pt x="388252" y="82301"/>
                    <a:pt x="400614" y="87864"/>
                  </a:cubicBezTo>
                  <a:cubicBezTo>
                    <a:pt x="406084" y="90325"/>
                    <a:pt x="410463" y="94705"/>
                    <a:pt x="412924" y="100174"/>
                  </a:cubicBezTo>
                  <a:lnTo>
                    <a:pt x="418849" y="122815"/>
                  </a:lnTo>
                  <a:cubicBezTo>
                    <a:pt x="419522" y="125349"/>
                    <a:pt x="418972" y="128052"/>
                    <a:pt x="417363" y="130121"/>
                  </a:cubicBezTo>
                  <a:cubicBezTo>
                    <a:pt x="415795" y="132168"/>
                    <a:pt x="413360" y="133363"/>
                    <a:pt x="410781" y="133350"/>
                  </a:cubicBezTo>
                  <a:close/>
                  <a:moveTo>
                    <a:pt x="371815" y="123825"/>
                  </a:moveTo>
                  <a:lnTo>
                    <a:pt x="409248" y="123825"/>
                  </a:lnTo>
                  <a:lnTo>
                    <a:pt x="403695" y="102584"/>
                  </a:lnTo>
                  <a:cubicBezTo>
                    <a:pt x="401790" y="95450"/>
                    <a:pt x="391684" y="95250"/>
                    <a:pt x="390531" y="95250"/>
                  </a:cubicBezTo>
                  <a:cubicBezTo>
                    <a:pt x="389379" y="95250"/>
                    <a:pt x="379225" y="95450"/>
                    <a:pt x="377368" y="102575"/>
                  </a:cubicBezTo>
                  <a:close/>
                  <a:moveTo>
                    <a:pt x="277431" y="133350"/>
                  </a:moveTo>
                  <a:lnTo>
                    <a:pt x="236921" y="133350"/>
                  </a:lnTo>
                  <a:cubicBezTo>
                    <a:pt x="234351" y="133356"/>
                    <a:pt x="231925" y="132157"/>
                    <a:pt x="230368" y="130112"/>
                  </a:cubicBezTo>
                  <a:cubicBezTo>
                    <a:pt x="228760" y="128045"/>
                    <a:pt x="228213" y="125344"/>
                    <a:pt x="228892" y="122815"/>
                  </a:cubicBezTo>
                  <a:lnTo>
                    <a:pt x="234807" y="100174"/>
                  </a:lnTo>
                  <a:cubicBezTo>
                    <a:pt x="238109" y="90828"/>
                    <a:pt x="247304" y="84890"/>
                    <a:pt x="257181" y="85725"/>
                  </a:cubicBezTo>
                  <a:cubicBezTo>
                    <a:pt x="267059" y="84887"/>
                    <a:pt x="276256" y="90826"/>
                    <a:pt x="279555" y="100174"/>
                  </a:cubicBezTo>
                  <a:lnTo>
                    <a:pt x="285480" y="122815"/>
                  </a:lnTo>
                  <a:cubicBezTo>
                    <a:pt x="286153" y="125349"/>
                    <a:pt x="285603" y="128052"/>
                    <a:pt x="283994" y="130121"/>
                  </a:cubicBezTo>
                  <a:cubicBezTo>
                    <a:pt x="282430" y="132163"/>
                    <a:pt x="280003" y="133357"/>
                    <a:pt x="277431" y="133350"/>
                  </a:cubicBezTo>
                  <a:close/>
                  <a:moveTo>
                    <a:pt x="238465" y="123825"/>
                  </a:moveTo>
                  <a:lnTo>
                    <a:pt x="275898" y="123825"/>
                  </a:lnTo>
                  <a:lnTo>
                    <a:pt x="270345" y="102584"/>
                  </a:lnTo>
                  <a:cubicBezTo>
                    <a:pt x="268440" y="95450"/>
                    <a:pt x="258334" y="95250"/>
                    <a:pt x="257181" y="95250"/>
                  </a:cubicBezTo>
                  <a:cubicBezTo>
                    <a:pt x="256029" y="95250"/>
                    <a:pt x="245875" y="95450"/>
                    <a:pt x="244018" y="102575"/>
                  </a:cubicBezTo>
                  <a:close/>
                  <a:moveTo>
                    <a:pt x="346278" y="98622"/>
                  </a:moveTo>
                  <a:lnTo>
                    <a:pt x="339544" y="91878"/>
                  </a:lnTo>
                  <a:lnTo>
                    <a:pt x="345697" y="85725"/>
                  </a:lnTo>
                  <a:lnTo>
                    <a:pt x="302015" y="85725"/>
                  </a:lnTo>
                  <a:lnTo>
                    <a:pt x="308178" y="91878"/>
                  </a:lnTo>
                  <a:lnTo>
                    <a:pt x="301444" y="98622"/>
                  </a:lnTo>
                  <a:lnTo>
                    <a:pt x="283784" y="80963"/>
                  </a:lnTo>
                  <a:lnTo>
                    <a:pt x="301444" y="63303"/>
                  </a:lnTo>
                  <a:lnTo>
                    <a:pt x="308178" y="70047"/>
                  </a:lnTo>
                  <a:lnTo>
                    <a:pt x="302015" y="76200"/>
                  </a:lnTo>
                  <a:lnTo>
                    <a:pt x="345697" y="76200"/>
                  </a:lnTo>
                  <a:lnTo>
                    <a:pt x="339544" y="70047"/>
                  </a:lnTo>
                  <a:lnTo>
                    <a:pt x="346278" y="63303"/>
                  </a:lnTo>
                  <a:lnTo>
                    <a:pt x="363928" y="80963"/>
                  </a:lnTo>
                  <a:close/>
                  <a:moveTo>
                    <a:pt x="390531" y="76200"/>
                  </a:moveTo>
                  <a:cubicBezTo>
                    <a:pt x="380010" y="76200"/>
                    <a:pt x="371481" y="67671"/>
                    <a:pt x="371481" y="57150"/>
                  </a:cubicBezTo>
                  <a:cubicBezTo>
                    <a:pt x="371481" y="46629"/>
                    <a:pt x="380010" y="38100"/>
                    <a:pt x="390531" y="38100"/>
                  </a:cubicBezTo>
                  <a:cubicBezTo>
                    <a:pt x="401052" y="38100"/>
                    <a:pt x="409581" y="46629"/>
                    <a:pt x="409581" y="57150"/>
                  </a:cubicBezTo>
                  <a:cubicBezTo>
                    <a:pt x="409581" y="67671"/>
                    <a:pt x="401052" y="76200"/>
                    <a:pt x="390531" y="76200"/>
                  </a:cubicBezTo>
                  <a:close/>
                  <a:moveTo>
                    <a:pt x="390531" y="47625"/>
                  </a:moveTo>
                  <a:cubicBezTo>
                    <a:pt x="385271" y="47625"/>
                    <a:pt x="381006" y="51889"/>
                    <a:pt x="381006" y="57150"/>
                  </a:cubicBezTo>
                  <a:cubicBezTo>
                    <a:pt x="381006" y="62411"/>
                    <a:pt x="385271" y="66675"/>
                    <a:pt x="390531" y="66675"/>
                  </a:cubicBezTo>
                  <a:cubicBezTo>
                    <a:pt x="395792" y="66675"/>
                    <a:pt x="400056" y="62411"/>
                    <a:pt x="400056" y="57150"/>
                  </a:cubicBezTo>
                  <a:cubicBezTo>
                    <a:pt x="400056" y="51889"/>
                    <a:pt x="395792" y="47625"/>
                    <a:pt x="390531" y="47625"/>
                  </a:cubicBezTo>
                  <a:close/>
                  <a:moveTo>
                    <a:pt x="257181" y="76200"/>
                  </a:moveTo>
                  <a:cubicBezTo>
                    <a:pt x="246660" y="76200"/>
                    <a:pt x="238131" y="67671"/>
                    <a:pt x="238131" y="57150"/>
                  </a:cubicBezTo>
                  <a:cubicBezTo>
                    <a:pt x="238131" y="46629"/>
                    <a:pt x="246660" y="38100"/>
                    <a:pt x="257181" y="38100"/>
                  </a:cubicBezTo>
                  <a:cubicBezTo>
                    <a:pt x="267702" y="38100"/>
                    <a:pt x="276231" y="46629"/>
                    <a:pt x="276231" y="57150"/>
                  </a:cubicBezTo>
                  <a:cubicBezTo>
                    <a:pt x="276231" y="67671"/>
                    <a:pt x="267702" y="76200"/>
                    <a:pt x="257181" y="76200"/>
                  </a:cubicBezTo>
                  <a:close/>
                  <a:moveTo>
                    <a:pt x="257181" y="47625"/>
                  </a:moveTo>
                  <a:cubicBezTo>
                    <a:pt x="251921" y="47625"/>
                    <a:pt x="247656" y="51889"/>
                    <a:pt x="247656" y="57150"/>
                  </a:cubicBezTo>
                  <a:cubicBezTo>
                    <a:pt x="247656" y="62411"/>
                    <a:pt x="251921" y="66675"/>
                    <a:pt x="257181" y="66675"/>
                  </a:cubicBezTo>
                  <a:cubicBezTo>
                    <a:pt x="262442" y="66675"/>
                    <a:pt x="266706" y="62411"/>
                    <a:pt x="266706" y="57150"/>
                  </a:cubicBezTo>
                  <a:cubicBezTo>
                    <a:pt x="266706" y="51889"/>
                    <a:pt x="262442" y="47625"/>
                    <a:pt x="257181" y="47625"/>
                  </a:cubicBezTo>
                  <a:close/>
                </a:path>
              </a:pathLst>
            </a:custGeom>
            <a:solidFill>
              <a:schemeClr val="tx1"/>
            </a:solidFill>
            <a:ln w="9525" cap="flat">
              <a:noFill/>
              <a:prstDash val="solid"/>
              <a:miter/>
            </a:ln>
          </p:spPr>
          <p:txBody>
            <a:bodyPr rtlCol="0" anchor="ctr"/>
            <a:lstStyle/>
            <a:p>
              <a:endParaRPr lang="en-GB"/>
            </a:p>
          </p:txBody>
        </p:sp>
      </p:grpSp>
      <p:sp>
        <p:nvSpPr>
          <p:cNvPr id="10" name="Source line">
            <a:extLst>
              <a:ext uri="{FF2B5EF4-FFF2-40B4-BE49-F238E27FC236}">
                <a16:creationId xmlns:a16="http://schemas.microsoft.com/office/drawing/2014/main" id="{C8A9A5C2-C7C4-2642-A89F-FC3F79C4B11C}"/>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Fiona Watt, EMBO Director (personal communication).</a:t>
            </a:r>
          </a:p>
        </p:txBody>
      </p:sp>
    </p:spTree>
    <p:extLst>
      <p:ext uri="{BB962C8B-B14F-4D97-AF65-F5344CB8AC3E}">
        <p14:creationId xmlns:p14="http://schemas.microsoft.com/office/powerpoint/2010/main" val="4265574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7F4F8-8BF2-4E50-0C1F-F7DBA5905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1B167-5BDE-6183-3315-02A6AC943DFC}"/>
              </a:ext>
            </a:extLst>
          </p:cNvPr>
          <p:cNvSpPr>
            <a:spLocks noGrp="1"/>
          </p:cNvSpPr>
          <p:nvPr>
            <p:ph type="title"/>
          </p:nvPr>
        </p:nvSpPr>
        <p:spPr/>
        <p:txBody>
          <a:bodyPr>
            <a:normAutofit fontScale="90000"/>
          </a:bodyPr>
          <a:lstStyle/>
          <a:p>
            <a:r>
              <a:rPr lang="en-US"/>
              <a:t>What can institutes and funders do to foster good supervision?</a:t>
            </a:r>
          </a:p>
        </p:txBody>
      </p:sp>
    </p:spTree>
    <p:extLst>
      <p:ext uri="{BB962C8B-B14F-4D97-AF65-F5344CB8AC3E}">
        <p14:creationId xmlns:p14="http://schemas.microsoft.com/office/powerpoint/2010/main" val="597526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03E59-02F1-9386-26C9-2A4A0A5B3332}"/>
              </a:ext>
            </a:extLst>
          </p:cNvPr>
          <p:cNvSpPr>
            <a:spLocks noGrp="1"/>
          </p:cNvSpPr>
          <p:nvPr>
            <p:ph type="title"/>
          </p:nvPr>
        </p:nvSpPr>
        <p:spPr>
          <a:xfrm>
            <a:off x="911227" y="584201"/>
            <a:ext cx="5805768" cy="612774"/>
          </a:xfrm>
        </p:spPr>
        <p:txBody>
          <a:bodyPr>
            <a:normAutofit fontScale="90000"/>
          </a:bodyPr>
          <a:lstStyle/>
          <a:p>
            <a:r>
              <a:rPr lang="en-US"/>
              <a:t>How can institutes help PIs supervise well?</a:t>
            </a:r>
          </a:p>
        </p:txBody>
      </p:sp>
      <p:sp>
        <p:nvSpPr>
          <p:cNvPr id="3" name="Content Placeholder 2">
            <a:extLst>
              <a:ext uri="{FF2B5EF4-FFF2-40B4-BE49-F238E27FC236}">
                <a16:creationId xmlns:a16="http://schemas.microsoft.com/office/drawing/2014/main" id="{307E5367-02E4-9FC5-73BB-0812EABDBD11}"/>
              </a:ext>
            </a:extLst>
          </p:cNvPr>
          <p:cNvSpPr>
            <a:spLocks noGrp="1"/>
          </p:cNvSpPr>
          <p:nvPr>
            <p:ph idx="1"/>
          </p:nvPr>
        </p:nvSpPr>
        <p:spPr>
          <a:xfrm>
            <a:off x="911227" y="1952625"/>
            <a:ext cx="7445696" cy="4032250"/>
          </a:xfrm>
        </p:spPr>
        <p:txBody>
          <a:bodyPr vert="horz" lIns="91440" tIns="45720" rIns="91440" bIns="45720" rtlCol="0" anchor="t">
            <a:normAutofit/>
          </a:bodyPr>
          <a:lstStyle/>
          <a:p>
            <a:pPr marL="457200" indent="-457200">
              <a:defRPr/>
            </a:pPr>
            <a:r>
              <a:rPr lang="en-US" altLang="en-US" sz="2000"/>
              <a:t>Provide </a:t>
            </a:r>
            <a:r>
              <a:rPr lang="en-US" altLang="en-US" sz="2000" b="1"/>
              <a:t>lab management and supervision training</a:t>
            </a:r>
          </a:p>
          <a:p>
            <a:pPr marL="457200" indent="-457200">
              <a:defRPr/>
            </a:pPr>
            <a:r>
              <a:rPr lang="en-US" altLang="en-US" sz="2000" b="1"/>
              <a:t>Require supervision training </a:t>
            </a:r>
            <a:r>
              <a:rPr lang="en-US" altLang="en-US" sz="2000"/>
              <a:t>before a PI takes on their first student or postdoc</a:t>
            </a:r>
          </a:p>
          <a:p>
            <a:pPr marL="457200" indent="-457200">
              <a:defRPr/>
            </a:pPr>
            <a:r>
              <a:rPr lang="en-US" altLang="en-US" sz="2000"/>
              <a:t>Fund </a:t>
            </a:r>
            <a:r>
              <a:rPr lang="en-US" altLang="en-US" sz="2000" b="1"/>
              <a:t>training for lab members </a:t>
            </a:r>
            <a:r>
              <a:rPr lang="en-US" altLang="en-US" sz="2000"/>
              <a:t>in statistics, data management, image preparation, and research integrity</a:t>
            </a:r>
            <a:endParaRPr lang="en-US" altLang="en-US" sz="2000" b="1"/>
          </a:p>
          <a:p>
            <a:pPr marL="457200" indent="-457200">
              <a:defRPr/>
            </a:pPr>
            <a:r>
              <a:rPr lang="en-US" altLang="en-US" sz="2000"/>
              <a:t>Organize</a:t>
            </a:r>
            <a:r>
              <a:rPr lang="en-US" altLang="en-US" sz="2000" b="1"/>
              <a:t> mentoring schemes </a:t>
            </a:r>
            <a:r>
              <a:rPr lang="en-US" altLang="en-US" sz="2000"/>
              <a:t>for early-career PIs</a:t>
            </a:r>
            <a:endParaRPr lang="en-US" altLang="en-US" sz="2000">
              <a:ea typeface="Noto Serif"/>
              <a:cs typeface="Noto Serif"/>
            </a:endParaRPr>
          </a:p>
          <a:p>
            <a:pPr marL="457200" indent="-457200">
              <a:defRPr/>
            </a:pPr>
            <a:r>
              <a:rPr lang="en-US" altLang="en-US" sz="2000" b="1"/>
              <a:t>Acknowledge and reward supervision </a:t>
            </a:r>
            <a:r>
              <a:rPr lang="en-US" altLang="en-US" sz="2000"/>
              <a:t>in PIs’ performance assessment and promotion</a:t>
            </a:r>
            <a:endParaRPr lang="en-US" altLang="en-US" sz="2000">
              <a:ea typeface="Noto Serif"/>
              <a:cs typeface="Noto Serif"/>
            </a:endParaRPr>
          </a:p>
          <a:p>
            <a:pPr marL="457200" indent="-457200">
              <a:defRPr/>
            </a:pPr>
            <a:r>
              <a:rPr lang="en-US" altLang="en-US" sz="2000"/>
              <a:t>Provide extra support for PIs with </a:t>
            </a:r>
            <a:r>
              <a:rPr lang="en-US" altLang="en-US" sz="2000" b="1"/>
              <a:t>large labs</a:t>
            </a:r>
            <a:endParaRPr lang="en-US" altLang="en-US" sz="2000" b="1">
              <a:ea typeface="Noto Serif"/>
              <a:cs typeface="Noto Serif"/>
            </a:endParaRPr>
          </a:p>
        </p:txBody>
      </p:sp>
      <p:sp>
        <p:nvSpPr>
          <p:cNvPr id="4" name="TextBox 3">
            <a:extLst>
              <a:ext uri="{FF2B5EF4-FFF2-40B4-BE49-F238E27FC236}">
                <a16:creationId xmlns:a16="http://schemas.microsoft.com/office/drawing/2014/main" id="{60E3E3E0-515E-F984-99FE-C8D938EFD7E7}"/>
              </a:ext>
            </a:extLst>
          </p:cNvPr>
          <p:cNvSpPr txBox="1"/>
          <p:nvPr/>
        </p:nvSpPr>
        <p:spPr>
          <a:xfrm>
            <a:off x="1347159" y="5759118"/>
            <a:ext cx="8410989" cy="400110"/>
          </a:xfrm>
          <a:prstGeom prst="rect">
            <a:avLst/>
          </a:prstGeom>
          <a:noFill/>
          <a:ln>
            <a:noFill/>
          </a:ln>
        </p:spPr>
        <p:txBody>
          <a:bodyPr wrap="square" rtlCol="0">
            <a:spAutoFit/>
          </a:bodyPr>
          <a:lstStyle/>
          <a:p>
            <a:r>
              <a:rPr lang="en-US" sz="2000" i="1" dirty="0">
                <a:solidFill>
                  <a:schemeClr val="accent1"/>
                </a:solidFill>
              </a:rPr>
              <a:t>Does your institute offer training or support for supervisors?</a:t>
            </a:r>
          </a:p>
        </p:txBody>
      </p:sp>
    </p:spTree>
    <p:extLst>
      <p:ext uri="{BB962C8B-B14F-4D97-AF65-F5344CB8AC3E}">
        <p14:creationId xmlns:p14="http://schemas.microsoft.com/office/powerpoint/2010/main" val="235447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A472-3E4B-5CCB-7E3F-131D4A3E5660}"/>
              </a:ext>
            </a:extLst>
          </p:cNvPr>
          <p:cNvSpPr>
            <a:spLocks noGrp="1"/>
          </p:cNvSpPr>
          <p:nvPr>
            <p:ph type="title"/>
          </p:nvPr>
        </p:nvSpPr>
        <p:spPr/>
        <p:txBody>
          <a:bodyPr/>
          <a:lstStyle/>
          <a:p>
            <a:r>
              <a:rPr lang="en-US"/>
              <a:t>Institutional support in practice</a:t>
            </a:r>
          </a:p>
        </p:txBody>
      </p:sp>
      <p:sp>
        <p:nvSpPr>
          <p:cNvPr id="4" name="Content Placeholder 2">
            <a:extLst>
              <a:ext uri="{FF2B5EF4-FFF2-40B4-BE49-F238E27FC236}">
                <a16:creationId xmlns:a16="http://schemas.microsoft.com/office/drawing/2014/main" id="{9AC62B72-829D-B444-A933-189833ED9239}"/>
              </a:ext>
            </a:extLst>
          </p:cNvPr>
          <p:cNvSpPr>
            <a:spLocks noGrp="1"/>
          </p:cNvSpPr>
          <p:nvPr>
            <p:ph idx="1"/>
          </p:nvPr>
        </p:nvSpPr>
        <p:spPr>
          <a:xfrm>
            <a:off x="911227" y="1952625"/>
            <a:ext cx="7445696" cy="4032250"/>
          </a:xfrm>
        </p:spPr>
        <p:txBody>
          <a:bodyPr vert="horz" lIns="91440" tIns="45720" rIns="91440" bIns="45720" rtlCol="0" anchor="t">
            <a:normAutofit/>
          </a:bodyPr>
          <a:lstStyle/>
          <a:p>
            <a:pPr marL="457200" indent="-457200">
              <a:defRPr/>
            </a:pPr>
            <a:r>
              <a:rPr lang="en-US" altLang="en-US" b="1" dirty="0"/>
              <a:t>University Medical Center Utrecht: </a:t>
            </a:r>
            <a:r>
              <a:rPr lang="en-US" altLang="en-US" dirty="0"/>
              <a:t>PIs are evaluated on the quality of their mentorship, not just the number of PhD students they supervise; a “Supervisor of the Year” award recognizes outstanding mentors.</a:t>
            </a:r>
          </a:p>
          <a:p>
            <a:pPr marL="457200" indent="-457200">
              <a:defRPr/>
            </a:pPr>
            <a:r>
              <a:rPr lang="en-US" altLang="en-US" b="1" dirty="0"/>
              <a:t>Karolinska Institute: </a:t>
            </a:r>
            <a:r>
              <a:rPr lang="en-US" altLang="en-US" dirty="0"/>
              <a:t>promotion portfolios must cover supervision, teaching and reviewing, alongside scientific contributions.</a:t>
            </a:r>
          </a:p>
          <a:p>
            <a:pPr marL="457200" indent="-457200">
              <a:defRPr/>
            </a:pPr>
            <a:r>
              <a:rPr lang="en-US" altLang="en-US" b="1" dirty="0"/>
              <a:t>KU Leuven: </a:t>
            </a:r>
            <a:r>
              <a:rPr lang="en-US" altLang="en-US" dirty="0"/>
              <a:t>new lab members receive a standard onboarding checklist covering authorship, safety and institutional resources.</a:t>
            </a:r>
          </a:p>
          <a:p>
            <a:pPr marL="457200" indent="-457200">
              <a:defRPr/>
            </a:pPr>
            <a:r>
              <a:rPr lang="en-US" altLang="en-US" b="1" dirty="0"/>
              <a:t>Independent mentor schemes: </a:t>
            </a:r>
            <a:r>
              <a:rPr lang="en-US" altLang="en-US" dirty="0"/>
              <a:t>some funders (e.g. </a:t>
            </a:r>
            <a:r>
              <a:rPr lang="en-US" altLang="en-US" dirty="0" err="1"/>
              <a:t>Wellcome</a:t>
            </a:r>
            <a:r>
              <a:rPr lang="en-US" altLang="en-US" dirty="0"/>
              <a:t> Career Development Awards) ask applicants to identify a mentor with a track record in training and mentorship.</a:t>
            </a:r>
            <a:endParaRPr lang="en-US" dirty="0"/>
          </a:p>
          <a:p>
            <a:pPr marL="457200" indent="-457200">
              <a:defRPr/>
            </a:pPr>
            <a:endParaRPr lang="en-US" dirty="0"/>
          </a:p>
        </p:txBody>
      </p:sp>
      <p:sp>
        <p:nvSpPr>
          <p:cNvPr id="3" name="Source line">
            <a:extLst>
              <a:ext uri="{FF2B5EF4-FFF2-40B4-BE49-F238E27FC236}">
                <a16:creationId xmlns:a16="http://schemas.microsoft.com/office/drawing/2014/main" id="{08BFF26E-0347-8E66-26B9-1BF8C4650002}"/>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Sources: Utrecht University (n.d.); KU Leuven (n.d.); Wellcome (n.d.).</a:t>
            </a:r>
          </a:p>
        </p:txBody>
      </p:sp>
    </p:spTree>
    <p:extLst>
      <p:ext uri="{BB962C8B-B14F-4D97-AF65-F5344CB8AC3E}">
        <p14:creationId xmlns:p14="http://schemas.microsoft.com/office/powerpoint/2010/main" val="2410883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EB811-0104-DBD8-8F28-9E884607B34E}"/>
              </a:ext>
            </a:extLst>
          </p:cNvPr>
          <p:cNvSpPr>
            <a:spLocks noGrp="1"/>
          </p:cNvSpPr>
          <p:nvPr>
            <p:ph type="title"/>
          </p:nvPr>
        </p:nvSpPr>
        <p:spPr/>
        <p:txBody>
          <a:bodyPr/>
          <a:lstStyle/>
          <a:p>
            <a:r>
              <a:rPr lang="en-US"/>
              <a:t>Supervisor checklists in practice</a:t>
            </a:r>
          </a:p>
        </p:txBody>
      </p:sp>
      <p:sp>
        <p:nvSpPr>
          <p:cNvPr id="4" name="TextBox 3">
            <a:extLst>
              <a:ext uri="{FF2B5EF4-FFF2-40B4-BE49-F238E27FC236}">
                <a16:creationId xmlns:a16="http://schemas.microsoft.com/office/drawing/2014/main" id="{10A5026C-C8A9-BEA2-E5DE-8D4A2ACF22BC}"/>
              </a:ext>
            </a:extLst>
          </p:cNvPr>
          <p:cNvSpPr txBox="1"/>
          <p:nvPr/>
        </p:nvSpPr>
        <p:spPr>
          <a:xfrm>
            <a:off x="1124600" y="1515743"/>
            <a:ext cx="8409062" cy="2031325"/>
          </a:xfrm>
          <a:prstGeom prst="rect">
            <a:avLst/>
          </a:prstGeom>
          <a:noFill/>
        </p:spPr>
        <p:txBody>
          <a:bodyPr wrap="square" rtlCol="0">
            <a:spAutoFit/>
          </a:bodyPr>
          <a:lstStyle/>
          <a:p>
            <a:pPr marL="457200" indent="-457200">
              <a:defRPr/>
            </a:pPr>
            <a:r>
              <a:rPr lang="en-US" altLang="en-US" b="1" dirty="0"/>
              <a:t>Bridge Project</a:t>
            </a:r>
            <a:r>
              <a:rPr lang="en-US" altLang="en-US" dirty="0"/>
              <a:t> (EU-funded): a checklist for supervisors outlining specific points to address with trainees when discussing research projects, covering communication, expectations, and ethics.</a:t>
            </a:r>
          </a:p>
          <a:p>
            <a:pPr marL="457200" indent="-457200">
              <a:defRPr/>
            </a:pPr>
            <a:endParaRPr lang="en-US" altLang="en-US" dirty="0"/>
          </a:p>
          <a:p>
            <a:pPr marL="457200" indent="-457200">
              <a:defRPr/>
            </a:pPr>
            <a:r>
              <a:rPr lang="en-US" altLang="en-US" b="1" dirty="0"/>
              <a:t>KU Leuven</a:t>
            </a:r>
            <a:r>
              <a:rPr lang="en-US" altLang="en-US" dirty="0"/>
              <a:t>: new lab members receive a checklist at onboarding covering authorship policies, health and safety, and institutional resources.</a:t>
            </a:r>
          </a:p>
          <a:p>
            <a:endParaRPr lang="en-US" dirty="0"/>
          </a:p>
        </p:txBody>
      </p:sp>
      <p:pic>
        <p:nvPicPr>
          <p:cNvPr id="5" name="Picture 4" descr="A picture containing text, screenshot, font, document&#10;&#10;Description automatically generated">
            <a:extLst>
              <a:ext uri="{FF2B5EF4-FFF2-40B4-BE49-F238E27FC236}">
                <a16:creationId xmlns:a16="http://schemas.microsoft.com/office/drawing/2014/main" id="{48AE76ED-6C21-BDD9-C98F-419F01F1B53C}"/>
              </a:ext>
            </a:extLst>
          </p:cNvPr>
          <p:cNvPicPr>
            <a:picLocks noChangeAspect="1"/>
          </p:cNvPicPr>
          <p:nvPr/>
        </p:nvPicPr>
        <p:blipFill>
          <a:blip r:embed="rId3"/>
          <a:stretch>
            <a:fillRect/>
          </a:stretch>
        </p:blipFill>
        <p:spPr>
          <a:xfrm>
            <a:off x="1113732" y="3429000"/>
            <a:ext cx="4462371" cy="2747147"/>
          </a:xfrm>
          <a:prstGeom prst="rect">
            <a:avLst/>
          </a:prstGeom>
        </p:spPr>
      </p:pic>
      <p:pic>
        <p:nvPicPr>
          <p:cNvPr id="6" name="Content Placeholder 3">
            <a:extLst>
              <a:ext uri="{FF2B5EF4-FFF2-40B4-BE49-F238E27FC236}">
                <a16:creationId xmlns:a16="http://schemas.microsoft.com/office/drawing/2014/main" id="{A4051605-50FE-B9F1-AF5E-B0B684723732}"/>
              </a:ext>
            </a:extLst>
          </p:cNvPr>
          <p:cNvPicPr>
            <a:picLocks noGrp="1" noChangeAspect="1"/>
          </p:cNvPicPr>
          <p:nvPr>
            <p:ph idx="1"/>
          </p:nvPr>
        </p:nvPicPr>
        <p:blipFill>
          <a:blip r:embed="rId4"/>
          <a:srcRect r="5372" b="128"/>
          <a:stretch>
            <a:fillRect/>
          </a:stretch>
        </p:blipFill>
        <p:spPr>
          <a:xfrm>
            <a:off x="6255847" y="3428999"/>
            <a:ext cx="4347332" cy="2747147"/>
          </a:xfrm>
          <a:prstGeom prst="rect">
            <a:avLst/>
          </a:prstGeom>
          <a:ln>
            <a:solidFill>
              <a:schemeClr val="tx1"/>
            </a:solidFill>
          </a:ln>
        </p:spPr>
      </p:pic>
      <p:sp>
        <p:nvSpPr>
          <p:cNvPr id="14" name="Source line">
            <a:extLst>
              <a:ext uri="{FF2B5EF4-FFF2-40B4-BE49-F238E27FC236}">
                <a16:creationId xmlns:a16="http://schemas.microsoft.com/office/drawing/2014/main" id="{E3384014-678D-2557-2A94-E1EB3C5BFF3C}"/>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dirty="0">
                <a:solidFill>
                  <a:srgbClr val="595959"/>
                </a:solidFill>
                <a:latin typeface="+mn-lt"/>
              </a:rPr>
              <a:t>Sources: BRIDGE project (n.d.), Checklists for supervisors (left); KU Leuven (n.d.), Checklist (right).</a:t>
            </a:r>
          </a:p>
        </p:txBody>
      </p:sp>
    </p:spTree>
    <p:extLst>
      <p:ext uri="{BB962C8B-B14F-4D97-AF65-F5344CB8AC3E}">
        <p14:creationId xmlns:p14="http://schemas.microsoft.com/office/powerpoint/2010/main" val="781084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4C408-D4B7-C66F-98F7-43A4D9593A8D}"/>
              </a:ext>
            </a:extLst>
          </p:cNvPr>
          <p:cNvSpPr>
            <a:spLocks noGrp="1"/>
          </p:cNvSpPr>
          <p:nvPr>
            <p:ph type="title"/>
          </p:nvPr>
        </p:nvSpPr>
        <p:spPr/>
        <p:txBody>
          <a:bodyPr>
            <a:normAutofit fontScale="90000"/>
          </a:bodyPr>
          <a:lstStyle/>
          <a:p>
            <a:r>
              <a:rPr lang="en-US"/>
              <a:t>Dedicated leadership and supervision training</a:t>
            </a:r>
          </a:p>
        </p:txBody>
      </p:sp>
      <p:sp>
        <p:nvSpPr>
          <p:cNvPr id="4" name="TextBox 3">
            <a:extLst>
              <a:ext uri="{FF2B5EF4-FFF2-40B4-BE49-F238E27FC236}">
                <a16:creationId xmlns:a16="http://schemas.microsoft.com/office/drawing/2014/main" id="{7BCE57AE-CA5E-F3FF-E5C1-8DD6646352C9}"/>
              </a:ext>
            </a:extLst>
          </p:cNvPr>
          <p:cNvSpPr txBox="1"/>
          <p:nvPr/>
        </p:nvSpPr>
        <p:spPr>
          <a:xfrm>
            <a:off x="1068224" y="1803163"/>
            <a:ext cx="7315200" cy="3416320"/>
          </a:xfrm>
          <a:prstGeom prst="rect">
            <a:avLst/>
          </a:prstGeom>
          <a:noFill/>
        </p:spPr>
        <p:txBody>
          <a:bodyPr wrap="square" rtlCol="0">
            <a:spAutoFit/>
          </a:bodyPr>
          <a:lstStyle/>
          <a:p>
            <a:pPr marL="7938" indent="-7938">
              <a:defRPr/>
            </a:pPr>
            <a:r>
              <a:rPr lang="en-US" altLang="en-US"/>
              <a:t>Some institutes run dedicated courses in </a:t>
            </a:r>
            <a:r>
              <a:rPr lang="en-US" altLang="en-US" b="1"/>
              <a:t>lab leadership, negotiation and research integrity</a:t>
            </a:r>
            <a:r>
              <a:rPr lang="en-US" altLang="en-US"/>
              <a:t> for PIs.</a:t>
            </a:r>
          </a:p>
          <a:p>
            <a:pPr marL="7938" indent="-7938">
              <a:defRPr/>
            </a:pPr>
            <a:endParaRPr lang="en-US" altLang="en-US"/>
          </a:p>
          <a:p>
            <a:pPr marL="457200" indent="-457200">
              <a:defRPr/>
            </a:pPr>
            <a:endParaRPr lang="en-US" altLang="en-US"/>
          </a:p>
          <a:p>
            <a:pPr marL="457200" indent="-457200">
              <a:buFont typeface="Arial" panose="020B0604020202020204" pitchFamily="34" charset="0"/>
              <a:buChar char="•"/>
              <a:defRPr/>
            </a:pPr>
            <a:r>
              <a:rPr lang="en-US" altLang="en-US" b="1"/>
              <a:t>Example: </a:t>
            </a:r>
            <a:r>
              <a:rPr lang="en-US" altLang="en-US"/>
              <a:t>EMBO Lab Leadership (</a:t>
            </a:r>
            <a:r>
              <a:rPr lang="en-US" altLang="en-US" err="1"/>
              <a:t>embolableadership.org</a:t>
            </a:r>
            <a:r>
              <a:rPr lang="en-US" altLang="en-US"/>
              <a:t>)</a:t>
            </a:r>
          </a:p>
          <a:p>
            <a:pPr marL="457200" indent="-457200">
              <a:buFont typeface="Arial" panose="020B0604020202020204" pitchFamily="34" charset="0"/>
              <a:buChar char="•"/>
              <a:defRPr/>
            </a:pPr>
            <a:endParaRPr lang="en-US" altLang="en-US"/>
          </a:p>
          <a:p>
            <a:pPr marL="457200" indent="-457200">
              <a:buFont typeface="Arial" panose="020B0604020202020204" pitchFamily="34" charset="0"/>
              <a:buChar char="•"/>
              <a:defRPr/>
            </a:pPr>
            <a:r>
              <a:rPr lang="en-US" altLang="en-US" b="1"/>
              <a:t>Example: </a:t>
            </a:r>
            <a:r>
              <a:rPr lang="en-US" altLang="en-US"/>
              <a:t>HHMI’s laboratory management and mentoring resources (</a:t>
            </a:r>
            <a:r>
              <a:rPr lang="en-US" altLang="en-US" err="1"/>
              <a:t>hhmi.org</a:t>
            </a:r>
            <a:r>
              <a:rPr lang="en-US" altLang="en-US"/>
              <a:t>/shaping-science/science-leadership-lab-culture)</a:t>
            </a:r>
          </a:p>
          <a:p>
            <a:pPr marL="457200" indent="-457200">
              <a:buFont typeface="Arial" panose="020B0604020202020204" pitchFamily="34" charset="0"/>
              <a:buChar char="•"/>
              <a:defRPr/>
            </a:pPr>
            <a:endParaRPr lang="en-US" altLang="en-US"/>
          </a:p>
          <a:p>
            <a:pPr marL="457200" indent="-457200">
              <a:buFont typeface="Arial" panose="020B0604020202020204" pitchFamily="34" charset="0"/>
              <a:buChar char="•"/>
              <a:defRPr/>
            </a:pPr>
            <a:r>
              <a:rPr lang="en-US" altLang="en-US"/>
              <a:t>Check whether your own institute offers similar training for new PIs</a:t>
            </a:r>
            <a:endParaRPr lang="en-US"/>
          </a:p>
        </p:txBody>
      </p:sp>
      <p:sp>
        <p:nvSpPr>
          <p:cNvPr id="5" name="TextBox 4">
            <a:extLst>
              <a:ext uri="{FF2B5EF4-FFF2-40B4-BE49-F238E27FC236}">
                <a16:creationId xmlns:a16="http://schemas.microsoft.com/office/drawing/2014/main" id="{6792BAF0-B062-73F4-B781-B00C2A447C01}"/>
              </a:ext>
            </a:extLst>
          </p:cNvPr>
          <p:cNvSpPr txBox="1"/>
          <p:nvPr/>
        </p:nvSpPr>
        <p:spPr>
          <a:xfrm>
            <a:off x="1153682" y="5460762"/>
            <a:ext cx="6674265" cy="276999"/>
          </a:xfrm>
          <a:prstGeom prst="rect">
            <a:avLst/>
          </a:prstGeom>
          <a:noFill/>
        </p:spPr>
        <p:txBody>
          <a:bodyPr wrap="square" rtlCol="0">
            <a:spAutoFit/>
          </a:bodyPr>
          <a:lstStyle/>
          <a:p>
            <a:r>
              <a:rPr lang="en-US" altLang="en-US" sz="1200" i="1"/>
              <a:t>Examples are illustrative, not exhaustive or an endorsement</a:t>
            </a:r>
            <a:endParaRPr lang="en-US"/>
          </a:p>
        </p:txBody>
      </p:sp>
    </p:spTree>
    <p:extLst>
      <p:ext uri="{BB962C8B-B14F-4D97-AF65-F5344CB8AC3E}">
        <p14:creationId xmlns:p14="http://schemas.microsoft.com/office/powerpoint/2010/main" val="536748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DC67-D4D7-B8BB-62D9-6AC2ECBA6E8C}"/>
              </a:ext>
            </a:extLst>
          </p:cNvPr>
          <p:cNvSpPr>
            <a:spLocks noGrp="1"/>
          </p:cNvSpPr>
          <p:nvPr>
            <p:ph type="title"/>
          </p:nvPr>
        </p:nvSpPr>
        <p:spPr/>
        <p:txBody>
          <a:bodyPr>
            <a:normAutofit fontScale="90000"/>
          </a:bodyPr>
          <a:lstStyle/>
          <a:p>
            <a:r>
              <a:rPr lang="en-US"/>
              <a:t>Survey of researchers’ training needs</a:t>
            </a:r>
            <a:endParaRPr lang="en-GB"/>
          </a:p>
        </p:txBody>
      </p:sp>
      <p:sp>
        <p:nvSpPr>
          <p:cNvPr id="3" name="Content Placeholder 2">
            <a:extLst>
              <a:ext uri="{FF2B5EF4-FFF2-40B4-BE49-F238E27FC236}">
                <a16:creationId xmlns:a16="http://schemas.microsoft.com/office/drawing/2014/main" id="{18B14C6E-1664-4157-C7EA-91E4D663602A}"/>
              </a:ext>
            </a:extLst>
          </p:cNvPr>
          <p:cNvSpPr>
            <a:spLocks noGrp="1"/>
          </p:cNvSpPr>
          <p:nvPr>
            <p:ph idx="1"/>
          </p:nvPr>
        </p:nvSpPr>
        <p:spPr>
          <a:xfrm>
            <a:off x="807860" y="1570963"/>
            <a:ext cx="5288140" cy="4032250"/>
          </a:xfrm>
        </p:spPr>
        <p:txBody>
          <a:bodyPr>
            <a:normAutofit fontScale="92500" lnSpcReduction="10000"/>
          </a:bodyPr>
          <a:lstStyle/>
          <a:p>
            <a:r>
              <a:rPr lang="en-US" sz="1800" dirty="0"/>
              <a:t>Long-term storage and data management strategies</a:t>
            </a:r>
          </a:p>
          <a:p>
            <a:r>
              <a:rPr lang="en-US" sz="1800" dirty="0"/>
              <a:t>Defining policies for access, ownership sharing </a:t>
            </a:r>
            <a:br>
              <a:rPr lang="en-US" sz="1800" dirty="0"/>
            </a:br>
            <a:r>
              <a:rPr lang="en-US" sz="1800" dirty="0"/>
              <a:t>and re-use</a:t>
            </a:r>
          </a:p>
          <a:p>
            <a:r>
              <a:rPr lang="en-US" sz="1800" dirty="0"/>
              <a:t>Determining statistical power</a:t>
            </a:r>
          </a:p>
          <a:p>
            <a:r>
              <a:rPr lang="en-US" sz="1800" dirty="0"/>
              <a:t>Understanding data policies</a:t>
            </a:r>
          </a:p>
          <a:p>
            <a:r>
              <a:rPr lang="en-US" sz="1800" dirty="0"/>
              <a:t>Curation of data</a:t>
            </a:r>
          </a:p>
          <a:p>
            <a:r>
              <a:rPr lang="en-US" sz="1800" dirty="0"/>
              <a:t>Appropriate repositories for deposition of data</a:t>
            </a:r>
          </a:p>
          <a:p>
            <a:r>
              <a:rPr lang="en-US" sz="1800" dirty="0"/>
              <a:t>Metadata descriptions</a:t>
            </a:r>
          </a:p>
          <a:p>
            <a:r>
              <a:rPr lang="en-US" sz="1800" dirty="0"/>
              <a:t>Copyright/licensing of data</a:t>
            </a:r>
          </a:p>
          <a:p>
            <a:r>
              <a:rPr lang="en-US" sz="1800" dirty="0"/>
              <a:t>Authorship guidance</a:t>
            </a:r>
          </a:p>
        </p:txBody>
      </p:sp>
      <p:pic>
        <p:nvPicPr>
          <p:cNvPr id="4" name="Content Placeholder 4">
            <a:extLst>
              <a:ext uri="{FF2B5EF4-FFF2-40B4-BE49-F238E27FC236}">
                <a16:creationId xmlns:a16="http://schemas.microsoft.com/office/drawing/2014/main" id="{0426991E-33B2-75F5-1CCD-E05B78A7EC11}"/>
              </a:ext>
            </a:extLst>
          </p:cNvPr>
          <p:cNvPicPr>
            <a:picLocks noChangeAspect="1"/>
          </p:cNvPicPr>
          <p:nvPr/>
        </p:nvPicPr>
        <p:blipFill>
          <a:blip r:embed="rId3"/>
          <a:srcRect l="2771" t="2916" r="3390" b="1544"/>
          <a:stretch/>
        </p:blipFill>
        <p:spPr>
          <a:xfrm>
            <a:off x="6304551" y="1570963"/>
            <a:ext cx="5476768" cy="4032249"/>
          </a:xfrm>
          <a:prstGeom prst="rect">
            <a:avLst/>
          </a:prstGeom>
          <a:ln w="28575">
            <a:solidFill>
              <a:schemeClr val="accent1"/>
            </a:solidFill>
          </a:ln>
          <a:effectLst>
            <a:glow>
              <a:schemeClr val="accent1">
                <a:alpha val="40000"/>
              </a:schemeClr>
            </a:glow>
          </a:effectLst>
        </p:spPr>
      </p:pic>
      <p:sp>
        <p:nvSpPr>
          <p:cNvPr id="5" name="Source line">
            <a:extLst>
              <a:ext uri="{FF2B5EF4-FFF2-40B4-BE49-F238E27FC236}">
                <a16:creationId xmlns:a16="http://schemas.microsoft.com/office/drawing/2014/main" id="{2175FB05-47B2-2F81-AE9E-2578A2F210AD}"/>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a:solidFill>
                  <a:srgbClr val="595959"/>
                </a:solidFill>
                <a:latin typeface="+mn-lt"/>
              </a:rPr>
              <a:t>Source: Springer Nature &amp; Australian Academy of Science (2022).</a:t>
            </a:r>
          </a:p>
        </p:txBody>
      </p:sp>
    </p:spTree>
    <p:extLst>
      <p:ext uri="{BB962C8B-B14F-4D97-AF65-F5344CB8AC3E}">
        <p14:creationId xmlns:p14="http://schemas.microsoft.com/office/powerpoint/2010/main" val="1703793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9D74-CB5D-0BE8-20DC-6A76C8DC63FA}"/>
              </a:ext>
            </a:extLst>
          </p:cNvPr>
          <p:cNvSpPr>
            <a:spLocks noGrp="1"/>
          </p:cNvSpPr>
          <p:nvPr>
            <p:ph type="title"/>
          </p:nvPr>
        </p:nvSpPr>
        <p:spPr/>
        <p:txBody>
          <a:bodyPr/>
          <a:lstStyle/>
          <a:p>
            <a:r>
              <a:rPr lang="en-US"/>
              <a:t>Funders are rewarding supervision</a:t>
            </a:r>
          </a:p>
        </p:txBody>
      </p:sp>
      <p:sp>
        <p:nvSpPr>
          <p:cNvPr id="4" name="TextBox 3">
            <a:extLst>
              <a:ext uri="{FF2B5EF4-FFF2-40B4-BE49-F238E27FC236}">
                <a16:creationId xmlns:a16="http://schemas.microsoft.com/office/drawing/2014/main" id="{E11BEAF9-7C06-401E-8761-B70CB2080738}"/>
              </a:ext>
            </a:extLst>
          </p:cNvPr>
          <p:cNvSpPr txBox="1"/>
          <p:nvPr/>
        </p:nvSpPr>
        <p:spPr>
          <a:xfrm>
            <a:off x="1042587" y="1709159"/>
            <a:ext cx="8152688" cy="4124206"/>
          </a:xfrm>
          <a:prstGeom prst="rect">
            <a:avLst/>
          </a:prstGeom>
          <a:noFill/>
        </p:spPr>
        <p:txBody>
          <a:bodyPr wrap="square" rtlCol="0">
            <a:spAutoFit/>
          </a:bodyPr>
          <a:lstStyle/>
          <a:p>
            <a:r>
              <a:rPr lang="en-US" altLang="en-US" dirty="0"/>
              <a:t>Over 830 </a:t>
            </a:r>
            <a:r>
              <a:rPr lang="en-US" altLang="en-US" dirty="0" err="1"/>
              <a:t>organisations</a:t>
            </a:r>
            <a:r>
              <a:rPr lang="en-US" altLang="en-US" dirty="0"/>
              <a:t> have signed </a:t>
            </a:r>
            <a:r>
              <a:rPr lang="en-US" altLang="en-US" dirty="0" err="1"/>
              <a:t>CoARA</a:t>
            </a:r>
            <a:r>
              <a:rPr lang="en-US" altLang="en-US" dirty="0"/>
              <a:t>, the Agreement on Reforming Research Assessment, which asks institutions to recognize supervision, mentoring and training as core research contributions – not just publications.</a:t>
            </a:r>
          </a:p>
          <a:p>
            <a:endParaRPr lang="en-US" altLang="en-US" sz="1000" dirty="0"/>
          </a:p>
          <a:p>
            <a:pPr marL="457200" indent="-457200">
              <a:defRPr/>
            </a:pPr>
            <a:r>
              <a:rPr lang="en-US" altLang="en-US" b="1" dirty="0"/>
              <a:t>UKRI’s Résumé for Research and Innovation (R4RI)</a:t>
            </a:r>
            <a:r>
              <a:rPr lang="en-US" altLang="en-US" dirty="0"/>
              <a:t> replaces the</a:t>
            </a:r>
          </a:p>
          <a:p>
            <a:pPr marL="7938" indent="-7938">
              <a:defRPr/>
            </a:pPr>
            <a:r>
              <a:rPr lang="en-US" altLang="en-US" dirty="0"/>
              <a:t>traditional CV with a narrative format that includes a dedicated module for mentoring and training.</a:t>
            </a:r>
          </a:p>
          <a:p>
            <a:pPr marL="7938" indent="-7938">
              <a:defRPr/>
            </a:pPr>
            <a:endParaRPr lang="en-US" altLang="en-US" dirty="0"/>
          </a:p>
          <a:p>
            <a:pPr marL="7938" indent="-7938">
              <a:defRPr/>
            </a:pPr>
            <a:r>
              <a:rPr lang="en-US" altLang="en-US" b="1" dirty="0" err="1"/>
              <a:t>Wellcome</a:t>
            </a:r>
            <a:r>
              <a:rPr lang="en-US" altLang="en-US" dirty="0"/>
              <a:t> explicitly assesses contributions to teaching and mentorship in its award schemes.</a:t>
            </a:r>
          </a:p>
          <a:p>
            <a:pPr marL="7938" indent="-7938">
              <a:defRPr/>
            </a:pPr>
            <a:endParaRPr lang="en-US" altLang="en-US" dirty="0"/>
          </a:p>
          <a:p>
            <a:pPr marL="7938" indent="-7938">
              <a:defRPr/>
            </a:pPr>
            <a:r>
              <a:rPr lang="en-US" altLang="en-US" b="1" dirty="0"/>
              <a:t>The Royal Society’s Résumé for Researchers</a:t>
            </a:r>
            <a:r>
              <a:rPr lang="en-US" altLang="en-US" dirty="0"/>
              <a:t> is a narrative CV template, used as a model by several funders, that asks about supervisory contribution rather than publication count alone.</a:t>
            </a:r>
          </a:p>
        </p:txBody>
      </p:sp>
      <p:sp>
        <p:nvSpPr>
          <p:cNvPr id="3" name="Source line">
            <a:extLst>
              <a:ext uri="{FF2B5EF4-FFF2-40B4-BE49-F238E27FC236}">
                <a16:creationId xmlns:a16="http://schemas.microsoft.com/office/drawing/2014/main" id="{BBE663DC-0046-5B62-CB86-3501CC6882F7}"/>
              </a:ext>
            </a:extLst>
          </p:cNvPr>
          <p:cNvSpPr txBox="1"/>
          <p:nvPr/>
        </p:nvSpPr>
        <p:spPr>
          <a:xfrm>
            <a:off x="1828800" y="6345936"/>
            <a:ext cx="9902952" cy="256032"/>
          </a:xfrm>
          <a:prstGeom prst="rect">
            <a:avLst/>
          </a:prstGeom>
          <a:noFill/>
        </p:spPr>
        <p:txBody>
          <a:bodyPr wrap="square" lIns="0" tIns="0" rIns="0" bIns="0" anchor="b">
            <a:spAutoFit/>
          </a:bodyPr>
          <a:lstStyle/>
          <a:p>
            <a:pPr algn="r"/>
            <a:r>
              <a:rPr lang="en-GB" sz="900" i="1" dirty="0">
                <a:solidFill>
                  <a:srgbClr val="595959"/>
                </a:solidFill>
                <a:latin typeface="+mn-lt"/>
              </a:rPr>
              <a:t>Sources: </a:t>
            </a:r>
            <a:r>
              <a:rPr lang="en-GB" sz="900" i="1" dirty="0" err="1">
                <a:solidFill>
                  <a:srgbClr val="595959"/>
                </a:solidFill>
                <a:latin typeface="+mn-lt"/>
              </a:rPr>
              <a:t>CoARA</a:t>
            </a:r>
            <a:r>
              <a:rPr lang="en-GB" sz="900" i="1" dirty="0">
                <a:solidFill>
                  <a:srgbClr val="595959"/>
                </a:solidFill>
                <a:latin typeface="+mn-lt"/>
              </a:rPr>
              <a:t> (2022); UK Research and Innovation (n.d.); </a:t>
            </a:r>
            <a:r>
              <a:rPr lang="en-GB" sz="900" i="1" dirty="0" err="1">
                <a:solidFill>
                  <a:srgbClr val="595959"/>
                </a:solidFill>
                <a:latin typeface="+mn-lt"/>
              </a:rPr>
              <a:t>Wellcome</a:t>
            </a:r>
            <a:r>
              <a:rPr lang="en-GB" sz="900" i="1" dirty="0">
                <a:solidFill>
                  <a:srgbClr val="595959"/>
                </a:solidFill>
                <a:latin typeface="+mn-lt"/>
              </a:rPr>
              <a:t> (n.d.); The Royal Society (n.d.).</a:t>
            </a:r>
          </a:p>
        </p:txBody>
      </p:sp>
    </p:spTree>
    <p:extLst>
      <p:ext uri="{BB962C8B-B14F-4D97-AF65-F5344CB8AC3E}">
        <p14:creationId xmlns:p14="http://schemas.microsoft.com/office/powerpoint/2010/main" val="2352976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A4A1-BBEC-5DDA-445D-E825D5343DAA}"/>
              </a:ext>
            </a:extLst>
          </p:cNvPr>
          <p:cNvSpPr>
            <a:spLocks noGrp="1"/>
          </p:cNvSpPr>
          <p:nvPr>
            <p:ph type="title"/>
          </p:nvPr>
        </p:nvSpPr>
        <p:spPr/>
        <p:txBody>
          <a:bodyPr>
            <a:normAutofit/>
          </a:bodyPr>
          <a:lstStyle/>
          <a:p>
            <a:r>
              <a:rPr lang="en-US" sz="3600" b="1">
                <a:latin typeface="+mj-lt"/>
              </a:rPr>
              <a:t>Ask for support</a:t>
            </a:r>
            <a:endParaRPr lang="en-GB"/>
          </a:p>
        </p:txBody>
      </p:sp>
      <p:sp>
        <p:nvSpPr>
          <p:cNvPr id="3" name="Content Placeholder 2">
            <a:extLst>
              <a:ext uri="{FF2B5EF4-FFF2-40B4-BE49-F238E27FC236}">
                <a16:creationId xmlns:a16="http://schemas.microsoft.com/office/drawing/2014/main" id="{EF08E164-D7BE-D47C-32B1-5DF03C7F9B1E}"/>
              </a:ext>
            </a:extLst>
          </p:cNvPr>
          <p:cNvSpPr>
            <a:spLocks noGrp="1"/>
          </p:cNvSpPr>
          <p:nvPr>
            <p:ph idx="1"/>
          </p:nvPr>
        </p:nvSpPr>
        <p:spPr>
          <a:xfrm>
            <a:off x="911226" y="1952625"/>
            <a:ext cx="5790516" cy="4032250"/>
          </a:xfrm>
        </p:spPr>
        <p:txBody>
          <a:bodyPr>
            <a:noAutofit/>
          </a:bodyPr>
          <a:lstStyle/>
          <a:p>
            <a:pPr marL="0" indent="0">
              <a:spcBef>
                <a:spcPts val="500"/>
              </a:spcBef>
              <a:spcAft>
                <a:spcPts val="300"/>
              </a:spcAft>
              <a:buClr>
                <a:schemeClr val="tx1"/>
              </a:buClr>
              <a:buSzPct val="100000"/>
              <a:buNone/>
              <a:defRPr/>
            </a:pPr>
            <a:endParaRPr lang="en-US" altLang="en-US" sz="1000" b="1" i="1">
              <a:solidFill>
                <a:schemeClr val="accent1"/>
              </a:solidFill>
            </a:endParaRPr>
          </a:p>
          <a:p>
            <a:pPr marL="0" indent="0">
              <a:spcBef>
                <a:spcPts val="500"/>
              </a:spcBef>
              <a:spcAft>
                <a:spcPts val="300"/>
              </a:spcAft>
              <a:buClr>
                <a:schemeClr val="tx1"/>
              </a:buClr>
              <a:buSzPct val="100000"/>
              <a:buNone/>
              <a:defRPr/>
            </a:pPr>
            <a:r>
              <a:rPr lang="en-US" altLang="en-US" sz="2000" b="1" i="1">
                <a:solidFill>
                  <a:schemeClr val="accent1"/>
                </a:solidFill>
              </a:rPr>
              <a:t>Do you have access to such training or support at your institute? </a:t>
            </a:r>
          </a:p>
          <a:p>
            <a:pPr marL="0" indent="0">
              <a:spcBef>
                <a:spcPts val="500"/>
              </a:spcBef>
              <a:spcAft>
                <a:spcPts val="300"/>
              </a:spcAft>
              <a:buClr>
                <a:schemeClr val="tx1"/>
              </a:buClr>
              <a:buSzPct val="100000"/>
              <a:buNone/>
              <a:defRPr/>
            </a:pPr>
            <a:endParaRPr lang="en-US" altLang="en-US" sz="2000" b="1" i="1">
              <a:solidFill>
                <a:schemeClr val="accent1"/>
              </a:solidFill>
            </a:endParaRPr>
          </a:p>
          <a:p>
            <a:pPr marL="0" indent="0">
              <a:spcBef>
                <a:spcPts val="500"/>
              </a:spcBef>
              <a:spcAft>
                <a:spcPts val="300"/>
              </a:spcAft>
              <a:buClr>
                <a:schemeClr val="tx1"/>
              </a:buClr>
              <a:buSzPct val="100000"/>
              <a:buNone/>
              <a:defRPr/>
            </a:pPr>
            <a:r>
              <a:rPr lang="en-US" altLang="en-US" sz="2000" b="1" i="1">
                <a:solidFill>
                  <a:schemeClr val="accent1"/>
                </a:solidFill>
              </a:rPr>
              <a:t>PIs can be proactive and ask their institute for support.</a:t>
            </a:r>
          </a:p>
          <a:p>
            <a:pPr marL="0" indent="0">
              <a:spcBef>
                <a:spcPts val="500"/>
              </a:spcBef>
              <a:spcAft>
                <a:spcPts val="300"/>
              </a:spcAft>
              <a:buClr>
                <a:schemeClr val="tx1"/>
              </a:buClr>
              <a:buSzPct val="100000"/>
              <a:buNone/>
              <a:defRPr/>
            </a:pPr>
            <a:endParaRPr lang="en-US" altLang="en-US" sz="2000" b="1" i="1">
              <a:solidFill>
                <a:schemeClr val="accent1"/>
              </a:solidFill>
            </a:endParaRPr>
          </a:p>
          <a:p>
            <a:pPr marL="0" indent="0">
              <a:spcBef>
                <a:spcPts val="500"/>
              </a:spcBef>
              <a:spcAft>
                <a:spcPts val="300"/>
              </a:spcAft>
              <a:buClr>
                <a:schemeClr val="tx1"/>
              </a:buClr>
              <a:buSzPct val="100000"/>
              <a:buNone/>
              <a:defRPr/>
            </a:pPr>
            <a:endParaRPr lang="en-US" altLang="en-US" sz="2000" b="1" i="1">
              <a:solidFill>
                <a:schemeClr val="accent1"/>
              </a:solidFill>
            </a:endParaRPr>
          </a:p>
          <a:p>
            <a:pPr marL="0" indent="0">
              <a:spcBef>
                <a:spcPts val="500"/>
              </a:spcBef>
              <a:spcAft>
                <a:spcPts val="300"/>
              </a:spcAft>
              <a:buClr>
                <a:schemeClr val="tx1"/>
              </a:buClr>
              <a:buSzPct val="100000"/>
              <a:buNone/>
              <a:defRPr/>
            </a:pPr>
            <a:r>
              <a:rPr lang="en-US" altLang="en-US" sz="2000" b="1" i="1">
                <a:solidFill>
                  <a:schemeClr val="accent1"/>
                </a:solidFill>
              </a:rPr>
              <a:t>Would you like to crate a working group at your institute to look into what training is missing to support PIs and their labs?</a:t>
            </a:r>
          </a:p>
          <a:p>
            <a:pPr marL="0" indent="0">
              <a:spcBef>
                <a:spcPts val="500"/>
              </a:spcBef>
              <a:spcAft>
                <a:spcPts val="300"/>
              </a:spcAft>
              <a:buClr>
                <a:schemeClr val="tx1"/>
              </a:buClr>
              <a:buSzPct val="100000"/>
              <a:buNone/>
              <a:defRPr/>
            </a:pPr>
            <a:endParaRPr lang="en-US" altLang="en-US" sz="2000" b="1" i="1">
              <a:solidFill>
                <a:schemeClr val="accent1"/>
              </a:solidFill>
            </a:endParaRPr>
          </a:p>
          <a:p>
            <a:pPr marL="0" indent="0">
              <a:spcBef>
                <a:spcPts val="500"/>
              </a:spcBef>
              <a:spcAft>
                <a:spcPts val="300"/>
              </a:spcAft>
              <a:buClr>
                <a:schemeClr val="tx1"/>
              </a:buClr>
              <a:buSzPct val="100000"/>
              <a:buNone/>
              <a:defRPr/>
            </a:pPr>
            <a:endParaRPr lang="en-US" altLang="en-US" sz="2000" b="1" i="1">
              <a:solidFill>
                <a:schemeClr val="accent1"/>
              </a:solidFill>
            </a:endParaRPr>
          </a:p>
          <a:p>
            <a:pPr marL="285750" indent="-285750">
              <a:spcBef>
                <a:spcPts val="500"/>
              </a:spcBef>
              <a:spcAft>
                <a:spcPts val="300"/>
              </a:spcAft>
              <a:buClr>
                <a:schemeClr val="tx1"/>
              </a:buClr>
              <a:buSzPct val="100000"/>
              <a:buFont typeface="Arial" panose="020B0604020202020204" pitchFamily="34" charset="0"/>
              <a:buChar char="•"/>
              <a:defRPr/>
            </a:pPr>
            <a:endParaRPr lang="en-US"/>
          </a:p>
          <a:p>
            <a:pPr>
              <a:spcBef>
                <a:spcPts val="500"/>
              </a:spcBef>
              <a:spcAft>
                <a:spcPts val="300"/>
              </a:spcAft>
            </a:pPr>
            <a:endParaRPr lang="en-GB"/>
          </a:p>
        </p:txBody>
      </p:sp>
      <p:pic>
        <p:nvPicPr>
          <p:cNvPr id="7" name="Picture Placeholder 6" descr="A group of people sitting in a lecture hall&#10;&#10;AI-generated content may be incorrect.">
            <a:extLst>
              <a:ext uri="{FF2B5EF4-FFF2-40B4-BE49-F238E27FC236}">
                <a16:creationId xmlns:a16="http://schemas.microsoft.com/office/drawing/2014/main" id="{06C44A88-1490-2DBB-5BA4-504B3C86B114}"/>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Effect>
                      <a14:brightnessContrast bright="20000"/>
                    </a14:imgEffect>
                  </a14:imgLayer>
                </a14:imgProps>
              </a:ext>
            </a:extLst>
          </a:blip>
          <a:srcRect t="12747" b="12747"/>
          <a:stretch>
            <a:fillRect/>
          </a:stretch>
        </p:blipFill>
        <p:spPr>
          <a:xfrm>
            <a:off x="7172325" y="0"/>
            <a:ext cx="4000500" cy="6858000"/>
          </a:xfrm>
        </p:spPr>
      </p:pic>
      <p:sp>
        <p:nvSpPr>
          <p:cNvPr id="5" name="SmartArt Placeholder 4">
            <a:extLst>
              <a:ext uri="{FF2B5EF4-FFF2-40B4-BE49-F238E27FC236}">
                <a16:creationId xmlns:a16="http://schemas.microsoft.com/office/drawing/2014/main" id="{01792C32-85FA-C6F4-3483-60A8B341BD83}"/>
              </a:ext>
            </a:extLst>
          </p:cNvPr>
          <p:cNvSpPr>
            <a:spLocks noGrp="1"/>
          </p:cNvSpPr>
          <p:nvPr>
            <p:ph type="dgm" sz="quarter" idx="14"/>
          </p:nvPr>
        </p:nvSpPr>
        <p:spPr>
          <a:xfrm>
            <a:off x="10479932" y="0"/>
            <a:ext cx="692893" cy="6857999"/>
          </a:xfrm>
        </p:spPr>
        <p:txBody>
          <a:bodyPr/>
          <a:lstStyle/>
          <a:p>
            <a:endParaRPr lang="en-GB"/>
          </a:p>
        </p:txBody>
      </p:sp>
    </p:spTree>
    <p:extLst>
      <p:ext uri="{BB962C8B-B14F-4D97-AF65-F5344CB8AC3E}">
        <p14:creationId xmlns:p14="http://schemas.microsoft.com/office/powerpoint/2010/main" val="2480543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21F8-B47B-9939-6240-A16F2E1E0EE6}"/>
              </a:ext>
            </a:extLst>
          </p:cNvPr>
          <p:cNvSpPr>
            <a:spLocks noGrp="1"/>
          </p:cNvSpPr>
          <p:nvPr>
            <p:ph type="title"/>
          </p:nvPr>
        </p:nvSpPr>
        <p:spPr/>
        <p:txBody>
          <a:bodyPr/>
          <a:lstStyle/>
          <a:p>
            <a:r>
              <a:rPr lang="en-GB" noProof="0"/>
              <a:t>Changelog</a:t>
            </a:r>
          </a:p>
        </p:txBody>
      </p:sp>
      <p:sp>
        <p:nvSpPr>
          <p:cNvPr id="4" name="Content Placeholder 3">
            <a:extLst>
              <a:ext uri="{FF2B5EF4-FFF2-40B4-BE49-F238E27FC236}">
                <a16:creationId xmlns:a16="http://schemas.microsoft.com/office/drawing/2014/main" id="{FD0A4717-1144-1079-DD7D-1341E60AABED}"/>
              </a:ext>
            </a:extLst>
          </p:cNvPr>
          <p:cNvSpPr>
            <a:spLocks noGrp="1"/>
          </p:cNvSpPr>
          <p:nvPr>
            <p:ph idx="1"/>
          </p:nvPr>
        </p:nvSpPr>
        <p:spPr/>
        <p:txBody>
          <a:bodyPr/>
          <a:lstStyle/>
          <a:p>
            <a:r>
              <a:rPr lang="en-GB" noProof="0"/>
              <a:t>October 2026: Original release</a:t>
            </a:r>
          </a:p>
        </p:txBody>
      </p:sp>
    </p:spTree>
    <p:extLst>
      <p:ext uri="{BB962C8B-B14F-4D97-AF65-F5344CB8AC3E}">
        <p14:creationId xmlns:p14="http://schemas.microsoft.com/office/powerpoint/2010/main" val="2466149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680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A27ED-24E3-3A46-4DF6-6F2058E66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6F441F-50AF-C34D-C5CB-4B249F1D158C}"/>
              </a:ext>
            </a:extLst>
          </p:cNvPr>
          <p:cNvSpPr>
            <a:spLocks noGrp="1"/>
          </p:cNvSpPr>
          <p:nvPr>
            <p:ph type="body" sz="quarter" idx="10"/>
          </p:nvPr>
        </p:nvSpPr>
        <p:spPr>
          <a:xfrm>
            <a:off x="636407" y="2155227"/>
            <a:ext cx="6529517" cy="2547364"/>
          </a:xfrm>
        </p:spPr>
        <p:txBody>
          <a:bodyPr vert="horz" wrap="square" lIns="91440" tIns="45720" rIns="91440" bIns="45720" rtlCol="0" anchor="t">
            <a:spAutoFit/>
          </a:bodyPr>
          <a:lstStyle/>
          <a:p>
            <a:pPr algn="just"/>
            <a:r>
              <a:rPr lang="en-GB" sz="1600" b="0">
                <a:latin typeface="Helvetica"/>
                <a:cs typeface="Helvetica"/>
              </a:rPr>
              <a:t>These slides were created by EMBO Policy as a public resource. Unless otherwise stated, the content is licensed under </a:t>
            </a:r>
            <a:r>
              <a:rPr lang="en-GB" sz="1600" b="0">
                <a:latin typeface="Helvetica"/>
                <a:cs typeface="Helvetica"/>
                <a:hlinkClick r:id="rId3">
                  <a:extLst>
                    <a:ext uri="{A12FA001-AC4F-418D-AE19-62706E023703}">
                      <ahyp:hlinkClr xmlns:ahyp="http://schemas.microsoft.com/office/drawing/2018/hyperlinkcolor" val="tx"/>
                    </a:ext>
                  </a:extLst>
                </a:hlinkClick>
              </a:rPr>
              <a:t>CC BY-NC 4.0</a:t>
            </a:r>
            <a:r>
              <a:rPr lang="en-GB" sz="1600" b="0">
                <a:latin typeface="Helvetica"/>
                <a:cs typeface="Helvetica"/>
              </a:rPr>
              <a:t>. You are welcome to reuse and adapt them for non-commercial purposes, provided you credit EMBO. EMBO is not responsible for any adapted versions, and their use does not imply EMBO's endorsement.</a:t>
            </a:r>
            <a:endParaRPr lang="en-GB" sz="1600">
              <a:ea typeface="Noto Sans"/>
              <a:cs typeface="Noto Sans"/>
            </a:endParaRPr>
          </a:p>
          <a:p>
            <a:br>
              <a:rPr lang="en-US"/>
            </a:br>
            <a:endParaRPr lang="en-US"/>
          </a:p>
        </p:txBody>
      </p:sp>
    </p:spTree>
    <p:extLst>
      <p:ext uri="{BB962C8B-B14F-4D97-AF65-F5344CB8AC3E}">
        <p14:creationId xmlns:p14="http://schemas.microsoft.com/office/powerpoint/2010/main" val="2391025249"/>
      </p:ext>
    </p:extLst>
  </p:cSld>
  <p:clrMapOvr>
    <a:masterClrMapping/>
  </p:clrMapOvr>
</p:sld>
</file>

<file path=ppt/theme/theme1.xml><?xml version="1.0" encoding="utf-8"?>
<a:theme xmlns:a="http://schemas.openxmlformats.org/drawingml/2006/main" name="EMBO responsible research structure">
  <a:themeElements>
    <a:clrScheme name="EMBO_2021_main_Yellow">
      <a:dk1>
        <a:srgbClr val="222222"/>
      </a:dk1>
      <a:lt1>
        <a:srgbClr val="FFFFFF"/>
      </a:lt1>
      <a:dk2>
        <a:srgbClr val="6F6F6F"/>
      </a:dk2>
      <a:lt2>
        <a:srgbClr val="EEEEEE"/>
      </a:lt2>
      <a:accent1>
        <a:srgbClr val="F5AC00"/>
      </a:accent1>
      <a:accent2>
        <a:srgbClr val="D02C17"/>
      </a:accent2>
      <a:accent3>
        <a:srgbClr val="E87203"/>
      </a:accent3>
      <a:accent4>
        <a:srgbClr val="80A629"/>
      </a:accent4>
      <a:accent5>
        <a:srgbClr val="0096AF"/>
      </a:accent5>
      <a:accent6>
        <a:srgbClr val="4E327C"/>
      </a:accent6>
      <a:hlink>
        <a:srgbClr val="222222"/>
      </a:hlink>
      <a:folHlink>
        <a:srgbClr val="BBBBBB"/>
      </a:folHlink>
    </a:clrScheme>
    <a:fontScheme name="EMBO_2021_Noto_mixed">
      <a:majorFont>
        <a:latin typeface="Noto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0214-EMBO_Office_templates-PowerPoint_Extras-v06" id="{8A81015A-0AC9-A243-9970-F8FE74B885C1}" vid="{A9F6AB4C-2647-A442-A8C9-3494050D1347}"/>
    </a:ext>
  </a:extLst>
</a:theme>
</file>

<file path=ppt/theme/theme2.xml><?xml version="1.0" encoding="utf-8"?>
<a:theme xmlns:a="http://schemas.openxmlformats.org/drawingml/2006/main" name="Neutral for 3rd party editabl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EMBO content slides">
  <a:themeElements>
    <a:clrScheme name="EMBO_2021_main_Yellow">
      <a:dk1>
        <a:srgbClr val="222222"/>
      </a:dk1>
      <a:lt1>
        <a:srgbClr val="FFFFFF"/>
      </a:lt1>
      <a:dk2>
        <a:srgbClr val="6F6F6F"/>
      </a:dk2>
      <a:lt2>
        <a:srgbClr val="EEEEEE"/>
      </a:lt2>
      <a:accent1>
        <a:srgbClr val="F5AC00"/>
      </a:accent1>
      <a:accent2>
        <a:srgbClr val="D02C17"/>
      </a:accent2>
      <a:accent3>
        <a:srgbClr val="E87203"/>
      </a:accent3>
      <a:accent4>
        <a:srgbClr val="80A629"/>
      </a:accent4>
      <a:accent5>
        <a:srgbClr val="0096AF"/>
      </a:accent5>
      <a:accent6>
        <a:srgbClr val="4E327C"/>
      </a:accent6>
      <a:hlink>
        <a:srgbClr val="222222"/>
      </a:hlink>
      <a:folHlink>
        <a:srgbClr val="BBBBBB"/>
      </a:folHlink>
    </a:clrScheme>
    <a:fontScheme name="EMBO_2021_Noto_mixed">
      <a:majorFont>
        <a:latin typeface="Noto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20214-EMBO_Office_templates-PowerPoint_Extras-v06" id="{8A81015A-0AC9-A243-9970-F8FE74B885C1}" vid="{557D5F1D-018C-7546-8F75-C05CCD878477}"/>
    </a:ext>
  </a:extLst>
</a:theme>
</file>

<file path=ppt/theme/theme4.xml><?xml version="1.0" encoding="utf-8"?>
<a:theme xmlns:a="http://schemas.openxmlformats.org/drawingml/2006/main" name="EMBO responsible research content slides">
  <a:themeElements>
    <a:clrScheme name="EMBO_2021_main_Yellow">
      <a:dk1>
        <a:srgbClr val="222222"/>
      </a:dk1>
      <a:lt1>
        <a:srgbClr val="FFFFFF"/>
      </a:lt1>
      <a:dk2>
        <a:srgbClr val="6F6F6F"/>
      </a:dk2>
      <a:lt2>
        <a:srgbClr val="EEEEEE"/>
      </a:lt2>
      <a:accent1>
        <a:srgbClr val="F5AC00"/>
      </a:accent1>
      <a:accent2>
        <a:srgbClr val="D02C17"/>
      </a:accent2>
      <a:accent3>
        <a:srgbClr val="E87203"/>
      </a:accent3>
      <a:accent4>
        <a:srgbClr val="80A629"/>
      </a:accent4>
      <a:accent5>
        <a:srgbClr val="0096AF"/>
      </a:accent5>
      <a:accent6>
        <a:srgbClr val="4E327C"/>
      </a:accent6>
      <a:hlink>
        <a:srgbClr val="222222"/>
      </a:hlink>
      <a:folHlink>
        <a:srgbClr val="BBBBBB"/>
      </a:folHlink>
    </a:clrScheme>
    <a:fontScheme name="EMBO_2021_Noto_mixed">
      <a:majorFont>
        <a:latin typeface="Noto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20214-EMBO_Office_templates-PowerPoint_Extras-v06" id="{8A81015A-0AC9-A243-9970-F8FE74B885C1}" vid="{557D5F1D-018C-7546-8F75-C05CCD87847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a585b9c-bb6c-435c-848b-96506c164f7d">
      <Terms xmlns="http://schemas.microsoft.com/office/infopath/2007/PartnerControls"/>
    </lcf76f155ced4ddcb4097134ff3c332f>
    <TaxCatchAll xmlns="c2e82f74-1bc4-429a-882f-973fc24bfaee" xsi:nil="true"/>
    <Complete xmlns="8a585b9c-bb6c-435c-848b-96506c164f7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8A7B0DB2D9FD4FAFF4A35D7F57810F" ma:contentTypeVersion="21" ma:contentTypeDescription="Create a new document." ma:contentTypeScope="" ma:versionID="8804e1977c5c8deb5621dc9556e30600">
  <xsd:schema xmlns:xsd="http://www.w3.org/2001/XMLSchema" xmlns:xs="http://www.w3.org/2001/XMLSchema" xmlns:p="http://schemas.microsoft.com/office/2006/metadata/properties" xmlns:ns2="8a585b9c-bb6c-435c-848b-96506c164f7d" xmlns:ns3="c2e82f74-1bc4-429a-882f-973fc24bfaee" targetNamespace="http://schemas.microsoft.com/office/2006/metadata/properties" ma:root="true" ma:fieldsID="a4db312598c3a7f0978f23204bd22a14" ns2:_="" ns3:_="">
    <xsd:import namespace="8a585b9c-bb6c-435c-848b-96506c164f7d"/>
    <xsd:import namespace="c2e82f74-1bc4-429a-882f-973fc24bfa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Comple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85b9c-bb6c-435c-848b-96506c164f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b4c00-9558-4825-97b5-aa5d70d6ea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mplete" ma:index="26" nillable="true" ma:displayName="Complete" ma:format="Dropdown" ma:internalName="Complet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e82f74-1bc4-429a-882f-973fc24bfae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ed67a7d-6e48-44f5-ae6e-00183c6d8996}" ma:internalName="TaxCatchAll" ma:showField="CatchAllData" ma:web="c2e82f74-1bc4-429a-882f-973fc24bfa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1443B-C3A5-4E86-8E12-978E904740D9}">
  <ds:schemaRefs>
    <ds:schemaRef ds:uri="http://schemas.microsoft.com/sharepoint/v3/contenttype/forms"/>
  </ds:schemaRefs>
</ds:datastoreItem>
</file>

<file path=customXml/itemProps2.xml><?xml version="1.0" encoding="utf-8"?>
<ds:datastoreItem xmlns:ds="http://schemas.openxmlformats.org/officeDocument/2006/customXml" ds:itemID="{535F9537-F9B4-4C95-B8EB-CD1254BC4A69}">
  <ds:schemaRefs>
    <ds:schemaRef ds:uri="1cc27dbc-7c3b-4620-959c-74f7e9122faa"/>
    <ds:schemaRef ds:uri="c6079bc7-34e8-41f1-a3c8-8347ed4d905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4A9D772-D087-4543-92A2-BD97DEF3965A}"/>
</file>

<file path=docProps/app.xml><?xml version="1.0" encoding="utf-8"?>
<Properties xmlns="http://schemas.openxmlformats.org/officeDocument/2006/extended-properties" xmlns:vt="http://schemas.openxmlformats.org/officeDocument/2006/docPropsVTypes">
  <Template>EMBO cover slides</Template>
  <TotalTime>97</TotalTime>
  <Words>5852</Words>
  <Application>Microsoft Office PowerPoint</Application>
  <PresentationFormat>Widescreen</PresentationFormat>
  <Paragraphs>434</Paragraphs>
  <Slides>29</Slides>
  <Notes>28</Notes>
  <HiddenSlides>1</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EMBO responsible research structure</vt:lpstr>
      <vt:lpstr>Neutral for 3rd party editables</vt:lpstr>
      <vt:lpstr>EMBO content slides</vt:lpstr>
      <vt:lpstr>EMBO responsible research content slides</vt:lpstr>
      <vt:lpstr>Supervisors: With great power comes great responsibility</vt:lpstr>
      <vt:lpstr>Your experience</vt:lpstr>
      <vt:lpstr>A good supervisor</vt:lpstr>
      <vt:lpstr>Supervisor or mentor?</vt:lpstr>
      <vt:lpstr>PIs have a special responsibility</vt:lpstr>
      <vt:lpstr>Supervisor’s responsibilities</vt:lpstr>
      <vt:lpstr>Early career researchers</vt:lpstr>
      <vt:lpstr>Consequences of poor supervision</vt:lpstr>
      <vt:lpstr>Trainee’s admission of misconduct</vt:lpstr>
      <vt:lpstr>Good supervision shapes ERC wellbeing and retention</vt:lpstr>
      <vt:lpstr>Bad supervision and research integrity  </vt:lpstr>
      <vt:lpstr>What can a supervisor do to foster research integrity?</vt:lpstr>
      <vt:lpstr>What can a supervisor do?</vt:lpstr>
      <vt:lpstr>Clear instructions on lab practices</vt:lpstr>
      <vt:lpstr>Examples of questionable research practices</vt:lpstr>
      <vt:lpstr>Signs of possible problems</vt:lpstr>
      <vt:lpstr>Common problems in labs </vt:lpstr>
      <vt:lpstr>“There is nothing wrong with being wrong”</vt:lpstr>
      <vt:lpstr>What can institutes and funders do to foster good supervision?</vt:lpstr>
      <vt:lpstr>How can institutes help PIs supervise well?</vt:lpstr>
      <vt:lpstr>Institutional support in practice</vt:lpstr>
      <vt:lpstr>Supervisor checklists in practice</vt:lpstr>
      <vt:lpstr>Dedicated leadership and supervision training</vt:lpstr>
      <vt:lpstr>Survey of researchers’ training needs</vt:lpstr>
      <vt:lpstr>Funders are rewarding supervision</vt:lpstr>
      <vt:lpstr>Ask for support</vt:lpstr>
      <vt:lpstr>Changelog</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Erica Wilfong</dc:creator>
  <cp:lastModifiedBy>Pauline Ronnet</cp:lastModifiedBy>
  <cp:revision>17</cp:revision>
  <cp:lastPrinted>2025-01-28T12:11:13Z</cp:lastPrinted>
  <dcterms:created xsi:type="dcterms:W3CDTF">2024-08-08T07:52:08Z</dcterms:created>
  <dcterms:modified xsi:type="dcterms:W3CDTF">2026-10-13T09:40:27Z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0x0101003D8A7B0DB2D9FD4FAFF4A35D7F57810F</vt:lpwstr>
  </property>
  <property fmtid="{D5CDD505-2E9C-101B-9397-08002B2CF9AE}" pid="3" name="MediaServiceImageTags">
    <vt:lpwstr/>
  </property>
</Properties>
</file>