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6" r:id="rId4"/>
    <p:sldMasterId id="2147483863" r:id="rId5"/>
    <p:sldMasterId id="2147483842" r:id="rId6"/>
  </p:sldMasterIdLst>
  <p:notesMasterIdLst>
    <p:notesMasterId r:id="rId57"/>
  </p:notesMasterIdLst>
  <p:handoutMasterIdLst>
    <p:handoutMasterId r:id="rId58"/>
  </p:handoutMasterIdLst>
  <p:sldIdLst>
    <p:sldId id="2089" r:id="rId7"/>
    <p:sldId id="1190" r:id="rId8"/>
    <p:sldId id="2083" r:id="rId9"/>
    <p:sldId id="1223" r:id="rId10"/>
    <p:sldId id="1240" r:id="rId11"/>
    <p:sldId id="2045" r:id="rId12"/>
    <p:sldId id="1221" r:id="rId13"/>
    <p:sldId id="603" r:id="rId14"/>
    <p:sldId id="2065" r:id="rId15"/>
    <p:sldId id="1234" r:id="rId16"/>
    <p:sldId id="1047" r:id="rId17"/>
    <p:sldId id="1185" r:id="rId18"/>
    <p:sldId id="1197" r:id="rId19"/>
    <p:sldId id="1199" r:id="rId20"/>
    <p:sldId id="2066" r:id="rId21"/>
    <p:sldId id="2067" r:id="rId22"/>
    <p:sldId id="2054" r:id="rId23"/>
    <p:sldId id="1182" r:id="rId24"/>
    <p:sldId id="2060" r:id="rId25"/>
    <p:sldId id="2070" r:id="rId26"/>
    <p:sldId id="2080" r:id="rId27"/>
    <p:sldId id="2084" r:id="rId28"/>
    <p:sldId id="2069" r:id="rId29"/>
    <p:sldId id="2062" r:id="rId30"/>
    <p:sldId id="2061" r:id="rId31"/>
    <p:sldId id="2071" r:id="rId32"/>
    <p:sldId id="605" r:id="rId33"/>
    <p:sldId id="1204" r:id="rId34"/>
    <p:sldId id="2085" r:id="rId35"/>
    <p:sldId id="1052" r:id="rId36"/>
    <p:sldId id="2073" r:id="rId37"/>
    <p:sldId id="1053" r:id="rId38"/>
    <p:sldId id="2074" r:id="rId39"/>
    <p:sldId id="1350" r:id="rId40"/>
    <p:sldId id="1351" r:id="rId41"/>
    <p:sldId id="2075" r:id="rId42"/>
    <p:sldId id="2076" r:id="rId43"/>
    <p:sldId id="2077" r:id="rId44"/>
    <p:sldId id="2125" r:id="rId45"/>
    <p:sldId id="2126" r:id="rId46"/>
    <p:sldId id="2047" r:id="rId47"/>
    <p:sldId id="2078" r:id="rId48"/>
    <p:sldId id="1208" r:id="rId49"/>
    <p:sldId id="1160" r:id="rId50"/>
    <p:sldId id="1214" r:id="rId51"/>
    <p:sldId id="1209" r:id="rId52"/>
    <p:sldId id="1207" r:id="rId53"/>
    <p:sldId id="2079" r:id="rId54"/>
    <p:sldId id="269" r:id="rId55"/>
    <p:sldId id="2088" r:id="rId56"/>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3E17BCBC-0D03-9D41-83FD-F537939FFE8B}">
          <p14:sldIdLst>
            <p14:sldId id="2089"/>
            <p14:sldId id="1190"/>
          </p14:sldIdLst>
        </p14:section>
        <p14:section name="Definitions and principles of Research Integrity (RI)" id="{23B79230-E69D-1B49-A1C0-A5809BA21630}">
          <p14:sldIdLst>
            <p14:sldId id="2083"/>
            <p14:sldId id="1223"/>
          </p14:sldIdLst>
        </p14:section>
        <p14:section name="Institutional contexts" id="{0D7A8B5F-373D-064D-A5D1-367BFF0BA5FC}">
          <p14:sldIdLst>
            <p14:sldId id="1240"/>
            <p14:sldId id="2045"/>
          </p14:sldIdLst>
        </p14:section>
        <p14:section name="Why RI matters: consequences of research misconduct" id="{C72D329D-AAF4-2D4F-B493-5D19EE28FE0E}">
          <p14:sldIdLst>
            <p14:sldId id="1221"/>
            <p14:sldId id="603"/>
            <p14:sldId id="2065"/>
            <p14:sldId id="1234"/>
            <p14:sldId id="1047"/>
          </p14:sldIdLst>
        </p14:section>
        <p14:section name="Description, types &amp; examples of research misconduct" id="{B172BA7F-15C2-8D40-BA7F-F59C18BFC125}">
          <p14:sldIdLst>
            <p14:sldId id="1185"/>
            <p14:sldId id="1197"/>
            <p14:sldId id="1199"/>
            <p14:sldId id="2066"/>
            <p14:sldId id="2067"/>
          </p14:sldIdLst>
        </p14:section>
        <p14:section name="Three case studies of research misconduct" id="{FF610A0F-F52A-974A-8322-D4F509F6D3ED}">
          <p14:sldIdLst>
            <p14:sldId id="2054"/>
            <p14:sldId id="1182"/>
            <p14:sldId id="2060"/>
            <p14:sldId id="2070"/>
            <p14:sldId id="2080"/>
            <p14:sldId id="2084"/>
            <p14:sldId id="2069"/>
            <p14:sldId id="2062"/>
            <p14:sldId id="2061"/>
            <p14:sldId id="2071"/>
          </p14:sldIdLst>
        </p14:section>
        <p14:section name="How frequent is research misconduct?" id="{9366B200-727C-0C49-9E32-9909666A3FB8}">
          <p14:sldIdLst>
            <p14:sldId id="605"/>
            <p14:sldId id="1204"/>
            <p14:sldId id="2085"/>
            <p14:sldId id="1052"/>
            <p14:sldId id="2073"/>
          </p14:sldIdLst>
        </p14:section>
        <p14:section name="Who is responsible?" id="{C3D6BBE7-D1C6-E543-A0CE-8F7EDAE126AA}">
          <p14:sldIdLst>
            <p14:sldId id="1053"/>
            <p14:sldId id="2074"/>
            <p14:sldId id="1350"/>
            <p14:sldId id="1351"/>
          </p14:sldIdLst>
        </p14:section>
        <p14:section name="Systemic factors: research assessment &amp; publish-or-perish culture" id="{8AAF3DA6-A198-EF4E-897A-B9DD5A667DDF}">
          <p14:sldIdLst>
            <p14:sldId id="2075"/>
            <p14:sldId id="2076"/>
            <p14:sldId id="2077"/>
            <p14:sldId id="2125"/>
            <p14:sldId id="2126"/>
          </p14:sldIdLst>
        </p14:section>
        <p14:section name="Solutions" id="{9DF6E59D-FB06-A947-B2AE-4C3DDE2FDFEC}">
          <p14:sldIdLst>
            <p14:sldId id="2047"/>
            <p14:sldId id="2078"/>
            <p14:sldId id="1208"/>
            <p14:sldId id="1160"/>
            <p14:sldId id="1214"/>
            <p14:sldId id="1209"/>
            <p14:sldId id="1207"/>
            <p14:sldId id="2079"/>
          </p14:sldIdLst>
        </p14:section>
        <p14:section name="Outro" id="{DCD96D50-B28C-7C47-97B7-CC1A4E166B97}">
          <p14:sldIdLst>
            <p14:sldId id="269"/>
            <p14:sldId id="208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0A8EB7-36D1-F2DD-3FEC-5CE5A2E3C81F}" name="Sandra Bendiscioli" initials="SB" userId="S::alessandra.bendiscioli@embo365.org::fa603381-2a4b-4f1e-84de-e13955e1b926" providerId="AD"/>
  <p188:author id="{FDD7CFEC-54B3-0B40-E00A-3666867A8052}" name="Erica Wilfong" initials="" userId="S::erica.wilfong@embo365.org::229fd803-4588-4934-99ac-f7552467550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BE4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 dt="2026-10-13T12:48:56.534"/>
    <p1510:client id="{5643DD8B-6339-A768-FC9C-A393E045CDBC}" v="2" dt="2026-10-14T07:23:44.7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s Hedinger" userId="2b0a1672-7dd6-4d87-8909-6f57c38d051c" providerId="ADAL" clId="{8BB2C28A-736A-5F5A-8C00-1E9D084E7307}"/>
    <pc:docChg chg="undo redo custSel addSld delSld modSld delMainMaster modMainMaster modSection">
      <pc:chgData name="Jens Hedinger" userId="2b0a1672-7dd6-4d87-8909-6f57c38d051c" providerId="ADAL" clId="{8BB2C28A-736A-5F5A-8C00-1E9D084E7307}" dt="2026-10-14T10:51:27.480" v="24" actId="18331"/>
      <pc:docMkLst>
        <pc:docMk/>
      </pc:docMkLst>
      <pc:sldChg chg="mod chgLayout">
        <pc:chgData name="Jens Hedinger" userId="2b0a1672-7dd6-4d87-8909-6f57c38d051c" providerId="ADAL" clId="{8BB2C28A-736A-5F5A-8C00-1E9D084E7307}" dt="2026-10-14T10:46:51.680" v="15" actId="6264"/>
        <pc:sldMkLst>
          <pc:docMk/>
          <pc:sldMk cId="3577680743" sldId="269"/>
        </pc:sldMkLst>
      </pc:sldChg>
      <pc:sldChg chg="modSp">
        <pc:chgData name="Jens Hedinger" userId="2b0a1672-7dd6-4d87-8909-6f57c38d051c" providerId="ADAL" clId="{8BB2C28A-736A-5F5A-8C00-1E9D084E7307}" dt="2026-10-14T10:51:27.480" v="24" actId="18331"/>
        <pc:sldMkLst>
          <pc:docMk/>
          <pc:sldMk cId="351821538" sldId="1223"/>
        </pc:sldMkLst>
        <pc:picChg chg="mod">
          <ac:chgData name="Jens Hedinger" userId="2b0a1672-7dd6-4d87-8909-6f57c38d051c" providerId="ADAL" clId="{8BB2C28A-736A-5F5A-8C00-1E9D084E7307}" dt="2026-10-14T10:51:27.480" v="24" actId="18331"/>
          <ac:picMkLst>
            <pc:docMk/>
            <pc:sldMk cId="351821538" sldId="1223"/>
            <ac:picMk id="18" creationId="{5CE027BA-E4BD-D62F-7F82-AB33B331A225}"/>
          </ac:picMkLst>
        </pc:picChg>
      </pc:sldChg>
      <pc:sldChg chg="add del">
        <pc:chgData name="Jens Hedinger" userId="2b0a1672-7dd6-4d87-8909-6f57c38d051c" providerId="ADAL" clId="{8BB2C28A-736A-5F5A-8C00-1E9D084E7307}" dt="2026-10-14T10:46:37.100" v="14" actId="2696"/>
        <pc:sldMkLst>
          <pc:docMk/>
          <pc:sldMk cId="2391025249" sldId="2082"/>
        </pc:sldMkLst>
      </pc:sldChg>
      <pc:sldChg chg="addSp delSp modSp mod chgLayout">
        <pc:chgData name="Jens Hedinger" userId="2b0a1672-7dd6-4d87-8909-6f57c38d051c" providerId="ADAL" clId="{8BB2C28A-736A-5F5A-8C00-1E9D084E7307}" dt="2026-10-14T10:46:00.445" v="11" actId="113"/>
        <pc:sldMkLst>
          <pc:docMk/>
          <pc:sldMk cId="2947464653" sldId="2089"/>
        </pc:sldMkLst>
        <pc:spChg chg="mod ord">
          <ac:chgData name="Jens Hedinger" userId="2b0a1672-7dd6-4d87-8909-6f57c38d051c" providerId="ADAL" clId="{8BB2C28A-736A-5F5A-8C00-1E9D084E7307}" dt="2026-10-14T10:46:00.445" v="11" actId="113"/>
          <ac:spMkLst>
            <pc:docMk/>
            <pc:sldMk cId="2947464653" sldId="2089"/>
            <ac:spMk id="2" creationId="{B5921C74-9C82-B6B0-A2F0-CDFE3769D9A9}"/>
          </ac:spMkLst>
        </pc:spChg>
        <pc:spChg chg="add del mod">
          <ac:chgData name="Jens Hedinger" userId="2b0a1672-7dd6-4d87-8909-6f57c38d051c" providerId="ADAL" clId="{8BB2C28A-736A-5F5A-8C00-1E9D084E7307}" dt="2026-10-14T10:45:56.275" v="10" actId="6264"/>
          <ac:spMkLst>
            <pc:docMk/>
            <pc:sldMk cId="2947464653" sldId="2089"/>
            <ac:spMk id="3" creationId="{1769BD7E-0452-4E77-48CA-98F9C4A1089F}"/>
          </ac:spMkLst>
        </pc:spChg>
        <pc:spChg chg="mod ord">
          <ac:chgData name="Jens Hedinger" userId="2b0a1672-7dd6-4d87-8909-6f57c38d051c" providerId="ADAL" clId="{8BB2C28A-736A-5F5A-8C00-1E9D084E7307}" dt="2026-10-14T10:45:56.275" v="10" actId="6264"/>
          <ac:spMkLst>
            <pc:docMk/>
            <pc:sldMk cId="2947464653" sldId="2089"/>
            <ac:spMk id="4" creationId="{E4E5F901-A8B2-E861-D890-845B7C6A9146}"/>
          </ac:spMkLst>
        </pc:spChg>
        <pc:spChg chg="add del mod">
          <ac:chgData name="Jens Hedinger" userId="2b0a1672-7dd6-4d87-8909-6f57c38d051c" providerId="ADAL" clId="{8BB2C28A-736A-5F5A-8C00-1E9D084E7307}" dt="2026-10-14T10:45:56.275" v="10" actId="6264"/>
          <ac:spMkLst>
            <pc:docMk/>
            <pc:sldMk cId="2947464653" sldId="2089"/>
            <ac:spMk id="5" creationId="{66BEDD73-5142-4BCA-3AFA-AE1CA19A5EFE}"/>
          </ac:spMkLst>
        </pc:spChg>
      </pc:sldChg>
      <pc:sldMasterChg chg="del">
        <pc:chgData name="Jens Hedinger" userId="2b0a1672-7dd6-4d87-8909-6f57c38d051c" providerId="ADAL" clId="{8BB2C28A-736A-5F5A-8C00-1E9D084E7307}" dt="2026-10-14T10:44:44.294" v="2" actId="2696"/>
        <pc:sldMasterMkLst>
          <pc:docMk/>
          <pc:sldMasterMk cId="1381553194" sldId="2147483660"/>
        </pc:sldMasterMkLst>
      </pc:sldMasterChg>
      <pc:sldMasterChg chg="delSp mod">
        <pc:chgData name="Jens Hedinger" userId="2b0a1672-7dd6-4d87-8909-6f57c38d051c" providerId="ADAL" clId="{8BB2C28A-736A-5F5A-8C00-1E9D084E7307}" dt="2026-10-14T10:48:26.735" v="23" actId="478"/>
        <pc:sldMasterMkLst>
          <pc:docMk/>
          <pc:sldMasterMk cId="3621256179" sldId="2147483842"/>
        </pc:sldMasterMkLst>
        <pc:picChg chg="del">
          <ac:chgData name="Jens Hedinger" userId="2b0a1672-7dd6-4d87-8909-6f57c38d051c" providerId="ADAL" clId="{8BB2C28A-736A-5F5A-8C00-1E9D084E7307}" dt="2026-10-14T10:48:26.735" v="23" actId="478"/>
          <ac:picMkLst>
            <pc:docMk/>
            <pc:sldMasterMk cId="3621256179" sldId="2147483842"/>
            <ac:picMk id="9" creationId="{63406EF4-2620-5745-99EB-B25B244D0778}"/>
          </ac:picMkLst>
        </pc:picChg>
      </pc:sldMasterChg>
      <pc:sldMasterChg chg="addSldLayout delSldLayout modSldLayout">
        <pc:chgData name="Jens Hedinger" userId="2b0a1672-7dd6-4d87-8909-6f57c38d051c" providerId="ADAL" clId="{8BB2C28A-736A-5F5A-8C00-1E9D084E7307}" dt="2026-10-14T10:47:56.277" v="22" actId="1035"/>
        <pc:sldMasterMkLst>
          <pc:docMk/>
          <pc:sldMasterMk cId="2939745604" sldId="2147483866"/>
        </pc:sldMasterMkLst>
        <pc:sldLayoutChg chg="addSp modSp mod">
          <pc:chgData name="Jens Hedinger" userId="2b0a1672-7dd6-4d87-8909-6f57c38d051c" providerId="ADAL" clId="{8BB2C28A-736A-5F5A-8C00-1E9D084E7307}" dt="2026-10-14T10:45:30.669" v="9" actId="1036"/>
          <pc:sldLayoutMkLst>
            <pc:docMk/>
            <pc:sldMasterMk cId="2939745604" sldId="2147483866"/>
            <pc:sldLayoutMk cId="4051868658" sldId="2147483867"/>
          </pc:sldLayoutMkLst>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2" creationId="{337F2011-1E3E-004F-9138-30FB91615A9F}"/>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3" creationId="{FE0D2137-73C9-E840-A64B-995F72221409}"/>
            </ac:spMkLst>
          </pc:spChg>
          <pc:spChg chg="add mod">
            <ac:chgData name="Jens Hedinger" userId="2b0a1672-7dd6-4d87-8909-6f57c38d051c" providerId="ADAL" clId="{8BB2C28A-736A-5F5A-8C00-1E9D084E7307}" dt="2026-10-14T10:43:58.639" v="0"/>
            <ac:spMkLst>
              <pc:docMk/>
              <pc:sldMasterMk cId="2939745604" sldId="2147483866"/>
              <pc:sldLayoutMk cId="4051868658" sldId="2147483867"/>
              <ac:spMk id="4" creationId="{F2D4607E-3EF9-8F6B-A5B3-CD29FC25192F}"/>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5" creationId="{6D8468AF-EFD7-A1E8-2496-AF38654408DA}"/>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8" creationId="{94B77F0D-183E-F5F0-359D-CF101EA0DB5E}"/>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23" creationId="{7F805667-F351-8FD4-4C15-DB94C8805AD0}"/>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24" creationId="{47D1BA1A-756A-40B4-062D-A0A8B4940676}"/>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25" creationId="{28B42C6C-C6EE-2B26-73C4-D94CE9DC8790}"/>
            </ac:spMkLst>
          </pc:spChg>
          <pc:spChg chg="mod">
            <ac:chgData name="Jens Hedinger" userId="2b0a1672-7dd6-4d87-8909-6f57c38d051c" providerId="ADAL" clId="{8BB2C28A-736A-5F5A-8C00-1E9D084E7307}" dt="2026-10-14T10:45:30.669" v="9" actId="1036"/>
            <ac:spMkLst>
              <pc:docMk/>
              <pc:sldMasterMk cId="2939745604" sldId="2147483866"/>
              <pc:sldLayoutMk cId="4051868658" sldId="2147483867"/>
              <ac:spMk id="26" creationId="{143E7755-D5B1-48A8-7172-FAD599795F24}"/>
            </ac:spMkLst>
          </pc:spChg>
          <pc:grpChg chg="mod">
            <ac:chgData name="Jens Hedinger" userId="2b0a1672-7dd6-4d87-8909-6f57c38d051c" providerId="ADAL" clId="{8BB2C28A-736A-5F5A-8C00-1E9D084E7307}" dt="2026-10-14T10:45:30.669" v="9" actId="1036"/>
            <ac:grpSpMkLst>
              <pc:docMk/>
              <pc:sldMasterMk cId="2939745604" sldId="2147483866"/>
              <pc:sldLayoutMk cId="4051868658" sldId="2147483867"/>
              <ac:grpSpMk id="14" creationId="{7AF8DB09-E36A-093A-9C6D-224B0DE02252}"/>
            </ac:grpSpMkLst>
          </pc:grpChg>
          <pc:grpChg chg="mod">
            <ac:chgData name="Jens Hedinger" userId="2b0a1672-7dd6-4d87-8909-6f57c38d051c" providerId="ADAL" clId="{8BB2C28A-736A-5F5A-8C00-1E9D084E7307}" dt="2026-10-14T10:45:30.669" v="9" actId="1036"/>
            <ac:grpSpMkLst>
              <pc:docMk/>
              <pc:sldMasterMk cId="2939745604" sldId="2147483866"/>
              <pc:sldLayoutMk cId="4051868658" sldId="2147483867"/>
              <ac:grpSpMk id="19" creationId="{96C0EDCB-EB6D-16AD-F14D-2A4216DBCCE0}"/>
            </ac:grpSpMkLst>
          </pc:grpChg>
        </pc:sldLayoutChg>
        <pc:sldLayoutChg chg="delSp mod">
          <pc:chgData name="Jens Hedinger" userId="2b0a1672-7dd6-4d87-8909-6f57c38d051c" providerId="ADAL" clId="{8BB2C28A-736A-5F5A-8C00-1E9D084E7307}" dt="2026-10-14T10:44:14.582" v="1" actId="478"/>
          <pc:sldLayoutMkLst>
            <pc:docMk/>
            <pc:sldMasterMk cId="2939745604" sldId="2147483866"/>
            <pc:sldLayoutMk cId="2576202056" sldId="2147483874"/>
          </pc:sldLayoutMkLst>
          <pc:picChg chg="del">
            <ac:chgData name="Jens Hedinger" userId="2b0a1672-7dd6-4d87-8909-6f57c38d051c" providerId="ADAL" clId="{8BB2C28A-736A-5F5A-8C00-1E9D084E7307}" dt="2026-10-14T10:44:14.582" v="1" actId="478"/>
            <ac:picMkLst>
              <pc:docMk/>
              <pc:sldMasterMk cId="2939745604" sldId="2147483866"/>
              <pc:sldLayoutMk cId="2576202056" sldId="2147483874"/>
              <ac:picMk id="3" creationId="{DC0E1A47-6967-770C-D4FA-9D86D0F71F2E}"/>
            </ac:picMkLst>
          </pc:picChg>
        </pc:sldLayoutChg>
        <pc:sldLayoutChg chg="addSp delSp modSp mod">
          <pc:chgData name="Jens Hedinger" userId="2b0a1672-7dd6-4d87-8909-6f57c38d051c" providerId="ADAL" clId="{8BB2C28A-736A-5F5A-8C00-1E9D084E7307}" dt="2026-10-14T10:47:56.277" v="22" actId="1035"/>
          <pc:sldLayoutMkLst>
            <pc:docMk/>
            <pc:sldMasterMk cId="2939745604" sldId="2147483866"/>
            <pc:sldLayoutMk cId="3524528971" sldId="2147483875"/>
          </pc:sldLayoutMkLst>
          <pc:spChg chg="add mod">
            <ac:chgData name="Jens Hedinger" userId="2b0a1672-7dd6-4d87-8909-6f57c38d051c" providerId="ADAL" clId="{8BB2C28A-736A-5F5A-8C00-1E9D084E7307}" dt="2026-10-14T10:47:38.584" v="17"/>
            <ac:spMkLst>
              <pc:docMk/>
              <pc:sldMasterMk cId="2939745604" sldId="2147483866"/>
              <pc:sldLayoutMk cId="3524528971" sldId="2147483875"/>
              <ac:spMk id="2" creationId="{C9BACC16-8637-4509-610B-7C4EF08454DA}"/>
            </ac:spMkLst>
          </pc:spChg>
          <pc:spChg chg="add mod">
            <ac:chgData name="Jens Hedinger" userId="2b0a1672-7dd6-4d87-8909-6f57c38d051c" providerId="ADAL" clId="{8BB2C28A-736A-5F5A-8C00-1E9D084E7307}" dt="2026-10-14T10:47:38.584" v="17"/>
            <ac:spMkLst>
              <pc:docMk/>
              <pc:sldMasterMk cId="2939745604" sldId="2147483866"/>
              <pc:sldLayoutMk cId="3524528971" sldId="2147483875"/>
              <ac:spMk id="3" creationId="{C47AA25C-FA0A-0908-B1FA-432EEDD22CB3}"/>
            </ac:spMkLst>
          </pc:spChg>
          <pc:spChg chg="mod">
            <ac:chgData name="Jens Hedinger" userId="2b0a1672-7dd6-4d87-8909-6f57c38d051c" providerId="ADAL" clId="{8BB2C28A-736A-5F5A-8C00-1E9D084E7307}" dt="2026-10-14T10:47:56.277" v="22" actId="1035"/>
            <ac:spMkLst>
              <pc:docMk/>
              <pc:sldMasterMk cId="2939745604" sldId="2147483866"/>
              <pc:sldLayoutMk cId="3524528971" sldId="2147483875"/>
              <ac:spMk id="4" creationId="{D3D994CF-9A26-7271-5810-5F840D8DCE16}"/>
            </ac:spMkLst>
          </pc:spChg>
          <pc:spChg chg="mod">
            <ac:chgData name="Jens Hedinger" userId="2b0a1672-7dd6-4d87-8909-6f57c38d051c" providerId="ADAL" clId="{8BB2C28A-736A-5F5A-8C00-1E9D084E7307}" dt="2026-10-14T10:47:38.584" v="17"/>
            <ac:spMkLst>
              <pc:docMk/>
              <pc:sldMasterMk cId="2939745604" sldId="2147483866"/>
              <pc:sldLayoutMk cId="3524528971" sldId="2147483875"/>
              <ac:spMk id="7" creationId="{249BF5A2-89C5-7042-C3B1-82C327975671}"/>
            </ac:spMkLst>
          </pc:spChg>
          <pc:spChg chg="mod">
            <ac:chgData name="Jens Hedinger" userId="2b0a1672-7dd6-4d87-8909-6f57c38d051c" providerId="ADAL" clId="{8BB2C28A-736A-5F5A-8C00-1E9D084E7307}" dt="2026-10-14T10:47:38.584" v="17"/>
            <ac:spMkLst>
              <pc:docMk/>
              <pc:sldMasterMk cId="2939745604" sldId="2147483866"/>
              <pc:sldLayoutMk cId="3524528971" sldId="2147483875"/>
              <ac:spMk id="8" creationId="{00B565AE-003E-2C09-E3F8-7E0C8F5822BF}"/>
            </ac:spMkLst>
          </pc:spChg>
          <pc:spChg chg="mod">
            <ac:chgData name="Jens Hedinger" userId="2b0a1672-7dd6-4d87-8909-6f57c38d051c" providerId="ADAL" clId="{8BB2C28A-736A-5F5A-8C00-1E9D084E7307}" dt="2026-10-14T10:47:38.584" v="17"/>
            <ac:spMkLst>
              <pc:docMk/>
              <pc:sldMasterMk cId="2939745604" sldId="2147483866"/>
              <pc:sldLayoutMk cId="3524528971" sldId="2147483875"/>
              <ac:spMk id="9" creationId="{533F5C7D-0C38-1162-B941-7284CDC42485}"/>
            </ac:spMkLst>
          </pc:spChg>
          <pc:spChg chg="mod">
            <ac:chgData name="Jens Hedinger" userId="2b0a1672-7dd6-4d87-8909-6f57c38d051c" providerId="ADAL" clId="{8BB2C28A-736A-5F5A-8C00-1E9D084E7307}" dt="2026-10-14T10:47:38.584" v="17"/>
            <ac:spMkLst>
              <pc:docMk/>
              <pc:sldMasterMk cId="2939745604" sldId="2147483866"/>
              <pc:sldLayoutMk cId="3524528971" sldId="2147483875"/>
              <ac:spMk id="11" creationId="{B147A3D2-EE0A-2BA3-8B55-57CDAF3F51F4}"/>
            </ac:spMkLst>
          </pc:spChg>
          <pc:spChg chg="mod">
            <ac:chgData name="Jens Hedinger" userId="2b0a1672-7dd6-4d87-8909-6f57c38d051c" providerId="ADAL" clId="{8BB2C28A-736A-5F5A-8C00-1E9D084E7307}" dt="2026-10-14T10:47:38.584" v="17"/>
            <ac:spMkLst>
              <pc:docMk/>
              <pc:sldMasterMk cId="2939745604" sldId="2147483866"/>
              <pc:sldLayoutMk cId="3524528971" sldId="2147483875"/>
              <ac:spMk id="12" creationId="{1BFBE70E-BF2E-BBCA-7D5F-2F07B8D53E0C}"/>
            </ac:spMkLst>
          </pc:spChg>
          <pc:spChg chg="mod">
            <ac:chgData name="Jens Hedinger" userId="2b0a1672-7dd6-4d87-8909-6f57c38d051c" providerId="ADAL" clId="{8BB2C28A-736A-5F5A-8C00-1E9D084E7307}" dt="2026-10-14T10:47:38.584" v="17"/>
            <ac:spMkLst>
              <pc:docMk/>
              <pc:sldMasterMk cId="2939745604" sldId="2147483866"/>
              <pc:sldLayoutMk cId="3524528971" sldId="2147483875"/>
              <ac:spMk id="13" creationId="{6F2CB55B-B307-0860-2052-AEDB5FC2128F}"/>
            </ac:spMkLst>
          </pc:spChg>
          <pc:spChg chg="add mod">
            <ac:chgData name="Jens Hedinger" userId="2b0a1672-7dd6-4d87-8909-6f57c38d051c" providerId="ADAL" clId="{8BB2C28A-736A-5F5A-8C00-1E9D084E7307}" dt="2026-10-14T10:47:38.584" v="17"/>
            <ac:spMkLst>
              <pc:docMk/>
              <pc:sldMasterMk cId="2939745604" sldId="2147483866"/>
              <pc:sldLayoutMk cId="3524528971" sldId="2147483875"/>
              <ac:spMk id="18" creationId="{F96AC054-9B49-CD53-AAF6-196DD267C068}"/>
            </ac:spMkLst>
          </pc:spChg>
          <pc:spChg chg="del">
            <ac:chgData name="Jens Hedinger" userId="2b0a1672-7dd6-4d87-8909-6f57c38d051c" providerId="ADAL" clId="{8BB2C28A-736A-5F5A-8C00-1E9D084E7307}" dt="2026-10-14T10:47:37.482" v="16" actId="478"/>
            <ac:spMkLst>
              <pc:docMk/>
              <pc:sldMasterMk cId="2939745604" sldId="2147483866"/>
              <pc:sldLayoutMk cId="3524528971" sldId="2147483875"/>
              <ac:spMk id="23" creationId="{7F805667-F351-8FD4-4C15-DB94C8805AD0}"/>
            </ac:spMkLst>
          </pc:spChg>
          <pc:spChg chg="del">
            <ac:chgData name="Jens Hedinger" userId="2b0a1672-7dd6-4d87-8909-6f57c38d051c" providerId="ADAL" clId="{8BB2C28A-736A-5F5A-8C00-1E9D084E7307}" dt="2026-10-14T10:47:37.482" v="16" actId="478"/>
            <ac:spMkLst>
              <pc:docMk/>
              <pc:sldMasterMk cId="2939745604" sldId="2147483866"/>
              <pc:sldLayoutMk cId="3524528971" sldId="2147483875"/>
              <ac:spMk id="24" creationId="{47D1BA1A-756A-40B4-062D-A0A8B4940676}"/>
            </ac:spMkLst>
          </pc:spChg>
          <pc:spChg chg="del">
            <ac:chgData name="Jens Hedinger" userId="2b0a1672-7dd6-4d87-8909-6f57c38d051c" providerId="ADAL" clId="{8BB2C28A-736A-5F5A-8C00-1E9D084E7307}" dt="2026-10-14T10:47:37.482" v="16" actId="478"/>
            <ac:spMkLst>
              <pc:docMk/>
              <pc:sldMasterMk cId="2939745604" sldId="2147483866"/>
              <pc:sldLayoutMk cId="3524528971" sldId="2147483875"/>
              <ac:spMk id="25" creationId="{28B42C6C-C6EE-2B26-73C4-D94CE9DC8790}"/>
            </ac:spMkLst>
          </pc:spChg>
          <pc:spChg chg="del">
            <ac:chgData name="Jens Hedinger" userId="2b0a1672-7dd6-4d87-8909-6f57c38d051c" providerId="ADAL" clId="{8BB2C28A-736A-5F5A-8C00-1E9D084E7307}" dt="2026-10-14T10:47:37.482" v="16" actId="478"/>
            <ac:spMkLst>
              <pc:docMk/>
              <pc:sldMasterMk cId="2939745604" sldId="2147483866"/>
              <pc:sldLayoutMk cId="3524528971" sldId="2147483875"/>
              <ac:spMk id="26" creationId="{143E7755-D5B1-48A8-7172-FAD599795F24}"/>
            </ac:spMkLst>
          </pc:spChg>
          <pc:spChg chg="add mod">
            <ac:chgData name="Jens Hedinger" userId="2b0a1672-7dd6-4d87-8909-6f57c38d051c" providerId="ADAL" clId="{8BB2C28A-736A-5F5A-8C00-1E9D084E7307}" dt="2026-10-14T10:47:38.584" v="17"/>
            <ac:spMkLst>
              <pc:docMk/>
              <pc:sldMasterMk cId="2939745604" sldId="2147483866"/>
              <pc:sldLayoutMk cId="3524528971" sldId="2147483875"/>
              <ac:spMk id="27" creationId="{36469B64-651D-7E07-B1AB-F4B6A777F763}"/>
            </ac:spMkLst>
          </pc:spChg>
          <pc:grpChg chg="del">
            <ac:chgData name="Jens Hedinger" userId="2b0a1672-7dd6-4d87-8909-6f57c38d051c" providerId="ADAL" clId="{8BB2C28A-736A-5F5A-8C00-1E9D084E7307}" dt="2026-10-14T10:47:37.482" v="16" actId="478"/>
            <ac:grpSpMkLst>
              <pc:docMk/>
              <pc:sldMasterMk cId="2939745604" sldId="2147483866"/>
              <pc:sldLayoutMk cId="3524528971" sldId="2147483875"/>
              <ac:grpSpMk id="14" creationId="{7AF8DB09-E36A-093A-9C6D-224B0DE02252}"/>
            </ac:grpSpMkLst>
          </pc:grpChg>
          <pc:grpChg chg="del">
            <ac:chgData name="Jens Hedinger" userId="2b0a1672-7dd6-4d87-8909-6f57c38d051c" providerId="ADAL" clId="{8BB2C28A-736A-5F5A-8C00-1E9D084E7307}" dt="2026-10-14T10:47:37.482" v="16" actId="478"/>
            <ac:grpSpMkLst>
              <pc:docMk/>
              <pc:sldMasterMk cId="2939745604" sldId="2147483866"/>
              <pc:sldLayoutMk cId="3524528971" sldId="2147483875"/>
              <ac:grpSpMk id="19" creationId="{96C0EDCB-EB6D-16AD-F14D-2A4216DBCCE0}"/>
            </ac:grpSpMkLst>
          </pc:grpChg>
        </pc:sldLayoutChg>
        <pc:sldLayoutChg chg="add del">
          <pc:chgData name="Jens Hedinger" userId="2b0a1672-7dd6-4d87-8909-6f57c38d051c" providerId="ADAL" clId="{8BB2C28A-736A-5F5A-8C00-1E9D084E7307}" dt="2026-10-14T10:46:37.100" v="14" actId="2696"/>
          <pc:sldLayoutMkLst>
            <pc:docMk/>
            <pc:sldMasterMk cId="2939745604" sldId="2147483866"/>
            <pc:sldLayoutMk cId="2341784298" sldId="2147483876"/>
          </pc:sldLayoutMkLst>
        </pc:sldLayoutChg>
      </pc:sldMasterChg>
    </pc:docChg>
  </pc:docChgLst>
  <pc:docChgLst>
    <pc:chgData name="Pauline Ronnet" userId="S::pauline.ronnet@embo365.org::8841648b-6643-4fae-ac34-b8eadb76f431" providerId="AD" clId="Web-{00000000-0000-0000-0000-000000000000}"/>
    <pc:docChg chg="modSld">
      <pc:chgData name="Pauline Ronnet" userId="S::pauline.ronnet@embo365.org::8841648b-6643-4fae-ac34-b8eadb76f431" providerId="AD" clId="Web-{00000000-0000-0000-0000-000000000000}" dt="2026-10-13T12:48:56.534" v="11" actId="14100"/>
      <pc:docMkLst>
        <pc:docMk/>
      </pc:docMkLst>
      <pc:sldChg chg="addSp delSp modSp mod modClrScheme chgLayout">
        <pc:chgData name="Pauline Ronnet" userId="S::pauline.ronnet@embo365.org::8841648b-6643-4fae-ac34-b8eadb76f431" providerId="AD" clId="Web-{00000000-0000-0000-0000-000000000000}" dt="2026-10-13T12:48:27.940" v="9"/>
        <pc:sldMkLst>
          <pc:docMk/>
          <pc:sldMk cId="2103251806" sldId="2125"/>
        </pc:sldMkLst>
        <pc:spChg chg="mod ord">
          <ac:chgData name="Pauline Ronnet" userId="S::pauline.ronnet@embo365.org::8841648b-6643-4fae-ac34-b8eadb76f431" providerId="AD" clId="Web-{00000000-0000-0000-0000-000000000000}" dt="2026-10-13T12:47:14.706" v="1"/>
          <ac:spMkLst>
            <pc:docMk/>
            <pc:sldMk cId="2103251806" sldId="2125"/>
            <ac:spMk id="2" creationId="{FD10929C-6D11-6F48-5FF5-A2A9D5801888}"/>
          </ac:spMkLst>
        </pc:spChg>
        <pc:spChg chg="add del mod ord">
          <ac:chgData name="Pauline Ronnet" userId="S::pauline.ronnet@embo365.org::8841648b-6643-4fae-ac34-b8eadb76f431" providerId="AD" clId="Web-{00000000-0000-0000-0000-000000000000}" dt="2026-10-13T12:47:33.206" v="4"/>
          <ac:spMkLst>
            <pc:docMk/>
            <pc:sldMk cId="2103251806" sldId="2125"/>
            <ac:spMk id="4" creationId="{30959297-D322-747D-56A7-D69B6C99EE6C}"/>
          </ac:spMkLst>
        </pc:spChg>
        <pc:spChg chg="add del mod ord">
          <ac:chgData name="Pauline Ronnet" userId="S::pauline.ronnet@embo365.org::8841648b-6643-4fae-ac34-b8eadb76f431" providerId="AD" clId="Web-{00000000-0000-0000-0000-000000000000}" dt="2026-10-13T12:48:27.940" v="9"/>
          <ac:spMkLst>
            <pc:docMk/>
            <pc:sldMk cId="2103251806" sldId="2125"/>
            <ac:spMk id="5" creationId="{FB348891-799B-3FAD-EBB6-3D133017890B}"/>
          </ac:spMkLst>
        </pc:spChg>
        <pc:spChg chg="mod">
          <ac:chgData name="Pauline Ronnet" userId="S::pauline.ronnet@embo365.org::8841648b-6643-4fae-ac34-b8eadb76f431" providerId="AD" clId="Web-{00000000-0000-0000-0000-000000000000}" dt="2026-10-13T12:48:09.644" v="7" actId="20577"/>
          <ac:spMkLst>
            <pc:docMk/>
            <pc:sldMk cId="2103251806" sldId="2125"/>
            <ac:spMk id="9" creationId="{89A795B1-59A8-E64D-A1B7-4D0C299B06E2}"/>
          </ac:spMkLst>
        </pc:spChg>
        <pc:spChg chg="mod">
          <ac:chgData name="Pauline Ronnet" userId="S::pauline.ronnet@embo365.org::8841648b-6643-4fae-ac34-b8eadb76f431" providerId="AD" clId="Web-{00000000-0000-0000-0000-000000000000}" dt="2026-10-13T12:47:45.019" v="6" actId="1076"/>
          <ac:spMkLst>
            <pc:docMk/>
            <pc:sldMk cId="2103251806" sldId="2125"/>
            <ac:spMk id="10" creationId="{65622A7B-AEBB-033A-923E-B436256B3284}"/>
          </ac:spMkLst>
        </pc:spChg>
      </pc:sldChg>
      <pc:sldChg chg="modSp mod modClrScheme chgLayout">
        <pc:chgData name="Pauline Ronnet" userId="S::pauline.ronnet@embo365.org::8841648b-6643-4fae-ac34-b8eadb76f431" providerId="AD" clId="Web-{00000000-0000-0000-0000-000000000000}" dt="2026-10-13T12:48:56.534" v="11" actId="14100"/>
        <pc:sldMkLst>
          <pc:docMk/>
          <pc:sldMk cId="1749724498" sldId="2126"/>
        </pc:sldMkLst>
        <pc:spChg chg="mod ord">
          <ac:chgData name="Pauline Ronnet" userId="S::pauline.ronnet@embo365.org::8841648b-6643-4fae-ac34-b8eadb76f431" providerId="AD" clId="Web-{00000000-0000-0000-0000-000000000000}" dt="2026-10-13T12:48:45.612" v="10"/>
          <ac:spMkLst>
            <pc:docMk/>
            <pc:sldMk cId="1749724498" sldId="2126"/>
            <ac:spMk id="2" creationId="{446B74BE-BF15-4097-EF33-CD9773ED0980}"/>
          </ac:spMkLst>
        </pc:spChg>
        <pc:spChg chg="mod ord">
          <ac:chgData name="Pauline Ronnet" userId="S::pauline.ronnet@embo365.org::8841648b-6643-4fae-ac34-b8eadb76f431" providerId="AD" clId="Web-{00000000-0000-0000-0000-000000000000}" dt="2026-10-13T12:48:56.534" v="11" actId="14100"/>
          <ac:spMkLst>
            <pc:docMk/>
            <pc:sldMk cId="1749724498" sldId="2126"/>
            <ac:spMk id="3" creationId="{A77DDE14-69F2-3AD3-2B7A-019BA87A5F66}"/>
          </ac:spMkLst>
        </pc:spChg>
      </pc:sldChg>
    </pc:docChg>
  </pc:docChgLst>
  <pc:docChgLst>
    <pc:chgData name="Sandra Bendiscioli" userId="S::alessandra.bendiscioli@embo365.org::fa603381-2a4b-4f1e-84de-e13955e1b926" providerId="AD" clId="Web-{5643DD8B-6339-A768-FC9C-A393E045CDBC}"/>
    <pc:docChg chg="modSld">
      <pc:chgData name="Sandra Bendiscioli" userId="S::alessandra.bendiscioli@embo365.org::fa603381-2a4b-4f1e-84de-e13955e1b926" providerId="AD" clId="Web-{5643DD8B-6339-A768-FC9C-A393E045CDBC}" dt="2026-10-14T07:23:44.704" v="1" actId="20577"/>
      <pc:docMkLst>
        <pc:docMk/>
      </pc:docMkLst>
      <pc:sldChg chg="modSp">
        <pc:chgData name="Sandra Bendiscioli" userId="S::alessandra.bendiscioli@embo365.org::fa603381-2a4b-4f1e-84de-e13955e1b926" providerId="AD" clId="Web-{5643DD8B-6339-A768-FC9C-A393E045CDBC}" dt="2026-10-14T07:23:44.704" v="1" actId="20577"/>
        <pc:sldMkLst>
          <pc:docMk/>
          <pc:sldMk cId="1749724498" sldId="2126"/>
        </pc:sldMkLst>
        <pc:spChg chg="mod">
          <ac:chgData name="Sandra Bendiscioli" userId="S::alessandra.bendiscioli@embo365.org::fa603381-2a4b-4f1e-84de-e13955e1b926" providerId="AD" clId="Web-{5643DD8B-6339-A768-FC9C-A393E045CDBC}" dt="2026-10-14T07:23:44.704" v="1" actId="20577"/>
          <ac:spMkLst>
            <pc:docMk/>
            <pc:sldMk cId="1749724498" sldId="2126"/>
            <ac:spMk id="3" creationId="{A77DDE14-69F2-3AD3-2B7A-019BA87A5F66}"/>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1CC29A-CEDA-6148-AEC4-9B60CFFA1DAC}"/>
              </a:ext>
            </a:extLst>
          </p:cNvPr>
          <p:cNvSpPr>
            <a:spLocks noGrp="1"/>
          </p:cNvSpPr>
          <p:nvPr>
            <p:ph type="hdr" sz="quarter"/>
          </p:nvPr>
        </p:nvSpPr>
        <p:spPr>
          <a:xfrm>
            <a:off x="457200" y="143655"/>
            <a:ext cx="2971800" cy="458788"/>
          </a:xfrm>
          <a:prstGeom prst="rect">
            <a:avLst/>
          </a:prstGeom>
        </p:spPr>
        <p:txBody>
          <a:bodyPr vert="horz" lIns="91440" tIns="45720" rIns="91440" bIns="45720" rtlCol="0"/>
          <a:lstStyle>
            <a:lvl1pPr algn="l">
              <a:defRPr sz="1200"/>
            </a:lvl1pPr>
          </a:lstStyle>
          <a:p>
            <a:endParaRPr lang="en-DE" b="1">
              <a:latin typeface="Noto Sans" panose="020B0502040504020204" pitchFamily="34" charset="0"/>
              <a:ea typeface="Noto Sans" panose="020B0502040504020204" pitchFamily="34" charset="0"/>
              <a:cs typeface="Noto Sans" panose="020B0502040504020204" pitchFamily="34" charset="0"/>
            </a:endParaRPr>
          </a:p>
        </p:txBody>
      </p:sp>
      <p:sp>
        <p:nvSpPr>
          <p:cNvPr id="3" name="Date Placeholder 2">
            <a:extLst>
              <a:ext uri="{FF2B5EF4-FFF2-40B4-BE49-F238E27FC236}">
                <a16:creationId xmlns:a16="http://schemas.microsoft.com/office/drawing/2014/main" id="{7FF7F280-EE37-814B-BE30-24A5BDE8B3B9}"/>
              </a:ext>
            </a:extLst>
          </p:cNvPr>
          <p:cNvSpPr>
            <a:spLocks noGrp="1"/>
          </p:cNvSpPr>
          <p:nvPr>
            <p:ph type="dt" sz="quarter" idx="1"/>
          </p:nvPr>
        </p:nvSpPr>
        <p:spPr>
          <a:xfrm>
            <a:off x="457200" y="8226425"/>
            <a:ext cx="2971800" cy="258152"/>
          </a:xfrm>
          <a:prstGeom prst="rect">
            <a:avLst/>
          </a:prstGeom>
        </p:spPr>
        <p:txBody>
          <a:bodyPr vert="horz" lIns="91440" tIns="45720" rIns="91440" bIns="45720" rtlCol="0"/>
          <a:lstStyle>
            <a:lvl1pPr algn="r">
              <a:defRPr sz="1200"/>
            </a:lvl1pPr>
          </a:lstStyle>
          <a:p>
            <a:pPr algn="l"/>
            <a:fld id="{A611C26D-3014-7C46-B7B5-66727BE761EC}" type="datetimeFigureOut">
              <a:rPr lang="en-DE" smtClean="0">
                <a:latin typeface="Noto Sans" panose="020B0502040504020204" pitchFamily="34" charset="0"/>
                <a:ea typeface="Noto Sans" panose="020B0502040504020204" pitchFamily="34" charset="0"/>
                <a:cs typeface="Noto Sans" panose="020B0502040504020204" pitchFamily="34" charset="0"/>
              </a:rPr>
              <a:pPr algn="l"/>
              <a:t>10/14/2026</a:t>
            </a:fld>
            <a:endParaRPr lang="en-DE">
              <a:latin typeface="Noto Sans" panose="020B0502040504020204" pitchFamily="34" charset="0"/>
              <a:ea typeface="Noto Sans" panose="020B0502040504020204" pitchFamily="34" charset="0"/>
              <a:cs typeface="Noto Sans" panose="020B0502040504020204" pitchFamily="34" charset="0"/>
            </a:endParaRPr>
          </a:p>
        </p:txBody>
      </p:sp>
      <p:sp>
        <p:nvSpPr>
          <p:cNvPr id="5" name="Slide Number Placeholder 4">
            <a:extLst>
              <a:ext uri="{FF2B5EF4-FFF2-40B4-BE49-F238E27FC236}">
                <a16:creationId xmlns:a16="http://schemas.microsoft.com/office/drawing/2014/main" id="{98329E56-16E7-BF48-B206-20BC04A4FE5A}"/>
              </a:ext>
            </a:extLst>
          </p:cNvPr>
          <p:cNvSpPr>
            <a:spLocks noGrp="1"/>
          </p:cNvSpPr>
          <p:nvPr>
            <p:ph type="sldNum" sz="quarter" idx="3"/>
          </p:nvPr>
        </p:nvSpPr>
        <p:spPr>
          <a:xfrm>
            <a:off x="3656013" y="8500575"/>
            <a:ext cx="2971800" cy="458787"/>
          </a:xfrm>
          <a:prstGeom prst="rect">
            <a:avLst/>
          </a:prstGeom>
        </p:spPr>
        <p:txBody>
          <a:bodyPr vert="horz" lIns="91440" tIns="45720" rIns="91440" bIns="45720" rtlCol="0" anchor="t"/>
          <a:lstStyle>
            <a:lvl1pPr algn="r">
              <a:defRPr sz="1200"/>
            </a:lvl1pPr>
          </a:lstStyle>
          <a:p>
            <a:fld id="{0241FE70-80A9-2A41-A5A5-98F66AD824A5}" type="slidenum">
              <a:rPr lang="en-DE" smtClean="0">
                <a:latin typeface="Noto Sans" panose="020B0502040504020204" pitchFamily="34" charset="0"/>
                <a:ea typeface="Noto Sans" panose="020B0502040504020204" pitchFamily="34" charset="0"/>
                <a:cs typeface="Noto Sans" panose="020B0502040504020204" pitchFamily="34" charset="0"/>
              </a:rPr>
              <a:t>‹#›</a:t>
            </a:fld>
            <a:endParaRPr lang="en-DE">
              <a:latin typeface="Noto Sans" panose="020B0502040504020204" pitchFamily="34" charset="0"/>
              <a:ea typeface="Noto Sans" panose="020B0502040504020204" pitchFamily="34" charset="0"/>
              <a:cs typeface="Noto Sans" panose="020B0502040504020204" pitchFamily="34" charset="0"/>
            </a:endParaRPr>
          </a:p>
        </p:txBody>
      </p:sp>
      <p:pic>
        <p:nvPicPr>
          <p:cNvPr id="7" name="Graphic 6">
            <a:extLst>
              <a:ext uri="{FF2B5EF4-FFF2-40B4-BE49-F238E27FC236}">
                <a16:creationId xmlns:a16="http://schemas.microsoft.com/office/drawing/2014/main" id="{4B99FD90-82D2-654E-B013-A47514557BB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18921" y="0"/>
            <a:ext cx="1037492" cy="746099"/>
          </a:xfrm>
          <a:prstGeom prst="rect">
            <a:avLst/>
          </a:prstGeom>
        </p:spPr>
      </p:pic>
    </p:spTree>
    <p:extLst>
      <p:ext uri="{BB962C8B-B14F-4D97-AF65-F5344CB8AC3E}">
        <p14:creationId xmlns:p14="http://schemas.microsoft.com/office/powerpoint/2010/main" val="423521739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D788895D-28AC-5F41-BE5B-C6E8282AA807}" type="datetimeFigureOut">
              <a:rPr lang="en-DE" smtClean="0"/>
              <a:t>10/14/2026</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F22E7F-4881-604F-9F98-C71D63AF9777}" type="slidenum">
              <a:rPr lang="en-DE" smtClean="0"/>
              <a:t>‹#›</a:t>
            </a:fld>
            <a:endParaRPr lang="en-DE"/>
          </a:p>
        </p:txBody>
      </p:sp>
    </p:spTree>
    <p:extLst>
      <p:ext uri="{BB962C8B-B14F-4D97-AF65-F5344CB8AC3E}">
        <p14:creationId xmlns:p14="http://schemas.microsoft.com/office/powerpoint/2010/main" val="3288262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ri.hhs.gov/about-ori"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ori.hhs.gov/rri-program"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llea.org/portfolio-item/european-code-of-conduct-202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doi.org/10.1038/d41586-022-02002-5" TargetMode="External"/><Relationship Id="rId3" Type="http://schemas.openxmlformats.org/officeDocument/2006/relationships/hyperlink" Target="https://www.economist.com/science-and-technology/2022/07/23/critical-research-on-the-causes-of-alzheimers-may-have-been-falsified" TargetMode="External"/><Relationship Id="rId7" Type="http://schemas.openxmlformats.org/officeDocument/2006/relationships/hyperlink" Target="https://www.economist.com/science-and-technology/2023/02/22/there-is-a-worrying-amount-of-fraud-in-medical-research"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washingtonpost.com/education/2022/12/01/stanford-university-president-research-investigation/" TargetMode="External"/><Relationship Id="rId5" Type="http://schemas.openxmlformats.org/officeDocument/2006/relationships/hyperlink" Target="https://www.nytimes.com/2014/07/03/business/stem-cell-research-papers-are-retracted.html" TargetMode="External"/><Relationship Id="rId4" Type="http://schemas.openxmlformats.org/officeDocument/2006/relationships/hyperlink" Target="https://www.nytimes.com/2020/05/12/magazine/didier-raoult-hydroxychloroquine.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cience.org/content/article/what-massive-database-retracted-papers-reveals-about-science-publishing-s-death-penalty"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retractionwatch.com/the-retraction-watch-leaderboard/top-10-most-highly-cited-retracted-papers/" TargetMode="External"/><Relationship Id="rId4" Type="http://schemas.openxmlformats.org/officeDocument/2006/relationships/hyperlink" Target="https://retractionwatch.com/2016/09/06/cancer-researcher-logs-5th-retractio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oi.org/10.1016/S0140-6736(10)60175-4"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doi.org/10.1038/d41586-020-00720-2" TargetMode="External"/><Relationship Id="rId5" Type="http://schemas.openxmlformats.org/officeDocument/2006/relationships/hyperlink" Target="https://www.fda.gov/news-events/press-announcements/coronavirus-covid-19-update-fda-revokes-emergency-use-authorization-chloroquine-and" TargetMode="External"/><Relationship Id="rId4" Type="http://schemas.openxmlformats.org/officeDocument/2006/relationships/hyperlink" Target="https://doi.org/10.15252/embr.202051371"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ri.hhs.gov/definition-research-misconduct"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ori.hhs.gov/definition-research-misconduc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ori.hhs.gov/avoiding-plagiarism-self-plagiarism-and-other-questionable-writing-practices-guide-ethical-writing"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allea.org/portfolio-item/european-code-of-conduct-2023/"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doi.org/10.1007/PL00022268"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ri.hhs.gov/ori-introduction-responsible-conduct-research"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bbc.com/news/health-25917270" TargetMode="External"/><Relationship Id="rId7" Type="http://schemas.openxmlformats.org/officeDocument/2006/relationships/hyperlink" Target="https://pubpeer.com/publications/8B755710BADFE6FB0A848A44B70F7D"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nytimes.com/2014/01/30/business/study-says-new-method-could-be-a-quicker-source-of-stem-cells.html" TargetMode="External"/><Relationship Id="rId5" Type="http://schemas.openxmlformats.org/officeDocument/2006/relationships/hyperlink" Target="https://doi.org/10.1038/nature12968" TargetMode="External"/><Relationship Id="rId4" Type="http://schemas.openxmlformats.org/officeDocument/2006/relationships/hyperlink" Target="https://doi.org/10.1038/nature12969" TargetMode="Externa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pubpeer.com/publications/8B755710BADFE6FB0A848A44B70F7D" TargetMode="External"/><Relationship Id="rId3" Type="http://schemas.openxmlformats.org/officeDocument/2006/relationships/hyperlink" Target="https://doi.org/10.1038/nature.2014.14738" TargetMode="External"/><Relationship Id="rId7" Type="http://schemas.openxmlformats.org/officeDocument/2006/relationships/hyperlink" Target="https://doi.org/10.1038/nature13598"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doi.org/10.1038/nature12969" TargetMode="External"/><Relationship Id="rId5" Type="http://schemas.openxmlformats.org/officeDocument/2006/relationships/hyperlink" Target="https://doi.org/10.1126/science.344.6189.1215" TargetMode="External"/><Relationship Id="rId4" Type="http://schemas.openxmlformats.org/officeDocument/2006/relationships/hyperlink" Target="https://doi.org/10.1038/nature.2014.14974"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oi.org/10.1002/embj.201387566"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tanforddaily.com/2022/11/29/stanford-presidents-research-under-investigation-for-scientific-misconduct-university-admits-mistakes/"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washingtonpost.com/education/2022/12/01/stanford-university-president-research-investigation/" TargetMode="External"/><Relationship Id="rId5" Type="http://schemas.openxmlformats.org/officeDocument/2006/relationships/hyperlink" Target="https://boardoftrustees.stanford.edu/sites/g/files/sbiybj31576/files/media/file/scientific-panel-final-report.pdf" TargetMode="External"/><Relationship Id="rId4" Type="http://schemas.openxmlformats.org/officeDocument/2006/relationships/hyperlink" Target="https://doi.org/10.1038/d41586-023-02438-3"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stanforddaily.com/2022/11/29/stanford-presidents-research-under-investigation-for-scientific-misconduct-university-admits-mistakes/"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boardoftrustees.stanford.edu/sites/g/files/sbiybj31576/files/media/file/scientific-panel-final-report.pdf" TargetMode="External"/><Relationship Id="rId4" Type="http://schemas.openxmlformats.org/officeDocument/2006/relationships/hyperlink" Target="https://doi.org/10.1038/d41586-023-02438-3"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oi.org/10.1038/d41586-023-02438-3"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boardoftrustees.stanford.edu/sites/g/files/sbiybj31576/files/media/file/scientific-panel-final-report.pdf"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oi.org/10.1038/nature.2015.17958" TargetMode="External"/><Relationship Id="rId7" Type="http://schemas.openxmlformats.org/officeDocument/2006/relationships/hyperlink" Target="http://www.labtimes.org/editorial/e_594.lasso"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pubpeer.com/publications/C212754B71B23CD2137797D265935D" TargetMode="External"/><Relationship Id="rId5" Type="http://schemas.openxmlformats.org/officeDocument/2006/relationships/hyperlink" Target="https://pubpeer.com/publications/99D465D980ABB74F58439A9CD16219" TargetMode="External"/><Relationship Id="rId4" Type="http://schemas.openxmlformats.org/officeDocument/2006/relationships/hyperlink" Target="https://doi.org/10.1126/science.1185880" TargetMode="Externa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pubpeer.com/publications/358DABD0BE713B03950C76D7652140" TargetMode="External"/><Relationship Id="rId3" Type="http://schemas.openxmlformats.org/officeDocument/2006/relationships/hyperlink" Target="https://doi.org/10.1038/nature.2015.17958" TargetMode="External"/><Relationship Id="rId7" Type="http://schemas.openxmlformats.org/officeDocument/2006/relationships/hyperlink" Target="https://pubpeer.com/publications/7E72477BFA031E54D5D452B7E0BF6D"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retractionwatch.com/2016/01/28/embo-takes-back-voinnets-award-investigates-other-awardee-who-just-lost-a-nature-genetics-paper/" TargetMode="External"/><Relationship Id="rId5" Type="http://schemas.openxmlformats.org/officeDocument/2006/relationships/hyperlink" Target="https://ethz.ch/en/news-and-events/eth-news/news/2015/07/investigation-result-voinnet.html" TargetMode="External"/><Relationship Id="rId10" Type="http://schemas.openxmlformats.org/officeDocument/2006/relationships/hyperlink" Target="https://pubpeer.com/publications/C212754B71B23CD2137797D265935D" TargetMode="External"/><Relationship Id="rId4" Type="http://schemas.openxmlformats.org/officeDocument/2006/relationships/hyperlink" Target="https://www.cnrs.fr/sites/default/files/press_info/2018-12/cpvoinnetdunoyer2018en.pdf" TargetMode="External"/><Relationship Id="rId9" Type="http://schemas.openxmlformats.org/officeDocument/2006/relationships/hyperlink" Target="https://pubpeer.com/publications/99D465D980ABB74F58439A9CD16219"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i.org/10.1038/nature.2015.17958"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ethz.ch/en/news-and-events/eth-news/news/2015/07/investigation-result-voinnet.html" TargetMode="External"/><Relationship Id="rId4" Type="http://schemas.openxmlformats.org/officeDocument/2006/relationships/hyperlink" Target="https://www.cnrs.fr/sites/default/files/press_info/2018-12/cpvoinnetdunoyer2018en.pdf"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doi.org/10.1371/journal.pone.0005738"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doi.org/10.1007/s11948-021-00314-9"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doi.org/10.1371/journal.pone.0005738"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doi.org/10.1007/s11948-021-00314-9"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oi.org/10.15252/embj.201570080"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allea.org/portfolio-item/european-code-of-conduct-2023/"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coara.org/agreement/the-agreement-full-text/"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sfdora.org/read/"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doi.org/10.1073/pnas.2407886121" TargetMode="External"/><Relationship Id="rId7" Type="http://schemas.openxmlformats.org/officeDocument/2006/relationships/hyperlink" Target="https://doi.org/10.1038/d41586-023-03464-x"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ukrio.org/wp-content/uploads/Embracing-AI-with-integrity.pdf" TargetMode="External"/><Relationship Id="rId5" Type="http://schemas.openxmlformats.org/officeDocument/2006/relationships/hyperlink" Target="https://royalsociety.org/-/media/policy/projects/science-in-the-age-of-ai/science-in-the-age-of-ai-report.pdf" TargetMode="External"/><Relationship Id="rId4" Type="http://schemas.openxmlformats.org/officeDocument/2006/relationships/hyperlink" Target="https://research-and-innovation.ec.europa.eu/document/2b6cf7e5-36ac-41cb-aab5-0d32050143dc_en"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doi.org/10.1073/pnas.2407886121"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ukrio.org/wp-content/uploads/Embracing-AI-with-integrity.pdf" TargetMode="External"/><Relationship Id="rId5" Type="http://schemas.openxmlformats.org/officeDocument/2006/relationships/hyperlink" Target="https://royalsociety.org/-/media/policy/projects/science-in-the-age-of-ai/science-in-the-age-of-ai-report.pdf" TargetMode="External"/><Relationship Id="rId4" Type="http://schemas.openxmlformats.org/officeDocument/2006/relationships/hyperlink" Target="https://research-and-innovation.ec.europa.eu/document/2b6cf7e5-36ac-41cb-aab5-0d32050143dc_en"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coara.org/agreement/the-agreement-full-text/" TargetMode="External"/><Relationship Id="rId7" Type="http://schemas.openxmlformats.org/officeDocument/2006/relationships/hyperlink" Target="https://wellcome.org/research-funding/guidance/policies-grant-conditions/responsible-conduct-research"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link.springer.com/partners/embo-press/editorial-policies" TargetMode="External"/><Relationship Id="rId5" Type="http://schemas.openxmlformats.org/officeDocument/2006/relationships/hyperlink" Target="https://sfdora.org/read/" TargetMode="External"/><Relationship Id="rId4" Type="http://schemas.openxmlformats.org/officeDocument/2006/relationships/hyperlink" Target="https://publicationethics.org/membership/code-of-conduct"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doi.org/10.6084/m9.figshare.19773298"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doi.org/10.1007/s11948-012-9409-0"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doi.org/10.15252/embr.201744110" TargetMode="External"/><Relationship Id="rId5" Type="http://schemas.openxmlformats.org/officeDocument/2006/relationships/hyperlink" Target="https://onlineethics.org/cases/evaluation-tools/survey-organizational-research-climate-source" TargetMode="External"/><Relationship Id="rId4" Type="http://schemas.openxmlformats.org/officeDocument/2006/relationships/hyperlink" Target="https://doi.org/10.1007/s11948-012-9410-7" TargetMode="Externa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doi.org/10.1007/s11948-023-00439-z"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allea.org/portfolio-item/european-code-of-conduct-2023/"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4FF22E7F-4881-604F-9F98-C71D63AF9777}" type="slidenum">
              <a:rPr lang="en-DE" smtClean="0"/>
              <a:t>1</a:t>
            </a:fld>
            <a:endParaRPr lang="en-DE"/>
          </a:p>
        </p:txBody>
      </p:sp>
    </p:spTree>
    <p:extLst>
      <p:ext uri="{BB962C8B-B14F-4D97-AF65-F5344CB8AC3E}">
        <p14:creationId xmlns:p14="http://schemas.microsoft.com/office/powerpoint/2010/main" val="266471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2</a:t>
            </a:fld>
            <a:endParaRPr lang="en-DE"/>
          </a:p>
        </p:txBody>
      </p:sp>
    </p:spTree>
    <p:extLst>
      <p:ext uri="{BB962C8B-B14F-4D97-AF65-F5344CB8AC3E}">
        <p14:creationId xmlns:p14="http://schemas.microsoft.com/office/powerpoint/2010/main" val="2588654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10DED-97F2-8C23-0BA5-51987B519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7CB2B-CF6C-3416-34D6-1323AC618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9D7B5-811E-4291-28A4-3317C9090456}"/>
              </a:ext>
            </a:extLst>
          </p:cNvPr>
          <p:cNvSpPr>
            <a:spLocks noGrp="1"/>
          </p:cNvSpPr>
          <p:nvPr>
            <p:ph type="body" idx="1"/>
          </p:nvPr>
        </p:nvSpPr>
        <p:spPr/>
        <p:txBody>
          <a:bodyPr/>
          <a:lstStyle/>
          <a:p>
            <a:pPr marL="0" indent="0">
              <a:buNone/>
            </a:pPr>
            <a:r>
              <a:rPr lang="en-GB" sz="1200">
                <a:solidFill>
                  <a:schemeClr val="tx1"/>
                </a:solidFill>
                <a:latin typeface="+mn-lt"/>
              </a:rPr>
              <a:t>Let’s start with the basics: what do we mean by research integrity (RI)?</a:t>
            </a:r>
          </a:p>
          <a:p>
            <a:pPr marL="0" indent="0">
              <a:buNone/>
            </a:pPr>
            <a:endParaRPr lang="en-GB" sz="1200">
              <a:solidFill>
                <a:schemeClr val="tx1"/>
              </a:solidFill>
              <a:latin typeface="+mn-lt"/>
            </a:endParaRPr>
          </a:p>
          <a:p>
            <a:pPr marL="0" indent="0">
              <a:buNone/>
            </a:pPr>
            <a:r>
              <a:rPr lang="en-GB" sz="1200">
                <a:solidFill>
                  <a:schemeClr val="tx1"/>
                </a:solidFill>
                <a:latin typeface="+mn-lt"/>
              </a:rPr>
              <a:t>One of the most widely used definitions of RI was developed in the United States by the Office of Research Integrity (ORI). The ORI oversees publicly funded research supported by the U.S. Public Health Service (PHS), which includes the National Institutes of Health (NIH), and several other agencies. Established in 1992, the ORI was one of the first offices of its kind in the world.</a:t>
            </a:r>
          </a:p>
          <a:p>
            <a:pPr marL="0" indent="0">
              <a:buNone/>
            </a:pPr>
            <a:endParaRPr lang="en-GB" sz="1200">
              <a:solidFill>
                <a:schemeClr val="tx1"/>
              </a:solidFill>
              <a:latin typeface="+mn-lt"/>
            </a:endParaRPr>
          </a:p>
          <a:p>
            <a:pPr marL="0" indent="0">
              <a:buNone/>
            </a:pPr>
            <a:r>
              <a:rPr lang="en-GB" sz="1200">
                <a:solidFill>
                  <a:schemeClr val="tx1"/>
                </a:solidFill>
                <a:latin typeface="+mn-lt"/>
              </a:rPr>
              <a:t>As shown on the slides, the ORI defines RI as applying to all stages of the research process, from proposing a project to reporting results and evaluating the work of others. It involves using honest and verifiable methods, complying with rules and standards, and respecting disciplinary norms and professional codes. This definition suggests that RI is not limited to publishing results, as is often assumed.</a:t>
            </a:r>
          </a:p>
          <a:p>
            <a:pPr marL="0" indent="0">
              <a:buNone/>
            </a:pPr>
            <a:endParaRPr lang="en-GB" sz="1200">
              <a:solidFill>
                <a:schemeClr val="tx1"/>
              </a:solidFill>
              <a:latin typeface="+mn-lt"/>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Professional norms are the expectations that researchers in a particular field have developed about what constitutes good and responsible research practice. They may be expressed in formal codes, but they can also be conventions that are widely accepted within a discipline. Examples include disciplinary expectations about authorship or acknowledgement, and conventions for reporting methods and results.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Rules, regulations and guidelines are formal requirements or guidance established by institutions, funders, governments, and other bodies. For example, complying with data protection laws, following institutional research policies, or meeting biosafety requirements.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Using honest and verifiable methods includes not fabricating or manipulating data (honesty) and keeping sufficient records of how data were collected and analysed (verifiability).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Some examples of research integrity across the research process: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Proposal and study-design stage</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Choosing methods that are appropriate for answering the research question</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Planning appropriate controls and analyses</a:t>
            </a:r>
          </a:p>
          <a:p>
            <a:pPr marL="342900" lvl="0" indent="-342900">
              <a:lnSpc>
                <a:spcPct val="115000"/>
              </a:lnSpc>
              <a:spcAft>
                <a:spcPts val="800"/>
              </a:spcAft>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Being transparent about how data will be collected, managed and analysed</a:t>
            </a:r>
          </a:p>
          <a:p>
            <a:pPr marL="342900" lvl="0" indent="-342900">
              <a:lnSpc>
                <a:spcPct val="115000"/>
              </a:lnSpc>
              <a:spcAft>
                <a:spcPts val="800"/>
              </a:spcAft>
              <a:buFont typeface="Symbol" pitchFamily="2" charset="2"/>
              <a:buChar char=""/>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Experimentation stage</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Accurately recording and reporting what was done</a:t>
            </a:r>
          </a:p>
          <a:p>
            <a:pPr marL="342900" lvl="0" indent="-342900">
              <a:lnSpc>
                <a:spcPct val="115000"/>
              </a:lnSpc>
              <a:spcAft>
                <a:spcPts val="800"/>
              </a:spcAft>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Avoiding fabrication, falsification or inappropriate manipulation of data </a:t>
            </a:r>
          </a:p>
          <a:p>
            <a:pPr marL="342900" lvl="0" indent="-342900">
              <a:lnSpc>
                <a:spcPct val="115000"/>
              </a:lnSpc>
              <a:spcAft>
                <a:spcPts val="800"/>
              </a:spcAft>
              <a:buFont typeface="Symbol" pitchFamily="2" charset="2"/>
              <a:buChar char=""/>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Reporting results</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Presenting findings accurately </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Acknowledging limitations </a:t>
            </a:r>
          </a:p>
          <a:p>
            <a:pPr marL="342900" lvl="0" indent="-342900">
              <a:lnSpc>
                <a:spcPct val="115000"/>
              </a:lnSpc>
              <a:spcAft>
                <a:spcPts val="800"/>
              </a:spcAft>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Giving appropriate credit to the work of others </a:t>
            </a:r>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Office of Research Integrity. (n.d.). </a:t>
            </a:r>
            <a:r>
              <a:rPr lang="en-GB" sz="1200" i="1">
                <a:solidFill>
                  <a:schemeClr val="tx1"/>
                </a:solidFill>
                <a:latin typeface="+mn-lt"/>
              </a:rPr>
              <a:t>About ORI</a:t>
            </a:r>
            <a:r>
              <a:rPr lang="en-GB" sz="1200">
                <a:solidFill>
                  <a:schemeClr val="tx1"/>
                </a:solidFill>
                <a:latin typeface="+mn-lt"/>
              </a:rPr>
              <a:t>. U.S. Department of Health and Human Services. </a:t>
            </a:r>
            <a:r>
              <a:rPr lang="en-GB" sz="1200">
                <a:solidFill>
                  <a:schemeClr val="hlink"/>
                </a:solidFill>
                <a:latin typeface="+mn-lt"/>
                <a:hlinkClick r:id="rId3"/>
              </a:rPr>
              <a:t>https://ori.hhs.gov/about-ori</a:t>
            </a:r>
            <a:endParaRPr lang="en-GB" sz="1200"/>
          </a:p>
          <a:p>
            <a:pPr marL="171450" indent="-171450">
              <a:buFont typeface="Arial"/>
              <a:buChar char="•"/>
            </a:pPr>
            <a:r>
              <a:rPr lang="en-GB" sz="1200">
                <a:solidFill>
                  <a:schemeClr val="tx1"/>
                </a:solidFill>
                <a:latin typeface="+mn-lt"/>
              </a:rPr>
              <a:t>Office of Research Integrity. (n.d.). </a:t>
            </a:r>
            <a:r>
              <a:rPr lang="en-GB" sz="1200" i="1">
                <a:solidFill>
                  <a:schemeClr val="tx1"/>
                </a:solidFill>
                <a:latin typeface="+mn-lt"/>
              </a:rPr>
              <a:t>Research on Research Integrity (RRI) program</a:t>
            </a:r>
            <a:r>
              <a:rPr lang="en-GB" sz="1200">
                <a:solidFill>
                  <a:schemeClr val="tx1"/>
                </a:solidFill>
                <a:latin typeface="+mn-lt"/>
              </a:rPr>
              <a:t>. U.S. Department of Health and Human Services. </a:t>
            </a:r>
            <a:r>
              <a:rPr lang="en-GB" sz="1200">
                <a:solidFill>
                  <a:schemeClr val="hlink"/>
                </a:solidFill>
                <a:latin typeface="+mn-lt"/>
                <a:hlinkClick r:id="rId4"/>
              </a:rPr>
              <a:t>https://ori.hhs.gov/rri-program</a:t>
            </a:r>
            <a:endParaRPr lang="en-GB" sz="1200"/>
          </a:p>
          <a:p>
            <a:endParaRPr lang="en-GB">
              <a:ea typeface="Calibri" panose="020F0502020204030204"/>
              <a:cs typeface="Calibri" panose="020F0502020204030204"/>
            </a:endParaRPr>
          </a:p>
          <a:p>
            <a:endParaRPr lang="en-DE">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9942B846-1796-3249-F7B7-03A3ECBF07D5}"/>
              </a:ext>
            </a:extLst>
          </p:cNvPr>
          <p:cNvSpPr>
            <a:spLocks noGrp="1"/>
          </p:cNvSpPr>
          <p:nvPr>
            <p:ph type="sldNum" sz="quarter" idx="5"/>
          </p:nvPr>
        </p:nvSpPr>
        <p:spPr/>
        <p:txBody>
          <a:bodyPr/>
          <a:lstStyle/>
          <a:p>
            <a:fld id="{4FF22E7F-4881-604F-9F98-C71D63AF9777}" type="slidenum">
              <a:rPr lang="en-DE" smtClean="0"/>
              <a:t>3</a:t>
            </a:fld>
            <a:endParaRPr lang="en-DE"/>
          </a:p>
        </p:txBody>
      </p:sp>
    </p:spTree>
    <p:extLst>
      <p:ext uri="{BB962C8B-B14F-4D97-AF65-F5344CB8AC3E}">
        <p14:creationId xmlns:p14="http://schemas.microsoft.com/office/powerpoint/2010/main" val="1564048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In Europe, the European Code of Conduct for Research Integrity, developed by All European Academies (ALLEA) in 2017, defines research integrity through the principles of reliability, honesty, respect, and accountability. The most recent version of the Code was published in 2023, and another revision is currently underway.</a:t>
            </a:r>
            <a:endParaRPr lang="en-GB" sz="1200"/>
          </a:p>
          <a:p>
            <a:pPr marL="0" indent="0">
              <a:buNone/>
            </a:pPr>
            <a:endParaRPr lang="en-GB" sz="1200"/>
          </a:p>
          <a:p>
            <a:pPr marL="0" indent="0">
              <a:buNone/>
            </a:pPr>
            <a:r>
              <a:rPr lang="en-GB" sz="1200">
                <a:solidFill>
                  <a:schemeClr val="tx1"/>
                </a:solidFill>
                <a:latin typeface="+mn-lt"/>
              </a:rPr>
              <a:t>The European Code of Conduct takes a broader view of research integrity. It covers not only the research process itself, but also the wider research endeavour and environment, including interactions within the research community; relationships between researchers, patients, research participants, and the environment; the management of research and training; and research wider impacts on society.</a:t>
            </a:r>
          </a:p>
          <a:p>
            <a:pPr marL="0" indent="0">
              <a:buNone/>
            </a:pPr>
            <a:endParaRPr lang="en-GB" sz="1200">
              <a:solidFill>
                <a:schemeClr val="tx1"/>
              </a:solidFill>
              <a:latin typeface="+mn-lt"/>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GB" sz="1200" kern="100">
                <a:solidFill>
                  <a:schemeClr val="tx1"/>
                </a:solidFill>
                <a:effectLst/>
                <a:latin typeface="+mn-lt"/>
                <a:ea typeface="Aptos" panose="020B0004020202020204" pitchFamily="34" charset="0"/>
                <a:cs typeface="Times New Roman" panose="02020603050405020304" pitchFamily="18" charset="0"/>
              </a:rPr>
              <a:t>According to the European Code of Conduct, research integrity is therefore an ecosystem of good research practices operating in the diverse contexts of the wider research environment. The responsibility for good practice is shared between researchers, supervisors and institutions. </a:t>
            </a:r>
            <a:r>
              <a:rPr lang="en-GB" sz="1200">
                <a:solidFill>
                  <a:schemeClr val="tx1"/>
                </a:solidFill>
                <a:latin typeface="+mn-lt"/>
              </a:rPr>
              <a:t>The European Commission has adopted the Code as a reference for all projects it funds, and many institutions across Europe have based their own codes on it.</a:t>
            </a:r>
            <a:r>
              <a:rPr lang="en-GB" sz="1200" kern="1200">
                <a:solidFill>
                  <a:schemeClr val="tx1"/>
                </a:solidFill>
                <a:effectLst/>
                <a:latin typeface="+mn-lt"/>
                <a:ea typeface="+mn-ea"/>
                <a:cs typeface="+mn-cs"/>
              </a:rPr>
              <a:t> </a:t>
            </a: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Here are some examples below: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b="0" i="0" u="sng" kern="100">
                <a:solidFill>
                  <a:schemeClr val="tx1"/>
                </a:solidFill>
                <a:effectLst/>
                <a:latin typeface="+mn-lt"/>
                <a:ea typeface="Aptos" panose="020B0004020202020204" pitchFamily="34" charset="0"/>
                <a:cs typeface="Times New Roman" panose="02020603050405020304" pitchFamily="18" charset="0"/>
              </a:rPr>
              <a:t>Interactions within the research community:</a:t>
            </a: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RI concerns how researchers work with, credit, supervise, review and treat other people in the research community. Examples:</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Authorship: agreeing who qualifies for authorship and acknowledging important contributions from people who do not meet the criteria for authorship</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Peer review: maintaining confidentiality and respecting authors’ and applicants’ rights </a:t>
            </a:r>
          </a:p>
          <a:p>
            <a:pPr marL="342900" lvl="0" indent="-342900">
              <a:lnSpc>
                <a:spcPct val="115000"/>
              </a:lnSpc>
              <a:spcAft>
                <a:spcPts val="800"/>
              </a:spcAft>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Respectful research environments: institutions should foster mutual respect and equity, diversity and inclusion, and researchers should be able to work without undue pressures that compromise good research practice. </a:t>
            </a:r>
          </a:p>
          <a:p>
            <a:pPr marL="342900" lvl="0" indent="-342900">
              <a:lnSpc>
                <a:spcPct val="115000"/>
              </a:lnSpc>
              <a:spcAft>
                <a:spcPts val="800"/>
              </a:spcAft>
              <a:buFont typeface="Symbol" pitchFamily="2" charset="2"/>
              <a:buChar char=""/>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b="0" i="0" u="sng" kern="100">
                <a:solidFill>
                  <a:schemeClr val="tx1"/>
                </a:solidFill>
                <a:effectLst/>
                <a:latin typeface="+mn-lt"/>
                <a:ea typeface="Aptos" panose="020B0004020202020204" pitchFamily="34" charset="0"/>
                <a:cs typeface="Times New Roman" panose="02020603050405020304" pitchFamily="18" charset="0"/>
              </a:rPr>
              <a:t>Relationships between researchers, patients, research participants, and the environment: </a:t>
            </a: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The integrity of research isn't only about whether the data are reliable. The researcher also has responsibilities concerning the people, animals, ecosystems and other entities affected by the research. Specifically, this means considering the rights, dignity, safety, privacy and welfare of people involved in research, as well as respecting the natural environment and considering potential harms associated with the research and its applications. Examples: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Handling research participants and subjects with respect and care, in accordance with legal requirements and ethical principles. </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Informing participants about how their data will be used, reused, accessed, stored and deleted, including in accordance with GDPR where applicable. </a:t>
            </a:r>
          </a:p>
          <a:p>
            <a:pPr marL="342900" lvl="0" indent="-342900">
              <a:lnSpc>
                <a:spcPct val="115000"/>
              </a:lnSpc>
              <a:spcAft>
                <a:spcPts val="800"/>
              </a:spcAft>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Weighing potential risks to ecosystems when research involves organisms, environmental release or field studies.</a:t>
            </a:r>
          </a:p>
          <a:p>
            <a:pPr marL="342900" lvl="0" indent="-342900">
              <a:lnSpc>
                <a:spcPct val="115000"/>
              </a:lnSpc>
              <a:spcAft>
                <a:spcPts val="800"/>
              </a:spcAft>
              <a:buFont typeface="Symbol" pitchFamily="2" charset="2"/>
              <a:buChar char=""/>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b="0" i="0" u="sng" kern="100">
                <a:solidFill>
                  <a:schemeClr val="tx1"/>
                </a:solidFill>
                <a:effectLst/>
                <a:latin typeface="+mn-lt"/>
                <a:ea typeface="Aptos" panose="020B0004020202020204" pitchFamily="34" charset="0"/>
                <a:cs typeface="Times New Roman" panose="02020603050405020304" pitchFamily="18" charset="0"/>
              </a:rPr>
              <a:t>Management of research and training: </a:t>
            </a: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Integrity in research is not only the responsibility of the individual researcher, but crucially also the responsibility of research leaders and institutions, which greatly shape the research culture. This is exemplified by the European Code of Conduct, which expects institutions to provide, for example and amongst others: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An environment that supports RI, including by providing training in RI and ethics</a:t>
            </a:r>
          </a:p>
          <a:p>
            <a:pPr marL="342900" lvl="0" indent="-342900">
              <a:lnSpc>
                <a:spcPct val="115000"/>
              </a:lnSpc>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Appropriate infrastructure for managing and protecting data and research materials </a:t>
            </a:r>
          </a:p>
          <a:p>
            <a:pPr marL="342900" lvl="0" indent="-342900">
              <a:lnSpc>
                <a:spcPct val="115000"/>
              </a:lnSpc>
              <a:spcAft>
                <a:spcPts val="800"/>
              </a:spcAft>
              <a:buFont typeface="Symbol" pitchFamily="2" charset="2"/>
              <a:buChar char=""/>
            </a:pPr>
            <a:r>
              <a:rPr lang="en-GB" sz="1200" kern="100">
                <a:solidFill>
                  <a:schemeClr val="tx1"/>
                </a:solidFill>
                <a:effectLst/>
                <a:latin typeface="+mn-lt"/>
                <a:ea typeface="Aptos" panose="020B0004020202020204" pitchFamily="34" charset="0"/>
                <a:cs typeface="Times New Roman" panose="02020603050405020304" pitchFamily="18" charset="0"/>
              </a:rPr>
              <a:t>Appropriate supervision and mentoring</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As part of this responsibility, senior researchers and supervisors are expected to lead by example and provide guidance and training to their team members. More on this in the second slide deck: “Supervisors’ Responsibilities”. </a:t>
            </a:r>
          </a:p>
          <a:p>
            <a:pPr>
              <a:lnSpc>
                <a:spcPct val="115000"/>
              </a:lnSpc>
              <a:spcAft>
                <a:spcPts val="800"/>
              </a:spcAft>
              <a:buNone/>
            </a:pPr>
            <a:endParaRPr lang="en-GB" sz="1200" kern="100">
              <a:solidFill>
                <a:schemeClr val="tx1"/>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en-GB" sz="1200" b="0" i="0" u="sng" kern="100">
                <a:solidFill>
                  <a:schemeClr val="tx1"/>
                </a:solidFill>
                <a:effectLst/>
                <a:latin typeface="+mn-lt"/>
                <a:ea typeface="Aptos" panose="020B0004020202020204" pitchFamily="34" charset="0"/>
                <a:cs typeface="Times New Roman" panose="02020603050405020304" pitchFamily="18" charset="0"/>
              </a:rPr>
              <a:t>Wider impacts of research on society: </a:t>
            </a: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Researchers and research organisations should take responsibility for understanding and communicating the potential consequences of research.</a:t>
            </a:r>
          </a:p>
          <a:p>
            <a:pPr>
              <a:lnSpc>
                <a:spcPct val="115000"/>
              </a:lnSpc>
              <a:spcAft>
                <a:spcPts val="800"/>
              </a:spcAft>
              <a:buNone/>
            </a:pPr>
            <a:r>
              <a:rPr lang="en-GB" sz="1200" kern="100">
                <a:solidFill>
                  <a:schemeClr val="tx1"/>
                </a:solidFill>
                <a:effectLst/>
                <a:latin typeface="+mn-lt"/>
                <a:ea typeface="Aptos" panose="020B0004020202020204" pitchFamily="34" charset="0"/>
                <a:cs typeface="Times New Roman" panose="02020603050405020304" pitchFamily="18" charset="0"/>
              </a:rPr>
              <a:t>This includes researchers communicating research accurately with colleagues, policymakers and the public (e.g. being transparent about uncertainties and the robustness of evidence) and considering potential harms and risks associated with the research and its applications. </a:t>
            </a:r>
          </a:p>
          <a:p>
            <a:pPr marL="0" indent="0">
              <a:buNone/>
            </a:pPr>
            <a:endParaRPr lang="en-GB" sz="1200"/>
          </a:p>
          <a:p>
            <a:pPr marL="0" indent="0">
              <a:buNone/>
            </a:pPr>
            <a:r>
              <a:rPr lang="en-GB" sz="1200" b="1">
                <a:solidFill>
                  <a:schemeClr val="tx1"/>
                </a:solidFill>
                <a:latin typeface="+mn-lt"/>
              </a:rPr>
              <a:t>Source:</a:t>
            </a:r>
            <a:endParaRPr lang="en-GB" sz="1200"/>
          </a:p>
          <a:p>
            <a:pPr marL="171450" indent="-171450">
              <a:buFont typeface="Arial"/>
              <a:buChar char="•"/>
            </a:pPr>
            <a:r>
              <a:rPr lang="en-GB" sz="1200">
                <a:solidFill>
                  <a:schemeClr val="tx1"/>
                </a:solidFill>
                <a:latin typeface="+mn-lt"/>
              </a:rPr>
              <a:t>ALLEA. (2023). </a:t>
            </a:r>
            <a:r>
              <a:rPr lang="en-GB" sz="1200" i="1">
                <a:solidFill>
                  <a:schemeClr val="tx1"/>
                </a:solidFill>
                <a:latin typeface="+mn-lt"/>
              </a:rPr>
              <a:t>The European code of conduct for research integrity</a:t>
            </a:r>
            <a:r>
              <a:rPr lang="en-GB" sz="1200">
                <a:solidFill>
                  <a:schemeClr val="tx1"/>
                </a:solidFill>
                <a:latin typeface="+mn-lt"/>
              </a:rPr>
              <a:t> (Revised ed.). ALLEA – All European Academies. </a:t>
            </a:r>
            <a:r>
              <a:rPr lang="en-GB" sz="1200">
                <a:solidFill>
                  <a:schemeClr val="hlink"/>
                </a:solidFill>
                <a:latin typeface="+mn-lt"/>
                <a:hlinkClick r:id="rId3"/>
              </a:rPr>
              <a:t>https://allea.org/portfolio-item/european-code-of-conduct-2023/</a:t>
            </a:r>
            <a:endParaRPr lang="en-GB" sz="1200"/>
          </a:p>
        </p:txBody>
      </p:sp>
      <p:sp>
        <p:nvSpPr>
          <p:cNvPr id="4" name="Slide Number Placeholder 3"/>
          <p:cNvSpPr>
            <a:spLocks noGrp="1"/>
          </p:cNvSpPr>
          <p:nvPr>
            <p:ph type="sldNum" sz="quarter" idx="5"/>
          </p:nvPr>
        </p:nvSpPr>
        <p:spPr/>
        <p:txBody>
          <a:bodyPr/>
          <a:lstStyle/>
          <a:p>
            <a:fld id="{4FF22E7F-4881-604F-9F98-C71D63AF9777}" type="slidenum">
              <a:rPr lang="en-DE" smtClean="0"/>
              <a:t>4</a:t>
            </a:fld>
            <a:endParaRPr lang="en-DE"/>
          </a:p>
        </p:txBody>
      </p:sp>
    </p:spTree>
    <p:extLst>
      <p:ext uri="{BB962C8B-B14F-4D97-AF65-F5344CB8AC3E}">
        <p14:creationId xmlns:p14="http://schemas.microsoft.com/office/powerpoint/2010/main" val="2783623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D5A86-E7BB-F458-A995-2C3382C4F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7D048-1AE2-23A3-D988-04678C575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062D7-4C58-C750-F815-E446B39B21E8}"/>
              </a:ext>
            </a:extLst>
          </p:cNvPr>
          <p:cNvSpPr>
            <a:spLocks noGrp="1"/>
          </p:cNvSpPr>
          <p:nvPr>
            <p:ph type="body" idx="1"/>
          </p:nvPr>
        </p:nvSpPr>
        <p:spPr/>
        <p:txBody>
          <a:bodyPr/>
          <a:lstStyle/>
          <a:p>
            <a:r>
              <a:rPr lang="en-GB" sz="1200" b="0" i="0" u="none" strike="noStrike" kern="1200">
                <a:solidFill>
                  <a:schemeClr val="tx1"/>
                </a:solidFill>
                <a:effectLst/>
                <a:latin typeface="+mn-lt"/>
                <a:ea typeface="+mn-ea"/>
                <a:cs typeface="+mn-cs"/>
              </a:rPr>
              <a:t>This is a placeholder slide where you can describe research integrity frameworks specific to your country, if available.</a:t>
            </a:r>
          </a:p>
          <a:p>
            <a:endParaRPr lang="en-GB"/>
          </a:p>
          <a:p>
            <a:r>
              <a:rPr lang="en-GB" sz="1200" b="0" i="0" u="none" strike="noStrike" kern="1200">
                <a:solidFill>
                  <a:schemeClr val="tx1"/>
                </a:solidFill>
                <a:effectLst/>
                <a:latin typeface="+mn-lt"/>
                <a:ea typeface="+mn-ea"/>
                <a:cs typeface="+mn-cs"/>
              </a:rPr>
              <a:t>Some information you could consider including</a:t>
            </a:r>
            <a:r>
              <a:rPr lang="en-GB"/>
              <a:t>, if applicable:</a:t>
            </a:r>
            <a:r>
              <a:rPr lang="en-GB" sz="1200" b="0" i="0" u="none" strike="noStrike" kern="1200">
                <a:solidFill>
                  <a:schemeClr val="tx1"/>
                </a:solidFill>
                <a:effectLst/>
                <a:latin typeface="+mn-lt"/>
                <a:ea typeface="+mn-ea"/>
                <a:cs typeface="+mn-cs"/>
              </a:rPr>
              <a:t> </a:t>
            </a:r>
          </a:p>
          <a:p>
            <a:endParaRPr lang="en-GB" sz="1200" b="0" i="0" u="none" strike="noStrike" kern="1200">
              <a:solidFill>
                <a:schemeClr val="tx1"/>
              </a:solidFill>
              <a:effectLst/>
              <a:latin typeface="+mn-lt"/>
              <a:ea typeface="Calibri"/>
              <a:cs typeface="Calibri"/>
            </a:endParaRPr>
          </a:p>
          <a:p>
            <a:pPr marL="171450" indent="-171450">
              <a:buFont typeface="Arial" panose="020B0604020202020204" pitchFamily="34" charset="0"/>
              <a:buChar char="•"/>
            </a:pPr>
            <a:r>
              <a:rPr lang="en-GB"/>
              <a:t>National</a:t>
            </a:r>
            <a:r>
              <a:rPr lang="en-GB" sz="1200" b="0" i="0" u="none" strike="noStrike" kern="1200">
                <a:solidFill>
                  <a:schemeClr val="tx1"/>
                </a:solidFill>
                <a:effectLst/>
                <a:latin typeface="+mn-lt"/>
                <a:ea typeface="+mn-ea"/>
                <a:cs typeface="+mn-cs"/>
              </a:rPr>
              <a:t> guidelines or codes</a:t>
            </a:r>
          </a:p>
          <a:p>
            <a:pPr marL="171450" indent="-171450">
              <a:buFont typeface="Arial" panose="020B0604020202020204" pitchFamily="34" charset="0"/>
              <a:buChar char="•"/>
            </a:pPr>
            <a:r>
              <a:rPr lang="en-GB"/>
              <a:t>Any recent reforms/legislative developments related to research integrity</a:t>
            </a:r>
            <a:endParaRPr lang="en-GB">
              <a:ea typeface="Calibri"/>
              <a:cs typeface="Calibri"/>
            </a:endParaRPr>
          </a:p>
          <a:p>
            <a:pPr marL="171450" indent="-171450">
              <a:buFont typeface="Arial" panose="020B0604020202020204" pitchFamily="34" charset="0"/>
              <a:buChar char="•"/>
            </a:pPr>
            <a:r>
              <a:rPr lang="en-GB"/>
              <a:t>A</a:t>
            </a:r>
            <a:r>
              <a:rPr lang="en-GB" sz="1200" b="0" i="0" u="none" strike="noStrike" kern="1200">
                <a:solidFill>
                  <a:schemeClr val="tx1"/>
                </a:solidFill>
                <a:effectLst/>
                <a:latin typeface="+mn-lt"/>
                <a:ea typeface="+mn-ea"/>
                <a:cs typeface="+mn-cs"/>
              </a:rPr>
              <a:t> dedicated agency/body that oversees research integrity</a:t>
            </a:r>
            <a:endParaRPr lang="en-GB" sz="1200" b="0" i="0" u="none" strike="noStrike" kern="1200">
              <a:solidFill>
                <a:schemeClr val="tx1"/>
              </a:solidFill>
              <a:effectLst/>
              <a:latin typeface="+mn-lt"/>
              <a:ea typeface="Calibri"/>
              <a:cs typeface="Calibri"/>
            </a:endParaRPr>
          </a:p>
          <a:p>
            <a:pPr marL="171450" indent="-171450">
              <a:buFont typeface="Arial" panose="020B0604020202020204" pitchFamily="34" charset="0"/>
              <a:buChar char="•"/>
            </a:pPr>
            <a:r>
              <a:rPr lang="en-GB"/>
              <a:t>Formal requirements for </a:t>
            </a:r>
            <a:r>
              <a:rPr lang="en-GB" sz="1200" b="0" i="0" u="none" strike="noStrike" kern="1200">
                <a:solidFill>
                  <a:schemeClr val="tx1"/>
                </a:solidFill>
                <a:effectLst/>
                <a:latin typeface="+mn-lt"/>
                <a:ea typeface="+mn-ea"/>
                <a:cs typeface="+mn-cs"/>
              </a:rPr>
              <a:t>universities to have formal research integrity policies</a:t>
            </a:r>
            <a:r>
              <a:rPr lang="en-GB"/>
              <a:t> and structures</a:t>
            </a:r>
            <a:endParaRPr lang="en-GB" sz="1200" b="0" i="0" u="none" strike="noStrike" kern="1200">
              <a:solidFill>
                <a:schemeClr val="tx1"/>
              </a:solidFill>
              <a:effectLst/>
              <a:latin typeface="+mn-lt"/>
              <a:ea typeface="Calibri"/>
              <a:cs typeface="Calibri"/>
            </a:endParaRPr>
          </a:p>
          <a:p>
            <a:pPr marL="171450" indent="-171450">
              <a:buFont typeface="Arial" panose="020B0604020202020204" pitchFamily="34" charset="0"/>
              <a:buChar char="•"/>
            </a:pPr>
            <a:endParaRPr lang="en-GB" sz="1200" b="0" i="0" u="none" strike="noStrike" kern="1200">
              <a:solidFill>
                <a:schemeClr val="tx1"/>
              </a:solidFill>
              <a:effectLst/>
              <a:latin typeface="+mn-lt"/>
              <a:ea typeface="Calibri"/>
              <a:cs typeface="Calibri"/>
            </a:endParaRPr>
          </a:p>
        </p:txBody>
      </p:sp>
      <p:sp>
        <p:nvSpPr>
          <p:cNvPr id="4" name="Slide Number Placeholder 3">
            <a:extLst>
              <a:ext uri="{FF2B5EF4-FFF2-40B4-BE49-F238E27FC236}">
                <a16:creationId xmlns:a16="http://schemas.microsoft.com/office/drawing/2014/main" id="{12602F6A-DB2A-03A7-BF78-DFDA29636E46}"/>
              </a:ext>
            </a:extLst>
          </p:cNvPr>
          <p:cNvSpPr>
            <a:spLocks noGrp="1"/>
          </p:cNvSpPr>
          <p:nvPr>
            <p:ph type="sldNum" sz="quarter" idx="5"/>
          </p:nvPr>
        </p:nvSpPr>
        <p:spPr/>
        <p:txBody>
          <a:bodyPr/>
          <a:lstStyle/>
          <a:p>
            <a:fld id="{4FF22E7F-4881-604F-9F98-C71D63AF9777}" type="slidenum">
              <a:rPr lang="en-DE" smtClean="0"/>
              <a:t>5</a:t>
            </a:fld>
            <a:endParaRPr lang="en-DE"/>
          </a:p>
        </p:txBody>
      </p:sp>
    </p:spTree>
    <p:extLst>
      <p:ext uri="{BB962C8B-B14F-4D97-AF65-F5344CB8AC3E}">
        <p14:creationId xmlns:p14="http://schemas.microsoft.com/office/powerpoint/2010/main" val="607268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slide may be adapted to the specific institutional context in which the session is delivered. It provides an opportunity to acquaint participants with the institutional frameworks, policies, and support structures that underpin research integrity.</a:t>
            </a:r>
            <a:endParaRPr lang="en-GB" sz="1200"/>
          </a:p>
          <a:p>
            <a:pPr marL="0" indent="0">
              <a:buNone/>
            </a:pPr>
            <a:endParaRPr lang="en-GB" sz="1200"/>
          </a:p>
          <a:p>
            <a:pPr marL="0" indent="0">
              <a:buNone/>
            </a:pPr>
            <a:r>
              <a:rPr lang="en-GB" sz="1200">
                <a:solidFill>
                  <a:schemeClr val="tx1"/>
                </a:solidFill>
                <a:latin typeface="+mn-lt"/>
              </a:rPr>
              <a:t>The following information and relevant links may be included:</a:t>
            </a:r>
            <a:endParaRPr lang="en-GB" sz="1200"/>
          </a:p>
          <a:p>
            <a:pPr marL="0" indent="0">
              <a:buNone/>
            </a:pPr>
            <a:endParaRPr lang="en-GB" sz="1200"/>
          </a:p>
          <a:p>
            <a:pPr marL="171450" indent="-171450">
              <a:buFont typeface="Arial"/>
              <a:buChar char="•"/>
            </a:pPr>
            <a:r>
              <a:rPr lang="en-GB" sz="1200">
                <a:solidFill>
                  <a:schemeClr val="tx1"/>
                </a:solidFill>
                <a:latin typeface="+mn-lt"/>
              </a:rPr>
              <a:t>Institutional policies that support responsible research, including on open science, data management and sharing, authorship, conflicts of interest, or a formal code of conduct.</a:t>
            </a:r>
            <a:endParaRPr lang="en-GB" sz="1200"/>
          </a:p>
          <a:p>
            <a:pPr marL="171450" indent="-171450">
              <a:buFont typeface="Arial"/>
              <a:buChar char="•"/>
            </a:pPr>
            <a:r>
              <a:rPr lang="en-GB" sz="1200">
                <a:solidFill>
                  <a:schemeClr val="tx1"/>
                </a:solidFill>
                <a:latin typeface="+mn-lt"/>
              </a:rPr>
              <a:t>The names and contact details of the research integrity officer, ombudsperson, or research integrity committee</a:t>
            </a:r>
            <a:endParaRPr lang="en-GB" sz="1200"/>
          </a:p>
          <a:p>
            <a:pPr marL="171450" indent="-171450">
              <a:buFont typeface="Arial"/>
              <a:buChar char="•"/>
            </a:pPr>
            <a:r>
              <a:rPr lang="en-GB" sz="1200">
                <a:solidFill>
                  <a:schemeClr val="tx1"/>
                </a:solidFill>
                <a:latin typeface="+mn-lt"/>
              </a:rPr>
              <a:t>Information on whether research integrity training is mandatory for doctoral candidates or postdoctoral researchers</a:t>
            </a:r>
            <a:endParaRPr lang="en-GB" sz="1200"/>
          </a:p>
          <a:p>
            <a:pPr marL="0" indent="0">
              <a:buNone/>
            </a:pPr>
            <a:endParaRPr lang="en-GB" sz="1200"/>
          </a:p>
          <a:p>
            <a:pPr marL="0" indent="0">
              <a:buNone/>
            </a:pPr>
            <a:r>
              <a:rPr lang="en-GB" sz="1200">
                <a:solidFill>
                  <a:schemeClr val="tx1"/>
                </a:solidFill>
                <a:latin typeface="+mn-lt"/>
              </a:rPr>
              <a:t>Following the presentation of the relevant institutional frameworks and policies, participants may be invited to reflect on their prior awareness of these structures, including the names and contact details of the relevant research integrity officers or ombudsperson.</a:t>
            </a:r>
            <a:endParaRPr lang="en-GB" sz="1200"/>
          </a:p>
          <a:p>
            <a:pPr marL="0" indent="0">
              <a:buNone/>
            </a:pPr>
            <a:endParaRPr lang="en-GB" sz="1200"/>
          </a:p>
          <a:p>
            <a:pPr marL="0" indent="0">
              <a:buNone/>
            </a:pPr>
            <a:r>
              <a:rPr lang="en-GB" sz="1200">
                <a:solidFill>
                  <a:schemeClr val="tx1"/>
                </a:solidFill>
                <a:latin typeface="+mn-lt"/>
              </a:rPr>
              <a:t>Limited awareness may be identified as an area requiring institutional attention, particularly with regard to improving the visibility of such information on institutional webpages and providing dedicated explanatory sessions.</a:t>
            </a:r>
            <a:endParaRPr lang="en-GB" sz="1200"/>
          </a:p>
        </p:txBody>
      </p:sp>
      <p:sp>
        <p:nvSpPr>
          <p:cNvPr id="4" name="Slide Number Placeholder 3"/>
          <p:cNvSpPr>
            <a:spLocks noGrp="1"/>
          </p:cNvSpPr>
          <p:nvPr>
            <p:ph type="sldNum" sz="quarter" idx="5"/>
          </p:nvPr>
        </p:nvSpPr>
        <p:spPr/>
        <p:txBody>
          <a:bodyPr/>
          <a:lstStyle/>
          <a:p>
            <a:fld id="{4FF22E7F-4881-604F-9F98-C71D63AF9777}" type="slidenum">
              <a:rPr lang="en-DE" smtClean="0"/>
              <a:t>6</a:t>
            </a:fld>
            <a:endParaRPr lang="en-DE"/>
          </a:p>
        </p:txBody>
      </p:sp>
    </p:spTree>
    <p:extLst>
      <p:ext uri="{BB962C8B-B14F-4D97-AF65-F5344CB8AC3E}">
        <p14:creationId xmlns:p14="http://schemas.microsoft.com/office/powerpoint/2010/main" val="240115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The importance of research integrity becomes particularly clear when its principles are violated.</a:t>
            </a:r>
            <a:endParaRPr lang="en-GB" sz="1200"/>
          </a:p>
          <a:p>
            <a:pPr marL="0" indent="0">
              <a:buNone/>
            </a:pPr>
            <a:endParaRPr lang="en-GB" sz="1200"/>
          </a:p>
          <a:p>
            <a:pPr marL="0" indent="0">
              <a:buNone/>
            </a:pPr>
            <a:r>
              <a:rPr lang="en-GB" sz="1200">
                <a:solidFill>
                  <a:schemeClr val="tx1"/>
                </a:solidFill>
                <a:latin typeface="+mn-lt"/>
              </a:rPr>
              <a:t>These are real headlines relating to cases of research misconduct. Cases of this kind may receive coverage in mainstream media outlets, as illustrated here by headlines from The New York Times, The Washington Post, and The Economist. Such coverage can contribute to a decline in public trust in science. E.g., The Economist is read by policy makers in Brussels.</a:t>
            </a:r>
            <a:endParaRPr lang="en-GB" sz="1200"/>
          </a:p>
          <a:p>
            <a:pPr marL="0" indent="0">
              <a:buNone/>
            </a:pPr>
            <a:endParaRPr lang="en-GB" sz="1200"/>
          </a:p>
          <a:p>
            <a:pPr marL="0" indent="0">
              <a:buNone/>
            </a:pPr>
            <a:r>
              <a:rPr lang="en-GB" sz="1200">
                <a:solidFill>
                  <a:schemeClr val="tx1"/>
                </a:solidFill>
                <a:latin typeface="+mn-lt"/>
              </a:rPr>
              <a:t>Beyond reputational harm, research misconduct also entails societal, economic, and environmental costs. Consider, for example, the time, funding, and human resources that may be wasted when subsequent research is built on studies that were fundamentally flawed.</a:t>
            </a:r>
            <a:endParaRPr lang="en-GB" sz="1200"/>
          </a:p>
          <a:p>
            <a:pPr marL="0" indent="0">
              <a:buNone/>
            </a:pPr>
            <a:endParaRPr lang="en-GB" sz="1200"/>
          </a:p>
          <a:p>
            <a:pPr marL="0" indent="0">
              <a:buNone/>
            </a:pPr>
            <a:r>
              <a:rPr lang="en-GB" sz="1200">
                <a:solidFill>
                  <a:schemeClr val="tx1"/>
                </a:solidFill>
                <a:latin typeface="+mn-lt"/>
              </a:rPr>
              <a:t>The resulting damage may be substantial, particularly when account is taken of the costs associated with correcting the scientific record, investigating misconduct, and rebuilding trust.</a:t>
            </a:r>
            <a:endParaRPr lang="en-GB" sz="1200"/>
          </a:p>
          <a:p>
            <a:pPr marL="0" indent="0">
              <a:buNone/>
            </a:pPr>
            <a:endParaRPr lang="en-GB" sz="1200"/>
          </a:p>
          <a:p>
            <a:pPr marL="0" indent="0">
              <a:buNone/>
            </a:pPr>
            <a:r>
              <a:rPr lang="en-GB" sz="1200">
                <a:solidFill>
                  <a:schemeClr val="tx1"/>
                </a:solidFill>
                <a:latin typeface="+mn-lt"/>
              </a:rPr>
              <a:t>Two specific cases will be examined later in this session.</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Critical research on the causes of Alzheimer’s may have been falsified. (2022, July 23). </a:t>
            </a:r>
            <a:r>
              <a:rPr lang="en-GB" sz="1200" i="1">
                <a:solidFill>
                  <a:schemeClr val="tx1"/>
                </a:solidFill>
                <a:latin typeface="+mn-lt"/>
              </a:rPr>
              <a:t>The Economist</a:t>
            </a:r>
            <a:r>
              <a:rPr lang="en-GB" sz="1200">
                <a:solidFill>
                  <a:schemeClr val="tx1"/>
                </a:solidFill>
                <a:latin typeface="+mn-lt"/>
              </a:rPr>
              <a:t>. </a:t>
            </a:r>
            <a:r>
              <a:rPr lang="en-GB" sz="1200">
                <a:solidFill>
                  <a:schemeClr val="hlink"/>
                </a:solidFill>
                <a:latin typeface="+mn-lt"/>
                <a:hlinkClick r:id="rId3"/>
              </a:rPr>
              <a:t>https://www.economist.com/science-and-technology/2022/07/23/critical-research-on-the-causes-of-alzheimers-may-have-been-falsified</a:t>
            </a:r>
            <a:endParaRPr lang="en-GB" sz="1200"/>
          </a:p>
          <a:p>
            <a:pPr marL="171450" indent="-171450">
              <a:buFont typeface="Arial"/>
              <a:buChar char="•"/>
            </a:pPr>
            <a:r>
              <a:rPr lang="en-GB" sz="1200">
                <a:solidFill>
                  <a:schemeClr val="tx1"/>
                </a:solidFill>
                <a:latin typeface="+mn-lt"/>
              </a:rPr>
              <a:t>How science goes wrong [Cover]. (2013, October 19). </a:t>
            </a:r>
            <a:r>
              <a:rPr lang="en-GB" sz="1200" i="1">
                <a:solidFill>
                  <a:schemeClr val="tx1"/>
                </a:solidFill>
                <a:latin typeface="+mn-lt"/>
              </a:rPr>
              <a:t>The Economist</a:t>
            </a:r>
            <a:r>
              <a:rPr lang="en-GB" sz="1200">
                <a:solidFill>
                  <a:schemeClr val="tx1"/>
                </a:solidFill>
                <a:latin typeface="+mn-lt"/>
              </a:rPr>
              <a:t>.</a:t>
            </a:r>
            <a:endParaRPr lang="en-GB" sz="1200"/>
          </a:p>
          <a:p>
            <a:pPr marL="171450" indent="-171450">
              <a:buFont typeface="Arial"/>
              <a:buChar char="•"/>
            </a:pPr>
            <a:r>
              <a:rPr lang="en-GB" sz="1200">
                <a:solidFill>
                  <a:schemeClr val="tx1"/>
                </a:solidFill>
                <a:latin typeface="+mn-lt"/>
              </a:rPr>
              <a:t>Reardon, S. (2015, July 1). US vaccine researcher sentenced to prison for fraud. </a:t>
            </a:r>
            <a:r>
              <a:rPr lang="en-GB" sz="1200" i="1">
                <a:solidFill>
                  <a:schemeClr val="tx1"/>
                </a:solidFill>
                <a:latin typeface="+mn-lt"/>
              </a:rPr>
              <a:t>Nature, 523</a:t>
            </a:r>
            <a:r>
              <a:rPr lang="en-GB" sz="1200">
                <a:solidFill>
                  <a:schemeClr val="tx1"/>
                </a:solidFill>
                <a:latin typeface="+mn-lt"/>
              </a:rPr>
              <a:t>(7559), 138.</a:t>
            </a:r>
            <a:endParaRPr lang="en-GB" sz="1200"/>
          </a:p>
          <a:p>
            <a:pPr marL="171450" indent="-171450">
              <a:buFont typeface="Arial"/>
              <a:buChar char="•"/>
            </a:pPr>
            <a:r>
              <a:rPr lang="en-GB" sz="1200" err="1">
                <a:solidFill>
                  <a:schemeClr val="tx1"/>
                </a:solidFill>
                <a:latin typeface="+mn-lt"/>
              </a:rPr>
              <a:t>Sayare</a:t>
            </a:r>
            <a:r>
              <a:rPr lang="en-GB" sz="1200">
                <a:solidFill>
                  <a:schemeClr val="tx1"/>
                </a:solidFill>
                <a:latin typeface="+mn-lt"/>
              </a:rPr>
              <a:t>, S. (2020, May 12). He was a science star. Then he promoted a questionable cure for Covid-19. </a:t>
            </a:r>
            <a:r>
              <a:rPr lang="en-GB" sz="1200" i="1">
                <a:solidFill>
                  <a:schemeClr val="tx1"/>
                </a:solidFill>
                <a:latin typeface="+mn-lt"/>
              </a:rPr>
              <a:t>The New York Times Magazine</a:t>
            </a:r>
            <a:r>
              <a:rPr lang="en-GB" sz="1200">
                <a:solidFill>
                  <a:schemeClr val="tx1"/>
                </a:solidFill>
                <a:latin typeface="+mn-lt"/>
              </a:rPr>
              <a:t>. </a:t>
            </a:r>
            <a:r>
              <a:rPr lang="en-GB" sz="1200">
                <a:solidFill>
                  <a:schemeClr val="hlink"/>
                </a:solidFill>
                <a:latin typeface="+mn-lt"/>
                <a:hlinkClick r:id="rId4"/>
              </a:rPr>
              <a:t>https://www.nytimes.com/2020/05/12/magazine/didier-raoult-hydroxychloroquine.html</a:t>
            </a:r>
            <a:endParaRPr lang="en-GB" sz="1200"/>
          </a:p>
          <a:p>
            <a:pPr marL="171450" indent="-171450">
              <a:buFont typeface="Arial"/>
              <a:buChar char="•"/>
            </a:pPr>
            <a:r>
              <a:rPr lang="en-GB" sz="1200">
                <a:solidFill>
                  <a:schemeClr val="tx1"/>
                </a:solidFill>
                <a:latin typeface="+mn-lt"/>
              </a:rPr>
              <a:t>Stem cell research papers are retracted. (2014, July 2). </a:t>
            </a:r>
            <a:r>
              <a:rPr lang="en-GB" sz="1200" i="1">
                <a:solidFill>
                  <a:schemeClr val="tx1"/>
                </a:solidFill>
                <a:latin typeface="+mn-lt"/>
              </a:rPr>
              <a:t>The New York Times</a:t>
            </a:r>
            <a:r>
              <a:rPr lang="en-GB" sz="1200">
                <a:solidFill>
                  <a:schemeClr val="tx1"/>
                </a:solidFill>
                <a:latin typeface="+mn-lt"/>
              </a:rPr>
              <a:t>. </a:t>
            </a:r>
            <a:r>
              <a:rPr lang="en-GB" sz="1200">
                <a:solidFill>
                  <a:schemeClr val="hlink"/>
                </a:solidFill>
                <a:latin typeface="+mn-lt"/>
                <a:hlinkClick r:id="rId5"/>
              </a:rPr>
              <a:t>https://www.nytimes.com/2014/07/03/business/stem-cell-research-papers-are-retracted.html</a:t>
            </a:r>
            <a:endParaRPr lang="en-GB" sz="1200"/>
          </a:p>
          <a:p>
            <a:pPr marL="171450" indent="-171450">
              <a:buFont typeface="Arial"/>
              <a:buChar char="•"/>
            </a:pPr>
            <a:r>
              <a:rPr lang="en-GB" sz="1200" err="1">
                <a:solidFill>
                  <a:schemeClr val="tx1"/>
                </a:solidFill>
                <a:latin typeface="+mn-lt"/>
              </a:rPr>
              <a:t>Svrluga</a:t>
            </a:r>
            <a:r>
              <a:rPr lang="en-GB" sz="1200">
                <a:solidFill>
                  <a:schemeClr val="tx1"/>
                </a:solidFill>
                <a:latin typeface="+mn-lt"/>
              </a:rPr>
              <a:t>, S. (2022, December 1). Stanford investigates its president for possible research misconduct. </a:t>
            </a:r>
            <a:r>
              <a:rPr lang="en-GB" sz="1200" i="1">
                <a:solidFill>
                  <a:schemeClr val="tx1"/>
                </a:solidFill>
                <a:latin typeface="+mn-lt"/>
              </a:rPr>
              <a:t>The Washington Post</a:t>
            </a:r>
            <a:r>
              <a:rPr lang="en-GB" sz="1200">
                <a:solidFill>
                  <a:schemeClr val="tx1"/>
                </a:solidFill>
                <a:latin typeface="+mn-lt"/>
              </a:rPr>
              <a:t>. </a:t>
            </a:r>
            <a:r>
              <a:rPr lang="en-GB" sz="1200">
                <a:solidFill>
                  <a:schemeClr val="hlink"/>
                </a:solidFill>
                <a:latin typeface="+mn-lt"/>
                <a:hlinkClick r:id="rId6"/>
              </a:rPr>
              <a:t>https://www.washingtonpost.com/education/2022/12/01/stanford-university-president-research-investigation/</a:t>
            </a:r>
            <a:endParaRPr lang="en-GB" sz="1200"/>
          </a:p>
          <a:p>
            <a:pPr marL="171450" indent="-171450">
              <a:buFont typeface="Arial"/>
              <a:buChar char="•"/>
            </a:pPr>
            <a:r>
              <a:rPr lang="en-GB" sz="1200">
                <a:solidFill>
                  <a:schemeClr val="tx1"/>
                </a:solidFill>
                <a:latin typeface="+mn-lt"/>
              </a:rPr>
              <a:t>There is a worrying amount of fraud in medical research. (2023, February 22). </a:t>
            </a:r>
            <a:r>
              <a:rPr lang="en-GB" sz="1200" i="1">
                <a:solidFill>
                  <a:schemeClr val="tx1"/>
                </a:solidFill>
                <a:latin typeface="+mn-lt"/>
              </a:rPr>
              <a:t>The Economist</a:t>
            </a:r>
            <a:r>
              <a:rPr lang="en-GB" sz="1200">
                <a:solidFill>
                  <a:schemeClr val="tx1"/>
                </a:solidFill>
                <a:latin typeface="+mn-lt"/>
              </a:rPr>
              <a:t>. </a:t>
            </a:r>
            <a:r>
              <a:rPr lang="en-GB" sz="1200">
                <a:solidFill>
                  <a:schemeClr val="hlink"/>
                </a:solidFill>
                <a:latin typeface="+mn-lt"/>
                <a:hlinkClick r:id="rId7"/>
              </a:rPr>
              <a:t>https://www.economist.com/science-and-technology/2023/02/22/there-is-a-worrying-amount-of-fraud-in-medical-research</a:t>
            </a:r>
            <a:endParaRPr lang="en-GB" sz="1200"/>
          </a:p>
          <a:p>
            <a:pPr marL="171450" indent="-171450">
              <a:buFont typeface="Arial"/>
              <a:buChar char="•"/>
            </a:pPr>
            <a:r>
              <a:rPr lang="en-GB" sz="1200">
                <a:solidFill>
                  <a:schemeClr val="tx1"/>
                </a:solidFill>
                <a:latin typeface="+mn-lt"/>
              </a:rPr>
              <a:t>Van Noorden, R. (2022, July 20). Exclusive: Investigators found plagiarism and data falsification in work from prominent cancer lab.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8"/>
              </a:rPr>
              <a:t>https://doi.org/10.1038/d41586-022-02002-5</a:t>
            </a:r>
            <a:endParaRPr lang="en-GB" sz="1200"/>
          </a:p>
          <a:p>
            <a:endParaRPr lang="en-US">
              <a:cs typeface="+mn-lt"/>
            </a:endParaRPr>
          </a:p>
          <a:p>
            <a:br>
              <a:rPr lang="en-US">
                <a:cs typeface="+mn-lt"/>
              </a:rPr>
            </a:br>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7</a:t>
            </a:fld>
            <a:endParaRPr lang="en-DE"/>
          </a:p>
        </p:txBody>
      </p:sp>
    </p:spTree>
    <p:extLst>
      <p:ext uri="{BB962C8B-B14F-4D97-AF65-F5344CB8AC3E}">
        <p14:creationId xmlns:p14="http://schemas.microsoft.com/office/powerpoint/2010/main" val="1797645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1A1C1F"/>
                </a:solidFill>
                <a:highlight>
                  <a:srgbClr val="FFFFFF"/>
                </a:highlight>
              </a:rPr>
              <a:t>We may now turn to the question of why research integrity matters. </a:t>
            </a:r>
            <a:endParaRPr lang="en-US">
              <a:solidFill>
                <a:srgbClr val="1A1C1F"/>
              </a:solidFill>
              <a:highlight>
                <a:srgbClr val="FFFFFF"/>
              </a:highlight>
            </a:endParaRPr>
          </a:p>
          <a:p>
            <a:endParaRPr lang="en-US">
              <a:solidFill>
                <a:srgbClr val="1A1C1F"/>
              </a:solidFill>
              <a:highlight>
                <a:srgbClr val="FFFFFF"/>
              </a:highlight>
            </a:endParaRPr>
          </a:p>
          <a:p>
            <a:r>
              <a:rPr lang="en-US">
                <a:solidFill>
                  <a:srgbClr val="000000"/>
                </a:solidFill>
                <a:highlight>
                  <a:srgbClr val="FFFFFF"/>
                </a:highlight>
              </a:rPr>
              <a:t>The following slides address this question by highlighting the consequences of research misconduct and questionable research practices, and by encouraging participants to reflect on why these issues deserve attention. The consequences are not solely academic, nor are they limited to those directly involved in misconduct.</a:t>
            </a:r>
            <a:br>
              <a:rPr lang="en-US">
                <a:highlight>
                  <a:srgbClr val="FFFFFF"/>
                </a:highlight>
                <a:cs typeface="+mn-lt"/>
              </a:rPr>
            </a:br>
            <a:endParaRPr lang="en-US">
              <a:solidFill>
                <a:srgbClr val="1A1C1F"/>
              </a:solidFill>
              <a:highlight>
                <a:srgbClr val="FFFFFF"/>
              </a:highlight>
            </a:endParaRPr>
          </a:p>
          <a:p>
            <a:br>
              <a:rPr lang="en-US">
                <a:cs typeface="+mn-lt"/>
              </a:rPr>
            </a:br>
            <a:endParaRPr lang="en-US"/>
          </a:p>
          <a:p>
            <a:endParaRPr lang="en-US">
              <a:cs typeface="+mn-lt"/>
            </a:endParaRPr>
          </a:p>
          <a:p>
            <a:endParaRPr lang="en-US">
              <a:solidFill>
                <a:srgbClr val="1A1C1F"/>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159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i="1">
                <a:solidFill>
                  <a:schemeClr val="tx1"/>
                </a:solidFill>
                <a:latin typeface="+mn-lt"/>
              </a:rPr>
              <a:t>Presenter note: The figures on this slide are as of June 2025. Retraction Watch updates this list regularly; the figures can be refreshed from the Retraction Watch leaderboard listed under Sources.</a:t>
            </a:r>
            <a:endParaRPr lang="en-GB" sz="1200"/>
          </a:p>
          <a:p>
            <a:pPr marL="0" indent="0">
              <a:buNone/>
            </a:pPr>
            <a:endParaRPr lang="en-GB" sz="1200"/>
          </a:p>
          <a:p>
            <a:pPr marL="0" indent="0">
              <a:buNone/>
            </a:pPr>
            <a:r>
              <a:rPr lang="en-GB" sz="1200">
                <a:solidFill>
                  <a:schemeClr val="tx1"/>
                </a:solidFill>
                <a:latin typeface="+mn-lt"/>
              </a:rPr>
              <a:t>The aim of this slide is to make the audience think about real cases of problematic research. Whether retractions are due to misconduct or questionable research practices, they indicate that even when problems are caught, they can remain in the scientific record and propagate.</a:t>
            </a:r>
            <a:endParaRPr lang="en-GB" sz="1200"/>
          </a:p>
          <a:p>
            <a:pPr marL="0" indent="0">
              <a:buNone/>
            </a:pPr>
            <a:endParaRPr lang="en-GB" sz="1200"/>
          </a:p>
          <a:p>
            <a:pPr marL="0" indent="0">
              <a:buNone/>
            </a:pPr>
            <a:r>
              <a:rPr lang="en-GB" sz="1200">
                <a:solidFill>
                  <a:schemeClr val="tx1"/>
                </a:solidFill>
                <a:latin typeface="+mn-lt"/>
              </a:rPr>
              <a:t>This slide presents some of the most highly cited retracted papers listed by Retraction Watch, an organisation that monitors retractions with the aim of promoting transparency and accountability in science. The list includes the year of publication, the year of retraction, and the number of citations recorded before and after retraction. To encourage discussion, participants may be asked whether they are familiar with Retraction Watch.</a:t>
            </a:r>
            <a:endParaRPr lang="en-GB" sz="1200"/>
          </a:p>
          <a:p>
            <a:pPr marL="0" indent="0">
              <a:buNone/>
            </a:pPr>
            <a:endParaRPr lang="en-GB" sz="1200"/>
          </a:p>
          <a:p>
            <a:pPr marL="0" indent="0">
              <a:buNone/>
            </a:pPr>
            <a:r>
              <a:rPr lang="en-GB" sz="1200">
                <a:solidFill>
                  <a:schemeClr val="tx1"/>
                </a:solidFill>
                <a:latin typeface="+mn-lt"/>
              </a:rPr>
              <a:t>Many of the papers on this list were published in highly prestigious journals and were cited hundreds or even thousands of times before being retracted. One of the most widely known examples is number 8 on the list: the 1998 paper by Andrew Wakefield, which falsely suggested a link between the MMR vaccine and autism. Although the study was thoroughly discredited and subsequently retracted, it has remained highly influential and continues to be cited.</a:t>
            </a:r>
            <a:endParaRPr lang="en-GB" sz="1200"/>
          </a:p>
          <a:p>
            <a:pPr marL="0" indent="0">
              <a:buNone/>
            </a:pPr>
            <a:endParaRPr lang="en-GB" sz="1200"/>
          </a:p>
          <a:p>
            <a:pPr marL="0" indent="0">
              <a:buNone/>
            </a:pPr>
            <a:r>
              <a:rPr lang="en-GB" sz="1200">
                <a:solidFill>
                  <a:schemeClr val="tx1"/>
                </a:solidFill>
                <a:latin typeface="+mn-lt"/>
              </a:rPr>
              <a:t>The central message of this slide is that, even after retraction, flawed research may continue to shape the scientific record. Subsequent researchers may formulate hypotheses or design studies on the basis of unreliable findings, thereby allowing flawed science to exert continuing influence.</a:t>
            </a:r>
            <a:endParaRPr lang="en-GB" sz="1200"/>
          </a:p>
          <a:p>
            <a:pPr marL="0" indent="0">
              <a:buNone/>
            </a:pPr>
            <a:endParaRPr lang="en-GB" sz="1200"/>
          </a:p>
          <a:p>
            <a:pPr marL="0" indent="0">
              <a:buNone/>
            </a:pPr>
            <a:r>
              <a:rPr lang="en-GB" sz="1200">
                <a:solidFill>
                  <a:schemeClr val="tx1"/>
                </a:solidFill>
                <a:latin typeface="+mn-lt"/>
              </a:rPr>
              <a:t>Retraction Watch found cases of articles that were themselves retracted because they relied on previously retracted studies, creating a chain of unreliable research.</a:t>
            </a:r>
            <a:endParaRPr lang="en-GB" sz="1200"/>
          </a:p>
          <a:p>
            <a:pPr marL="0" indent="0">
              <a:buNone/>
            </a:pPr>
            <a:endParaRPr lang="en-GB" sz="1200"/>
          </a:p>
          <a:p>
            <a:pPr marL="0" indent="0">
              <a:buNone/>
            </a:pPr>
            <a:r>
              <a:rPr lang="en-GB" sz="1200">
                <a:solidFill>
                  <a:schemeClr val="tx1"/>
                </a:solidFill>
                <a:latin typeface="+mn-lt"/>
              </a:rPr>
              <a:t>A further important point emerging from Retraction Watch’s analyses is that a substantial proportion of retractions are associated with serious misconduct, including fabrication, falsification, and plagiarism, all of which fall within the U.S. government’s definition of scientific misconduct. A further proportion involves other dishonest practices, such as false authorship, manipulated peer review, or the absence of ethics approval.</a:t>
            </a:r>
            <a:endParaRPr lang="en-GB" sz="1200"/>
          </a:p>
          <a:p>
            <a:pPr marL="0" indent="0">
              <a:buNone/>
            </a:pPr>
            <a:endParaRPr lang="en-GB" sz="1200"/>
          </a:p>
          <a:p>
            <a:pPr marL="0" indent="0">
              <a:buNone/>
            </a:pPr>
            <a:r>
              <a:rPr lang="en-GB" sz="1200">
                <a:solidFill>
                  <a:schemeClr val="tx1"/>
                </a:solidFill>
                <a:latin typeface="+mn-lt"/>
              </a:rPr>
              <a:t>At this stage, it may be useful to note that retractions should not be understood solely in negative terms. They may also indicate that mechanisms of self-correction in research are functioning. In some cases, authors themselves request retraction after identifying honest errors and seeking to remove unreliable findings from the scientific record. Such actions deserve recognition, as retracting one’s own work is rarely straightforward.</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Brainard, J., &amp; You, J. (2018, October 25). What a massive database of retracted papers reveals about science publishing’s ‘death penalty’. </a:t>
            </a:r>
            <a:r>
              <a:rPr lang="en-GB" sz="1200" i="1">
                <a:solidFill>
                  <a:schemeClr val="tx1"/>
                </a:solidFill>
                <a:latin typeface="+mn-lt"/>
              </a:rPr>
              <a:t>Science</a:t>
            </a:r>
            <a:r>
              <a:rPr lang="en-GB" sz="1200">
                <a:solidFill>
                  <a:schemeClr val="tx1"/>
                </a:solidFill>
                <a:latin typeface="+mn-lt"/>
              </a:rPr>
              <a:t>. </a:t>
            </a:r>
            <a:r>
              <a:rPr lang="en-GB" sz="1200">
                <a:solidFill>
                  <a:schemeClr val="hlink"/>
                </a:solidFill>
                <a:latin typeface="+mn-lt"/>
                <a:hlinkClick r:id="rId3"/>
              </a:rPr>
              <a:t>https://www.science.org/content/article/what-massive-database-retracted-papers-reveals-about-science-publishing-s-death-penalty</a:t>
            </a:r>
            <a:endParaRPr lang="en-GB" sz="1200"/>
          </a:p>
          <a:p>
            <a:pPr marL="171450" indent="-171450">
              <a:buFont typeface="Arial"/>
              <a:buChar char="•"/>
            </a:pPr>
            <a:r>
              <a:rPr lang="en-GB" sz="1200">
                <a:solidFill>
                  <a:schemeClr val="tx1"/>
                </a:solidFill>
                <a:latin typeface="+mn-lt"/>
              </a:rPr>
              <a:t>Chawla, D. S. (2016, September 6). Cancer researcher logs 5th retraction. </a:t>
            </a:r>
            <a:r>
              <a:rPr lang="en-GB" sz="1200" i="1">
                <a:solidFill>
                  <a:schemeClr val="tx1"/>
                </a:solidFill>
                <a:latin typeface="+mn-lt"/>
              </a:rPr>
              <a:t>Retraction Watch</a:t>
            </a:r>
            <a:r>
              <a:rPr lang="en-GB" sz="1200">
                <a:solidFill>
                  <a:schemeClr val="tx1"/>
                </a:solidFill>
                <a:latin typeface="+mn-lt"/>
              </a:rPr>
              <a:t>. </a:t>
            </a:r>
            <a:r>
              <a:rPr lang="en-GB" sz="1200">
                <a:solidFill>
                  <a:schemeClr val="hlink"/>
                </a:solidFill>
                <a:latin typeface="+mn-lt"/>
                <a:hlinkClick r:id="rId4"/>
              </a:rPr>
              <a:t>https://retractionwatch.com/2016/09/06/cancer-researcher-logs-5th-retraction/</a:t>
            </a:r>
            <a:endParaRPr lang="en-GB" sz="1200"/>
          </a:p>
          <a:p>
            <a:pPr marL="171450" indent="-171450">
              <a:buFont typeface="Arial"/>
              <a:buChar char="•"/>
            </a:pPr>
            <a:r>
              <a:rPr lang="en-GB" sz="1200">
                <a:solidFill>
                  <a:schemeClr val="tx1"/>
                </a:solidFill>
                <a:latin typeface="+mn-lt"/>
              </a:rPr>
              <a:t>Retraction Watch. (n.d.). </a:t>
            </a:r>
            <a:r>
              <a:rPr lang="en-GB" sz="1200" i="1">
                <a:solidFill>
                  <a:schemeClr val="tx1"/>
                </a:solidFill>
                <a:latin typeface="+mn-lt"/>
              </a:rPr>
              <a:t>Top 10 most highly cited retracted papers</a:t>
            </a:r>
            <a:r>
              <a:rPr lang="en-GB" sz="1200">
                <a:solidFill>
                  <a:schemeClr val="tx1"/>
                </a:solidFill>
                <a:latin typeface="+mn-lt"/>
              </a:rPr>
              <a:t>. Retrieved June 2025, from </a:t>
            </a:r>
            <a:r>
              <a:rPr lang="en-GB" sz="1200">
                <a:solidFill>
                  <a:schemeClr val="hlink"/>
                </a:solidFill>
                <a:latin typeface="+mn-lt"/>
                <a:hlinkClick r:id="rId5"/>
              </a:rPr>
              <a:t>https://retractionwatch.com/the-retraction-watch-leaderboard/top-10-most-highly-cited-retracted-papers/</a:t>
            </a:r>
            <a:endParaRPr lang="en-GB" sz="1200"/>
          </a:p>
          <a:p>
            <a:pPr marL="171450" indent="-171450">
              <a:buFont typeface="Arial" panose="020B0604020202020204" pitchFamily="34" charset="0"/>
              <a:buChar char="•"/>
            </a:pPr>
            <a:endParaRPr lang="en-GB" u="sng">
              <a:ea typeface="Calibri"/>
              <a:cs typeface="Calibri"/>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9</a:t>
            </a:fld>
            <a:endParaRPr lang="en-DE"/>
          </a:p>
        </p:txBody>
      </p:sp>
    </p:spTree>
    <p:extLst>
      <p:ext uri="{BB962C8B-B14F-4D97-AF65-F5344CB8AC3E}">
        <p14:creationId xmlns:p14="http://schemas.microsoft.com/office/powerpoint/2010/main" val="3872625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slide may be used to invite participants to reflect on the broader consequences for science when flawed research is published, cited, retracted, and continues to be used. The possible answers may be revealed only after participants have offered their own suggestions.</a:t>
            </a:r>
            <a:endParaRPr lang="en-GB" sz="1200"/>
          </a:p>
          <a:p>
            <a:pPr marL="0" indent="0">
              <a:buNone/>
            </a:pPr>
            <a:endParaRPr lang="en-GB" sz="1200"/>
          </a:p>
          <a:p>
            <a:pPr marL="0" indent="0">
              <a:buNone/>
            </a:pPr>
            <a:r>
              <a:rPr lang="en-GB" sz="1200">
                <a:solidFill>
                  <a:schemeClr val="tx1"/>
                </a:solidFill>
                <a:latin typeface="+mn-lt"/>
              </a:rPr>
              <a:t>A possible question is: What consequences may arise when flawed research remains part of the scientific record and continues to inform subsequent work even after retraction?</a:t>
            </a:r>
            <a:endParaRPr lang="en-GB" sz="1200"/>
          </a:p>
          <a:p>
            <a:pPr marL="0" indent="0">
              <a:buNone/>
            </a:pPr>
            <a:endParaRPr lang="en-GB" sz="1200"/>
          </a:p>
          <a:p>
            <a:pPr marL="0" indent="0">
              <a:buNone/>
            </a:pPr>
            <a:r>
              <a:rPr lang="en-GB" sz="1200">
                <a:solidFill>
                  <a:schemeClr val="tx1"/>
                </a:solidFill>
                <a:latin typeface="+mn-lt"/>
              </a:rPr>
              <a:t>Discussion may then be directed towards the implications for trust in science, particularly in contexts of public funding. The key point is that retraction does not necessarily eliminate the effects of flawed research; such effects may continue to extend within science and beyond. For this reason, research integrity should be understood not only as an individual responsibility, but also as a matter of collective and institutional importance.</a:t>
            </a:r>
            <a:endParaRPr lang="en-GB" sz="1200"/>
          </a:p>
          <a:p>
            <a:br>
              <a:rPr lang="en-US"/>
            </a:br>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10</a:t>
            </a:fld>
            <a:endParaRPr lang="en-DE"/>
          </a:p>
        </p:txBody>
      </p:sp>
    </p:spTree>
    <p:extLst>
      <p:ext uri="{BB962C8B-B14F-4D97-AF65-F5344CB8AC3E}">
        <p14:creationId xmlns:p14="http://schemas.microsoft.com/office/powerpoint/2010/main" val="1497148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highlight>
                  <a:srgbClr val="FFFFFF"/>
                </a:highlight>
                <a:latin typeface="+mn-lt"/>
              </a:rPr>
              <a:t>There are also important consequences for society. This slide may be used to invite participants to reflect on the broader societal effects of flawed research. A possible question is: What further consequences might arise when unreliable research continues to circulate in the literature?</a:t>
            </a:r>
            <a:endParaRPr lang="en-GB" sz="1200">
              <a:highlight>
                <a:srgbClr val="FFFFFF"/>
              </a:highlight>
            </a:endParaRPr>
          </a:p>
          <a:p>
            <a:pPr marL="0" indent="0">
              <a:buNone/>
            </a:pPr>
            <a:endParaRPr lang="en-GB" sz="1200">
              <a:highlight>
                <a:srgbClr val="FFFFFF"/>
              </a:highlight>
            </a:endParaRPr>
          </a:p>
          <a:p>
            <a:pPr marL="0" indent="0">
              <a:buNone/>
            </a:pPr>
            <a:r>
              <a:rPr lang="en-GB" sz="1200">
                <a:solidFill>
                  <a:schemeClr val="tx1"/>
                </a:solidFill>
                <a:highlight>
                  <a:srgbClr val="FFFFFF"/>
                </a:highlight>
                <a:latin typeface="+mn-lt"/>
              </a:rPr>
              <a:t>The Wakefield paper listed in the Retraction Watch list provides a well-known example. Its publication contributed to vaccine hesitancy and had consequences extending far beyond the scientific community, illustrating how flawed research can endanger public health and, in some cases, human life. The Wakefield paper played an important role in undermining confidence in the MMR vaccine, thereby contributing to vaccine hesitancy and to later outbreaks in under-vaccinated communities.</a:t>
            </a:r>
            <a:endParaRPr lang="en-GB" sz="1200">
              <a:highlight>
                <a:srgbClr val="FFFFFF"/>
              </a:highlight>
            </a:endParaRPr>
          </a:p>
          <a:p>
            <a:pPr marL="0" indent="0">
              <a:buNone/>
            </a:pPr>
            <a:endParaRPr lang="en-GB" sz="1200">
              <a:highlight>
                <a:srgbClr val="FFFFFF"/>
              </a:highlight>
            </a:endParaRPr>
          </a:p>
          <a:p>
            <a:pPr marL="0" indent="0">
              <a:buNone/>
            </a:pPr>
            <a:r>
              <a:rPr lang="en-GB" sz="1200">
                <a:solidFill>
                  <a:schemeClr val="tx1"/>
                </a:solidFill>
                <a:highlight>
                  <a:srgbClr val="FFFFFF"/>
                </a:highlight>
                <a:latin typeface="+mn-lt"/>
              </a:rPr>
              <a:t>Depending on the field, unreliable research may also have negative environmental consequences. More broadly, when public policies or legislative decisions are informed by flawed evidence, they may result in ineffective or harmful measures. Debates during the COVID-19 pandemic, including those surrounding unsupported treatments such as hydroxychloroquine, provide a clear example of the policy risks associated with weak or unreliable evidence.</a:t>
            </a:r>
            <a:endParaRPr lang="en-GB" sz="1200">
              <a:highlight>
                <a:srgbClr val="FFFFFF"/>
              </a:highlight>
            </a:endParaRPr>
          </a:p>
          <a:p>
            <a:pPr marL="0" indent="0">
              <a:buNone/>
            </a:pPr>
            <a:endParaRPr lang="en-GB" sz="1200">
              <a:highlight>
                <a:srgbClr val="FFFFFF"/>
              </a:highlight>
            </a:endParaRPr>
          </a:p>
          <a:p>
            <a:pPr marL="0" indent="0">
              <a:buNone/>
            </a:pPr>
            <a:r>
              <a:rPr lang="en-GB" sz="1200">
                <a:solidFill>
                  <a:schemeClr val="tx1"/>
                </a:solidFill>
                <a:highlight>
                  <a:srgbClr val="FFFFFF"/>
                </a:highlight>
                <a:latin typeface="+mn-lt"/>
              </a:rPr>
              <a:t>Research misconduct and poor research practices may also lead to the waste of public resources, raising broader questions about how funding could otherwise have been used for socially beneficial purposes, such as building a school.</a:t>
            </a:r>
            <a:endParaRPr lang="en-GB" sz="1200">
              <a:highlight>
                <a:srgbClr val="FFFFFF"/>
              </a:highlight>
            </a:endParaRPr>
          </a:p>
          <a:p>
            <a:pPr marL="0" indent="0">
              <a:buNone/>
            </a:pPr>
            <a:endParaRPr lang="en-GB" sz="1200">
              <a:highlight>
                <a:srgbClr val="FFFFFF"/>
              </a:highlight>
            </a:endParaRPr>
          </a:p>
          <a:p>
            <a:pPr marL="0" indent="0">
              <a:buNone/>
            </a:pPr>
            <a:r>
              <a:rPr lang="en-GB" sz="1200" b="1">
                <a:solidFill>
                  <a:schemeClr val="tx1"/>
                </a:solidFill>
                <a:highlight>
                  <a:srgbClr val="FFFFFF"/>
                </a:highlight>
                <a:latin typeface="+mn-lt"/>
              </a:rPr>
              <a:t>Sources:</a:t>
            </a:r>
            <a:endParaRPr lang="en-GB" sz="1200">
              <a:highlight>
                <a:srgbClr val="FFFFFF"/>
              </a:highlight>
            </a:endParaRPr>
          </a:p>
          <a:p>
            <a:pPr marL="171450" indent="-171450">
              <a:buFont typeface="Arial"/>
              <a:buChar char="•"/>
            </a:pPr>
            <a:r>
              <a:rPr lang="en-GB" sz="1200">
                <a:solidFill>
                  <a:schemeClr val="tx1"/>
                </a:solidFill>
                <a:highlight>
                  <a:srgbClr val="FFFFFF"/>
                </a:highlight>
                <a:latin typeface="+mn-lt"/>
              </a:rPr>
              <a:t>The Editors of The Lancet. (2010). Retraction—Ileal-lymphoid-nodular hyperplasia, non-specific colitis, and pervasive developmental disorder in children. </a:t>
            </a:r>
            <a:r>
              <a:rPr lang="en-GB" sz="1200" i="1">
                <a:solidFill>
                  <a:schemeClr val="tx1"/>
                </a:solidFill>
                <a:highlight>
                  <a:srgbClr val="FFFFFF"/>
                </a:highlight>
                <a:latin typeface="+mn-lt"/>
              </a:rPr>
              <a:t>The Lancet, 375</a:t>
            </a:r>
            <a:r>
              <a:rPr lang="en-GB" sz="1200">
                <a:solidFill>
                  <a:schemeClr val="tx1"/>
                </a:solidFill>
                <a:highlight>
                  <a:srgbClr val="FFFFFF"/>
                </a:highlight>
                <a:latin typeface="+mn-lt"/>
              </a:rPr>
              <a:t>(9713), 445. </a:t>
            </a:r>
            <a:r>
              <a:rPr lang="en-GB" sz="1200">
                <a:solidFill>
                  <a:schemeClr val="hlink"/>
                </a:solidFill>
                <a:highlight>
                  <a:srgbClr val="FFFFFF"/>
                </a:highlight>
                <a:latin typeface="+mn-lt"/>
                <a:hlinkClick r:id="rId3"/>
              </a:rPr>
              <a:t>https://doi.org/10.1016/S0140-6736(10)60175-4</a:t>
            </a:r>
            <a:endParaRPr lang="en-GB" sz="1200">
              <a:highlight>
                <a:srgbClr val="FFFFFF"/>
              </a:highlight>
            </a:endParaRPr>
          </a:p>
          <a:p>
            <a:pPr marL="171450" indent="-171450">
              <a:buFont typeface="Arial"/>
              <a:buChar char="•"/>
            </a:pPr>
            <a:r>
              <a:rPr lang="en-GB" sz="1200">
                <a:solidFill>
                  <a:schemeClr val="tx1"/>
                </a:solidFill>
                <a:highlight>
                  <a:srgbClr val="FFFFFF"/>
                </a:highlight>
                <a:latin typeface="+mn-lt"/>
              </a:rPr>
              <a:t>Gannon, F. (2020). Sullied. </a:t>
            </a:r>
            <a:r>
              <a:rPr lang="en-GB" sz="1200" i="1">
                <a:solidFill>
                  <a:schemeClr val="tx1"/>
                </a:solidFill>
                <a:highlight>
                  <a:srgbClr val="FFFFFF"/>
                </a:highlight>
                <a:latin typeface="+mn-lt"/>
              </a:rPr>
              <a:t>EMBO Reports, 21</a:t>
            </a:r>
            <a:r>
              <a:rPr lang="en-GB" sz="1200">
                <a:solidFill>
                  <a:schemeClr val="tx1"/>
                </a:solidFill>
                <a:highlight>
                  <a:srgbClr val="FFFFFF"/>
                </a:highlight>
                <a:latin typeface="+mn-lt"/>
              </a:rPr>
              <a:t>(9), e51371. </a:t>
            </a:r>
            <a:r>
              <a:rPr lang="en-GB" sz="1200">
                <a:solidFill>
                  <a:schemeClr val="hlink"/>
                </a:solidFill>
                <a:highlight>
                  <a:srgbClr val="FFFFFF"/>
                </a:highlight>
                <a:latin typeface="+mn-lt"/>
                <a:hlinkClick r:id="rId4"/>
              </a:rPr>
              <a:t>https://doi.org/10.15252/embr.202051371</a:t>
            </a:r>
            <a:endParaRPr lang="en-GB" sz="1200">
              <a:highlight>
                <a:srgbClr val="FFFFFF"/>
              </a:highlight>
            </a:endParaRPr>
          </a:p>
          <a:p>
            <a:pPr marL="171450" indent="-171450">
              <a:buFont typeface="Arial"/>
              <a:buChar char="•"/>
            </a:pPr>
            <a:r>
              <a:rPr lang="en-GB" sz="1200">
                <a:solidFill>
                  <a:schemeClr val="tx1"/>
                </a:solidFill>
                <a:highlight>
                  <a:srgbClr val="FFFFFF"/>
                </a:highlight>
                <a:latin typeface="+mn-lt"/>
              </a:rPr>
              <a:t>U.S. Food and Drug Administration. (2020, June 15). </a:t>
            </a:r>
            <a:r>
              <a:rPr lang="en-GB" sz="1200" i="1">
                <a:solidFill>
                  <a:schemeClr val="tx1"/>
                </a:solidFill>
                <a:highlight>
                  <a:srgbClr val="FFFFFF"/>
                </a:highlight>
                <a:latin typeface="+mn-lt"/>
              </a:rPr>
              <a:t>Coronavirus (COVID-19) update: FDA revokes emergency use authorization for chloroquine and hydroxychloroquine</a:t>
            </a:r>
            <a:r>
              <a:rPr lang="en-GB" sz="1200">
                <a:solidFill>
                  <a:schemeClr val="tx1"/>
                </a:solidFill>
                <a:highlight>
                  <a:srgbClr val="FFFFFF"/>
                </a:highlight>
                <a:latin typeface="+mn-lt"/>
              </a:rPr>
              <a:t> [Press release]. </a:t>
            </a:r>
            <a:r>
              <a:rPr lang="en-GB" sz="1200">
                <a:solidFill>
                  <a:schemeClr val="hlink"/>
                </a:solidFill>
                <a:highlight>
                  <a:srgbClr val="FFFFFF"/>
                </a:highlight>
                <a:latin typeface="+mn-lt"/>
                <a:hlinkClick r:id="rId5"/>
              </a:rPr>
              <a:t>https://www.fda.gov/news-events/press-announcements/coronavirus-covid-19-update-fda-revokes-emergency-use-authorization-chloroquine-and</a:t>
            </a:r>
            <a:endParaRPr lang="en-GB" sz="1200">
              <a:highlight>
                <a:srgbClr val="FFFFFF"/>
              </a:highlight>
            </a:endParaRPr>
          </a:p>
          <a:p>
            <a:pPr marL="171450" indent="-171450">
              <a:buFont typeface="Arial"/>
              <a:buChar char="•"/>
            </a:pPr>
            <a:r>
              <a:rPr lang="en-GB" sz="1200">
                <a:solidFill>
                  <a:schemeClr val="tx1"/>
                </a:solidFill>
                <a:highlight>
                  <a:srgbClr val="FFFFFF"/>
                </a:highlight>
                <a:latin typeface="+mn-lt"/>
              </a:rPr>
              <a:t>Vaccine fears brought measles back to New York. (2020, March 13). </a:t>
            </a:r>
            <a:r>
              <a:rPr lang="en-GB" sz="1200" i="1">
                <a:solidFill>
                  <a:schemeClr val="tx1"/>
                </a:solidFill>
                <a:highlight>
                  <a:srgbClr val="FFFFFF"/>
                </a:highlight>
                <a:latin typeface="+mn-lt"/>
              </a:rPr>
              <a:t>Nature</a:t>
            </a:r>
            <a:r>
              <a:rPr lang="en-GB" sz="1200">
                <a:solidFill>
                  <a:schemeClr val="tx1"/>
                </a:solidFill>
                <a:highlight>
                  <a:srgbClr val="FFFFFF"/>
                </a:highlight>
                <a:latin typeface="+mn-lt"/>
              </a:rPr>
              <a:t>. </a:t>
            </a:r>
            <a:r>
              <a:rPr lang="en-GB" sz="1200">
                <a:solidFill>
                  <a:schemeClr val="hlink"/>
                </a:solidFill>
                <a:highlight>
                  <a:srgbClr val="FFFFFF"/>
                </a:highlight>
                <a:latin typeface="+mn-lt"/>
                <a:hlinkClick r:id="rId6"/>
              </a:rPr>
              <a:t>https://doi.org/10.1038/d41586-020-00720-2</a:t>
            </a:r>
            <a:endParaRPr lang="en-GB" sz="1200">
              <a:highlight>
                <a:srgbClr val="FFFFFF"/>
              </a:highlight>
            </a:endParaRPr>
          </a:p>
          <a:p>
            <a:endParaRPr lang="en-GB"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639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Research </a:t>
            </a:r>
            <a:r>
              <a:rPr lang="en-GB" kern="1200">
                <a:effectLst/>
              </a:rPr>
              <a:t>integrity </a:t>
            </a:r>
            <a:r>
              <a:rPr lang="en-GB"/>
              <a:t>may sometimes be understood more clearly </a:t>
            </a:r>
            <a:r>
              <a:rPr lang="en-GB" kern="1200">
                <a:effectLst/>
              </a:rPr>
              <a:t>by </a:t>
            </a:r>
            <a:r>
              <a:rPr lang="en-GB"/>
              <a:t>examining </a:t>
            </a:r>
            <a:r>
              <a:rPr lang="en-GB" kern="1200">
                <a:effectLst/>
              </a:rPr>
              <a:t>what </a:t>
            </a:r>
            <a:r>
              <a:rPr lang="en-GB"/>
              <a:t>occurs in its absence</a:t>
            </a:r>
            <a:r>
              <a:rPr lang="en-GB" kern="1200">
                <a:effectLst/>
              </a:rPr>
              <a:t>.</a:t>
            </a:r>
            <a:r>
              <a:rPr lang="en-GB"/>
              <a:t> The following slides therefore focus on </a:t>
            </a:r>
            <a:r>
              <a:rPr lang="en-GB" kern="1200">
                <a:effectLst/>
              </a:rPr>
              <a:t>research misconduct.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258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Earlier, we saw that the ORI defines research integrity in terms of honest and verifiable methods throughout the research process. In contrast, it defines research misconduct as fabrication, falsification, or plagiarism in proposing, performing, or reviewing research, or in reporting research results. Under this definition, honest error and differences of opinion do not constitute misconduct.</a:t>
            </a:r>
            <a:endParaRPr lang="en-GB" sz="1200"/>
          </a:p>
          <a:p>
            <a:pPr marL="0" indent="0">
              <a:buNone/>
            </a:pPr>
            <a:endParaRPr lang="en-GB" sz="1200"/>
          </a:p>
          <a:p>
            <a:pPr marL="0" indent="0">
              <a:buNone/>
            </a:pPr>
            <a:r>
              <a:rPr lang="en-GB" sz="1200" b="1">
                <a:solidFill>
                  <a:schemeClr val="tx1"/>
                </a:solidFill>
                <a:latin typeface="+mn-lt"/>
              </a:rPr>
              <a:t>Source:</a:t>
            </a:r>
            <a:endParaRPr lang="en-GB" sz="1200"/>
          </a:p>
          <a:p>
            <a:pPr marL="171450" indent="-171450">
              <a:buFont typeface="Arial"/>
              <a:buChar char="•"/>
            </a:pPr>
            <a:r>
              <a:rPr lang="en-GB" sz="1200">
                <a:solidFill>
                  <a:schemeClr val="tx1"/>
                </a:solidFill>
                <a:latin typeface="+mn-lt"/>
              </a:rPr>
              <a:t>Office of Research Integrity. (n.d.). </a:t>
            </a:r>
            <a:r>
              <a:rPr lang="en-GB" sz="1200" i="1">
                <a:solidFill>
                  <a:schemeClr val="tx1"/>
                </a:solidFill>
                <a:latin typeface="+mn-lt"/>
              </a:rPr>
              <a:t>Definition of research misconduct</a:t>
            </a:r>
            <a:r>
              <a:rPr lang="en-GB" sz="1200">
                <a:solidFill>
                  <a:schemeClr val="tx1"/>
                </a:solidFill>
                <a:latin typeface="+mn-lt"/>
              </a:rPr>
              <a:t>. U.S. Department of Health and Human Services. </a:t>
            </a:r>
            <a:r>
              <a:rPr lang="en-GB" sz="1200">
                <a:solidFill>
                  <a:schemeClr val="hlink"/>
                </a:solidFill>
                <a:latin typeface="+mn-lt"/>
                <a:hlinkClick r:id="rId3"/>
              </a:rPr>
              <a:t>https://ori.hhs.gov/definition-research-misconduct</a:t>
            </a:r>
            <a:endParaRPr lang="en-GB" sz="1200"/>
          </a:p>
          <a:p>
            <a:endParaRPr lang="en-DE" sz="1200" kern="1200">
              <a:solidFill>
                <a:schemeClr val="tx1"/>
              </a:solidFill>
              <a:effectLst/>
              <a:latin typeface="+mn-lt"/>
              <a:ea typeface="+mn-ea"/>
              <a:cs typeface="+mn-cs"/>
            </a:endParaRPr>
          </a:p>
          <a:p>
            <a:endParaRPr lang="en-DE"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13</a:t>
            </a:fld>
            <a:endParaRPr lang="en-DE"/>
          </a:p>
        </p:txBody>
      </p:sp>
    </p:spTree>
    <p:extLst>
      <p:ext uri="{BB962C8B-B14F-4D97-AF65-F5344CB8AC3E}">
        <p14:creationId xmlns:p14="http://schemas.microsoft.com/office/powerpoint/2010/main" val="4108707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slide provides a more detailed explanation of these categories:</a:t>
            </a:r>
            <a:endParaRPr lang="en-GB" sz="1200"/>
          </a:p>
          <a:p>
            <a:pPr marL="0" indent="0">
              <a:buNone/>
            </a:pPr>
            <a:endParaRPr lang="en-GB" sz="1200"/>
          </a:p>
          <a:p>
            <a:pPr marL="171450" indent="-171450">
              <a:buFont typeface="Arial"/>
              <a:buChar char="•"/>
            </a:pPr>
            <a:r>
              <a:rPr lang="en-GB" sz="1200">
                <a:solidFill>
                  <a:schemeClr val="tx1"/>
                </a:solidFill>
                <a:latin typeface="+mn-lt"/>
              </a:rPr>
              <a:t>Fabrication refers to making up data or results</a:t>
            </a:r>
            <a:endParaRPr lang="en-GB" sz="1200"/>
          </a:p>
          <a:p>
            <a:pPr marL="171450" indent="-171450">
              <a:buFont typeface="Arial"/>
              <a:buChar char="•"/>
            </a:pPr>
            <a:r>
              <a:rPr lang="en-GB" sz="1200">
                <a:solidFill>
                  <a:schemeClr val="tx1"/>
                </a:solidFill>
                <a:latin typeface="+mn-lt"/>
              </a:rPr>
              <a:t>Falsification refers to manipulation or omission of data or results, thereby preventing an accurate reflection of what occurred. For example, omitting outliers without justification could constitute falsification.</a:t>
            </a:r>
            <a:endParaRPr lang="en-GB" sz="1200"/>
          </a:p>
          <a:p>
            <a:pPr marL="171450" indent="-171450">
              <a:buFont typeface="Arial"/>
              <a:buChar char="•"/>
            </a:pPr>
            <a:r>
              <a:rPr lang="en-GB" sz="1200">
                <a:solidFill>
                  <a:schemeClr val="tx1"/>
                </a:solidFill>
                <a:latin typeface="+mn-lt"/>
              </a:rPr>
              <a:t>Plagiarism refers to the use of another person's words, ideas, or results without appropriate acknowledgment.</a:t>
            </a:r>
            <a:endParaRPr lang="en-GB" sz="1200"/>
          </a:p>
          <a:p>
            <a:pPr marL="171450" indent="-171450">
              <a:buFont typeface="Arial"/>
              <a:buChar char="•"/>
            </a:pPr>
            <a:r>
              <a:rPr lang="en-GB" sz="1200">
                <a:solidFill>
                  <a:schemeClr val="tx1"/>
                </a:solidFill>
                <a:latin typeface="+mn-lt"/>
              </a:rPr>
              <a:t>For others, although not for ORI, plagiarism includes self-plagiarism: the reuse of own text, results, images or any content previously disseminated in other publications, grants, or preprints without proper citation. </a:t>
            </a:r>
            <a:endParaRPr lang="en-GB" sz="1200"/>
          </a:p>
          <a:p>
            <a:pPr marL="0" indent="0">
              <a:buNone/>
            </a:pPr>
            <a:endParaRPr lang="en-GB" sz="1200"/>
          </a:p>
          <a:p>
            <a:pPr marL="0" indent="0">
              <a:buNone/>
            </a:pPr>
            <a:r>
              <a:rPr lang="en-GB" sz="1200">
                <a:solidFill>
                  <a:schemeClr val="tx1"/>
                </a:solidFill>
                <a:latin typeface="+mn-lt"/>
              </a:rPr>
              <a:t>This is essentially the same as lying, cheating, and stealing in research. These practices undermine trust not only in individual researchers, but also in the scientific enterprise more broadly.</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Office of Research Integrity. (n.d.). </a:t>
            </a:r>
            <a:r>
              <a:rPr lang="en-GB" sz="1200" i="1">
                <a:solidFill>
                  <a:schemeClr val="tx1"/>
                </a:solidFill>
                <a:latin typeface="+mn-lt"/>
              </a:rPr>
              <a:t>Definition of research misconduct</a:t>
            </a:r>
            <a:r>
              <a:rPr lang="en-GB" sz="1200">
                <a:solidFill>
                  <a:schemeClr val="tx1"/>
                </a:solidFill>
                <a:latin typeface="+mn-lt"/>
              </a:rPr>
              <a:t>. U.S. Department of Health and Human Services. </a:t>
            </a:r>
            <a:r>
              <a:rPr lang="en-GB" sz="1200">
                <a:solidFill>
                  <a:schemeClr val="hlink"/>
                </a:solidFill>
                <a:latin typeface="+mn-lt"/>
                <a:hlinkClick r:id="rId3"/>
              </a:rPr>
              <a:t>https://ori.hhs.gov/definition-research-misconduct</a:t>
            </a:r>
            <a:endParaRPr lang="en-GB" sz="1200"/>
          </a:p>
          <a:p>
            <a:pPr marL="171450" indent="-171450">
              <a:buFont typeface="Arial"/>
              <a:buChar char="•"/>
            </a:pPr>
            <a:r>
              <a:rPr lang="en-GB" sz="1200">
                <a:solidFill>
                  <a:schemeClr val="tx1"/>
                </a:solidFill>
                <a:latin typeface="+mn-lt"/>
              </a:rPr>
              <a:t>Roig, M. (2015). </a:t>
            </a:r>
            <a:r>
              <a:rPr lang="en-GB" sz="1200" i="1">
                <a:solidFill>
                  <a:schemeClr val="tx1"/>
                </a:solidFill>
                <a:latin typeface="+mn-lt"/>
              </a:rPr>
              <a:t>Avoiding plagiarism, self-plagiarism, and other questionable writing practices: A guide to ethical writing</a:t>
            </a:r>
            <a:r>
              <a:rPr lang="en-GB" sz="1200">
                <a:solidFill>
                  <a:schemeClr val="tx1"/>
                </a:solidFill>
                <a:latin typeface="+mn-lt"/>
              </a:rPr>
              <a:t>. Office of Research Integrity. </a:t>
            </a:r>
            <a:r>
              <a:rPr lang="en-GB" sz="1200">
                <a:solidFill>
                  <a:schemeClr val="hlink"/>
                </a:solidFill>
                <a:latin typeface="+mn-lt"/>
                <a:hlinkClick r:id="rId4"/>
              </a:rPr>
              <a:t>https://ori.hhs.gov/avoiding-plagiarism-self-plagiarism-and-other-questionable-writing-practices-guide-ethical-writing</a:t>
            </a:r>
            <a:endParaRPr lang="en-GB" sz="1200"/>
          </a:p>
        </p:txBody>
      </p:sp>
      <p:sp>
        <p:nvSpPr>
          <p:cNvPr id="4" name="Slide Number Placeholder 3"/>
          <p:cNvSpPr>
            <a:spLocks noGrp="1"/>
          </p:cNvSpPr>
          <p:nvPr>
            <p:ph type="sldNum" sz="quarter" idx="5"/>
          </p:nvPr>
        </p:nvSpPr>
        <p:spPr/>
        <p:txBody>
          <a:bodyPr/>
          <a:lstStyle/>
          <a:p>
            <a:fld id="{4FF22E7F-4881-604F-9F98-C71D63AF9777}" type="slidenum">
              <a:rPr lang="en-DE" smtClean="0"/>
              <a:t>14</a:t>
            </a:fld>
            <a:endParaRPr lang="en-DE"/>
          </a:p>
        </p:txBody>
      </p:sp>
    </p:spTree>
    <p:extLst>
      <p:ext uri="{BB962C8B-B14F-4D97-AF65-F5344CB8AC3E}">
        <p14:creationId xmlns:p14="http://schemas.microsoft.com/office/powerpoint/2010/main" val="1325432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D651-397A-50E6-8A3B-ECEA6DFA2A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B380B-5645-69E5-2E58-588D88398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FAD58D-B5B7-DFCB-27B5-6DE07E2E7DE9}"/>
              </a:ext>
            </a:extLst>
          </p:cNvPr>
          <p:cNvSpPr>
            <a:spLocks noGrp="1"/>
          </p:cNvSpPr>
          <p:nvPr>
            <p:ph type="body" idx="1"/>
          </p:nvPr>
        </p:nvSpPr>
        <p:spPr/>
        <p:txBody>
          <a:bodyPr/>
          <a:lstStyle/>
          <a:p>
            <a:pPr marL="0" indent="0">
              <a:buNone/>
            </a:pPr>
            <a:r>
              <a:rPr lang="en-GB" sz="1200">
                <a:solidFill>
                  <a:schemeClr val="tx1"/>
                </a:solidFill>
                <a:latin typeface="+mn-lt"/>
              </a:rPr>
              <a:t>There is, however, a broader category of problematic practices not covered by the official ORI definition of research misconduct, often referred to as questionable research practices (QRPs). Although these may not always involve clear dishonesty, they can nonetheless undermine research integrity and compromise the quality and reliability of research. QRPs may be understood as occupying a grey area between acceptable practice and clear misconduct. Because they are often more widespread than outright misconduct, their cumulative effects may be particularly damaging.</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ALLEA. (2023). </a:t>
            </a:r>
            <a:r>
              <a:rPr lang="en-GB" sz="1200" i="1">
                <a:solidFill>
                  <a:schemeClr val="tx1"/>
                </a:solidFill>
                <a:latin typeface="+mn-lt"/>
              </a:rPr>
              <a:t>The European code of conduct for research integrity</a:t>
            </a:r>
            <a:r>
              <a:rPr lang="en-GB" sz="1200">
                <a:solidFill>
                  <a:schemeClr val="tx1"/>
                </a:solidFill>
                <a:latin typeface="+mn-lt"/>
              </a:rPr>
              <a:t> (Revised ed.). ALLEA – All European Academies. </a:t>
            </a:r>
            <a:r>
              <a:rPr lang="en-GB" sz="1200">
                <a:solidFill>
                  <a:schemeClr val="hlink"/>
                </a:solidFill>
                <a:latin typeface="+mn-lt"/>
                <a:hlinkClick r:id="rId3"/>
              </a:rPr>
              <a:t>https://allea.org/portfolio-item/european-code-of-conduct-2023/</a:t>
            </a:r>
            <a:endParaRPr lang="en-GB" sz="1200"/>
          </a:p>
          <a:p>
            <a:pPr marL="171450" indent="-171450">
              <a:buFont typeface="Arial"/>
              <a:buChar char="•"/>
            </a:pPr>
            <a:r>
              <a:rPr lang="en-GB" sz="1200">
                <a:solidFill>
                  <a:schemeClr val="tx1"/>
                </a:solidFill>
                <a:latin typeface="+mn-lt"/>
              </a:rPr>
              <a:t>Steneck, N. H. (2006). Fostering integrity in research: Definitions, current knowledge, and future directions. </a:t>
            </a:r>
            <a:r>
              <a:rPr lang="en-GB" sz="1200" i="1">
                <a:solidFill>
                  <a:schemeClr val="tx1"/>
                </a:solidFill>
                <a:latin typeface="+mn-lt"/>
              </a:rPr>
              <a:t>Science and Engineering Ethics, 12</a:t>
            </a:r>
            <a:r>
              <a:rPr lang="en-GB" sz="1200">
                <a:solidFill>
                  <a:schemeClr val="tx1"/>
                </a:solidFill>
                <a:latin typeface="+mn-lt"/>
              </a:rPr>
              <a:t>(1), 53–74. </a:t>
            </a:r>
            <a:r>
              <a:rPr lang="en-GB" sz="1200">
                <a:solidFill>
                  <a:schemeClr val="hlink"/>
                </a:solidFill>
                <a:latin typeface="+mn-lt"/>
                <a:hlinkClick r:id="rId4"/>
              </a:rPr>
              <a:t>https://doi.org/10.1007/PL00022268</a:t>
            </a:r>
            <a:endParaRPr lang="en-GB" sz="1200"/>
          </a:p>
        </p:txBody>
      </p:sp>
      <p:sp>
        <p:nvSpPr>
          <p:cNvPr id="4" name="Slide Number Placeholder 3">
            <a:extLst>
              <a:ext uri="{FF2B5EF4-FFF2-40B4-BE49-F238E27FC236}">
                <a16:creationId xmlns:a16="http://schemas.microsoft.com/office/drawing/2014/main" id="{CE1B04F7-3CCB-6AD2-E02E-73955BFE6AD9}"/>
              </a:ext>
            </a:extLst>
          </p:cNvPr>
          <p:cNvSpPr>
            <a:spLocks noGrp="1"/>
          </p:cNvSpPr>
          <p:nvPr>
            <p:ph type="sldNum" sz="quarter" idx="5"/>
          </p:nvPr>
        </p:nvSpPr>
        <p:spPr/>
        <p:txBody>
          <a:bodyPr/>
          <a:lstStyle/>
          <a:p>
            <a:fld id="{4FF22E7F-4881-604F-9F98-C71D63AF9777}" type="slidenum">
              <a:rPr lang="en-DE" smtClean="0"/>
              <a:t>15</a:t>
            </a:fld>
            <a:endParaRPr lang="en-DE"/>
          </a:p>
        </p:txBody>
      </p:sp>
    </p:spTree>
    <p:extLst>
      <p:ext uri="{BB962C8B-B14F-4D97-AF65-F5344CB8AC3E}">
        <p14:creationId xmlns:p14="http://schemas.microsoft.com/office/powerpoint/2010/main" val="1058311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slide provides examples of questionable research practices across different stages of the research process, from planning and conducting research to interpreting, publishing, and reviewing it. It illustrates that risks to research integrity are not confined to the production or publication of data alone, but may arise throughout the entire research cycle.</a:t>
            </a:r>
            <a:endParaRPr lang="en-GB" sz="1200"/>
          </a:p>
          <a:p>
            <a:endParaRPr lang="en-GB" altLang="en-US" sz="1200" b="0" i="0" kern="1200">
              <a:solidFill>
                <a:schemeClr val="tx1"/>
              </a:solidFill>
              <a:effectLst/>
              <a:latin typeface="+mn-lt"/>
              <a:ea typeface="+mn-ea"/>
              <a:cs typeface="+mn-cs"/>
            </a:endParaRPr>
          </a:p>
          <a:p>
            <a:pPr marL="0" indent="0">
              <a:buNone/>
            </a:pPr>
            <a:r>
              <a:rPr lang="en-GB" sz="1200">
                <a:solidFill>
                  <a:schemeClr val="tx1"/>
                </a:solidFill>
                <a:latin typeface="+mn-lt"/>
              </a:rPr>
              <a:t>These examples also show that questionable practices can vary considerably in form and severity. Some reflect poor judgement, inadequate oversight, or insufficient methodological rigour, while others may involve more deliberate forms of distortion or misrepresentation. Some are due to lack of attention, sloppiness, and lack of training. Taken together, they demonstrate that threats to research integrity are often embedded in routine research practices and decision-making processes.</a:t>
            </a:r>
            <a:endParaRPr lang="en-GB" sz="1200"/>
          </a:p>
          <a:p>
            <a:endParaRPr lang="en-GB" altLang="en-US" b="0">
              <a:ea typeface="ＭＳ Ｐゴシック" panose="020B0600070205080204" pitchFamily="34" charset="-128"/>
            </a:endParaRPr>
          </a:p>
          <a:p>
            <a:pPr marL="0" indent="0">
              <a:buNone/>
            </a:pPr>
            <a:r>
              <a:rPr lang="en-GB" sz="1200">
                <a:solidFill>
                  <a:schemeClr val="tx1"/>
                </a:solidFill>
                <a:latin typeface="+mn-lt"/>
              </a:rPr>
              <a:t>Some examples of the listed QRPs could be highlighted, for example:</a:t>
            </a:r>
            <a:endParaRPr lang="en-GB" sz="1200"/>
          </a:p>
          <a:p>
            <a:pPr marL="0" indent="0">
              <a:buNone/>
            </a:pPr>
            <a:endParaRPr lang="en-GB" sz="1200"/>
          </a:p>
          <a:p>
            <a:pPr marL="171450" indent="-171450">
              <a:buFont typeface="Arial"/>
              <a:buChar char="•"/>
            </a:pPr>
            <a:r>
              <a:rPr lang="en-GB" sz="1200" b="1">
                <a:solidFill>
                  <a:schemeClr val="tx1"/>
                </a:solidFill>
                <a:latin typeface="+mn-lt"/>
              </a:rPr>
              <a:t>A biased study design </a:t>
            </a:r>
            <a:r>
              <a:rPr lang="en-GB" sz="1200">
                <a:solidFill>
                  <a:schemeClr val="tx1"/>
                </a:solidFill>
                <a:latin typeface="+mn-lt"/>
              </a:rPr>
              <a:t>may arise when researchers rely on familiar methods or experimental approaches without adequately considering alternative designs that might be more appropriate to the research question. In such cases, the issue is not necessarily deliberate misconduct, but rather the uncritical selection of methods that may shape the results in a particular direction or limit the validity of the findings.</a:t>
            </a:r>
            <a:endParaRPr lang="en-GB" sz="1200"/>
          </a:p>
          <a:p>
            <a:pPr marL="171450" indent="-171450">
              <a:buFont typeface="Arial"/>
              <a:buChar char="•"/>
            </a:pPr>
            <a:r>
              <a:rPr lang="en-GB" sz="1200" b="1">
                <a:solidFill>
                  <a:schemeClr val="tx1"/>
                </a:solidFill>
                <a:latin typeface="+mn-lt"/>
              </a:rPr>
              <a:t>The reuse of controls from previous experiments </a:t>
            </a:r>
            <a:r>
              <a:rPr lang="en-GB" sz="1200">
                <a:solidFill>
                  <a:schemeClr val="tx1"/>
                </a:solidFill>
                <a:latin typeface="+mn-lt"/>
              </a:rPr>
              <a:t>may be problematic when those controls are presented as if they were generated specifically for the study in question, or when important differences in experimental conditions are overlooked. Because controls are intended to validate a particular experiment under its specific conditions, reusing them without clear justification can compromise the reliability and interpretability of the results.</a:t>
            </a:r>
            <a:endParaRPr lang="en-GB" sz="1200"/>
          </a:p>
          <a:p>
            <a:pPr marL="171450" indent="-171450">
              <a:buFont typeface="Arial"/>
              <a:buChar char="•"/>
            </a:pPr>
            <a:r>
              <a:rPr lang="en-GB" sz="1200" b="1">
                <a:solidFill>
                  <a:schemeClr val="tx1"/>
                </a:solidFill>
                <a:latin typeface="+mn-lt"/>
              </a:rPr>
              <a:t>Excluding outliers or negative results without justification </a:t>
            </a:r>
            <a:r>
              <a:rPr lang="en-GB" sz="1200">
                <a:solidFill>
                  <a:schemeClr val="tx1"/>
                </a:solidFill>
                <a:latin typeface="+mn-lt"/>
              </a:rPr>
              <a:t>can lead to a misleading presentation of the data, making the findings appear stronger or more consistent than they truly are. If data are excluded, this should be done on the basis of transparent and scientifically justified criteria.</a:t>
            </a:r>
            <a:endParaRPr lang="en-GB" sz="1200"/>
          </a:p>
          <a:p>
            <a:pPr marL="171450" indent="-171450">
              <a:buFont typeface="Arial"/>
              <a:buChar char="•"/>
            </a:pPr>
            <a:r>
              <a:rPr lang="en-GB" sz="1200" b="1">
                <a:solidFill>
                  <a:schemeClr val="tx1"/>
                </a:solidFill>
                <a:latin typeface="+mn-lt"/>
              </a:rPr>
              <a:t>Salami slicing </a:t>
            </a:r>
            <a:r>
              <a:rPr lang="en-GB" sz="1200">
                <a:solidFill>
                  <a:schemeClr val="tx1"/>
                </a:solidFill>
                <a:latin typeface="+mn-lt"/>
              </a:rPr>
              <a:t>means dividing the results of a single research project or dataset into several smaller publications when they could more appropriately have been presented in one more substantial paper. The problem is not simply publishing more than one paper from the same project. It becomes questionable when the slicing is unjustified and is done mainly to increase publication counts, while producing fragmented, repetitive, or potentially misleading outputs. This can distort the research record, make findings harder to interpret in context, and create a misleading impression of the amount of evidence available.</a:t>
            </a:r>
            <a:endParaRPr lang="en-GB" sz="1200"/>
          </a:p>
          <a:p>
            <a:pPr marL="171450" indent="-171450">
              <a:buFont typeface="Arial"/>
              <a:buChar char="•"/>
            </a:pPr>
            <a:r>
              <a:rPr lang="en-GB" sz="1200" b="1">
                <a:solidFill>
                  <a:schemeClr val="tx1"/>
                </a:solidFill>
                <a:latin typeface="+mn-lt"/>
              </a:rPr>
              <a:t>Conscious bias in reviewing </a:t>
            </a:r>
            <a:r>
              <a:rPr lang="en-GB" sz="1200">
                <a:solidFill>
                  <a:schemeClr val="tx1"/>
                </a:solidFill>
                <a:latin typeface="+mn-lt"/>
              </a:rPr>
              <a:t>occurs when the assessment of a manuscript or proposal is influenced by personal attitudes towards particular colleagues, institutions, fields, or methodologies rather than by the quality of the work itself. This undermines the fairness and objectivity of the review process.</a:t>
            </a:r>
            <a:endParaRPr lang="en-GB" sz="1200"/>
          </a:p>
          <a:p>
            <a:pPr marL="0" indent="0">
              <a:buNone/>
            </a:pPr>
            <a:endParaRPr lang="en-GB" sz="1200"/>
          </a:p>
          <a:p>
            <a:pPr marL="0" indent="0">
              <a:buNone/>
            </a:pPr>
            <a:r>
              <a:rPr lang="en-GB" sz="1200" b="1">
                <a:solidFill>
                  <a:schemeClr val="tx1"/>
                </a:solidFill>
                <a:latin typeface="+mn-lt"/>
              </a:rPr>
              <a:t>Source:</a:t>
            </a:r>
            <a:endParaRPr lang="en-GB" sz="1200"/>
          </a:p>
          <a:p>
            <a:pPr marL="171450" indent="-171450">
              <a:buFont typeface="Arial"/>
              <a:buChar char="•"/>
            </a:pPr>
            <a:r>
              <a:rPr lang="en-GB" sz="1200">
                <a:solidFill>
                  <a:schemeClr val="tx1"/>
                </a:solidFill>
                <a:latin typeface="+mn-lt"/>
              </a:rPr>
              <a:t>Steneck, N. H. (2007). </a:t>
            </a:r>
            <a:r>
              <a:rPr lang="en-GB" sz="1200" i="1">
                <a:solidFill>
                  <a:schemeClr val="tx1"/>
                </a:solidFill>
                <a:latin typeface="+mn-lt"/>
              </a:rPr>
              <a:t>ORI introduction to the responsible conduct of research</a:t>
            </a:r>
            <a:r>
              <a:rPr lang="en-GB" sz="1200">
                <a:solidFill>
                  <a:schemeClr val="tx1"/>
                </a:solidFill>
                <a:latin typeface="+mn-lt"/>
              </a:rPr>
              <a:t> (Rev. ed.). Office of Research Integrity, U.S. Department of Health and Human Services. </a:t>
            </a:r>
            <a:r>
              <a:rPr lang="en-GB" sz="1200">
                <a:solidFill>
                  <a:schemeClr val="hlink"/>
                </a:solidFill>
                <a:latin typeface="+mn-lt"/>
                <a:hlinkClick r:id="rId3"/>
              </a:rPr>
              <a:t>https://ori.hhs.gov/ori-introduction-responsible-conduct-research</a:t>
            </a:r>
            <a:endParaRPr lang="en-GB" sz="1200"/>
          </a:p>
          <a:p>
            <a:endParaRPr lang="en-GB"/>
          </a:p>
        </p:txBody>
      </p:sp>
      <p:sp>
        <p:nvSpPr>
          <p:cNvPr id="4" name="Slide Number Placeholder 3"/>
          <p:cNvSpPr>
            <a:spLocks noGrp="1"/>
          </p:cNvSpPr>
          <p:nvPr>
            <p:ph type="sldNum" sz="quarter" idx="5"/>
          </p:nvPr>
        </p:nvSpPr>
        <p:spPr/>
        <p:txBody>
          <a:bodyPr/>
          <a:lstStyle/>
          <a:p>
            <a:fld id="{4FF22E7F-4881-604F-9F98-C71D63AF9777}" type="slidenum">
              <a:rPr lang="en-DE" smtClean="0"/>
              <a:t>16</a:t>
            </a:fld>
            <a:endParaRPr lang="en-DE"/>
          </a:p>
        </p:txBody>
      </p:sp>
    </p:spTree>
    <p:extLst>
      <p:ext uri="{BB962C8B-B14F-4D97-AF65-F5344CB8AC3E}">
        <p14:creationId xmlns:p14="http://schemas.microsoft.com/office/powerpoint/2010/main" val="1380697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Having considered the definitions and examples of research misconduct and questionable research practices, we now turn to three case studies illustrating how misconduct may arise, how it can be detected, and what consequences it may have. These cases also provide an opportunity to reflect on warning signs and on how such practices may be avoided.</a:t>
            </a:r>
            <a:endParaRPr lang="en-GB"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325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The first case concerns the field of stem cell research. In 2014, a stem cell biologist from the prestigious RIKEN institute in Japan published two groundbreaking papers in Nature, which promised to revolutionize the field of stem cell research. These papers claimed that exposing mouse somatic cells to stress, for example bathing them in acid or applying physical pressure, could reprogramme them into pluripotent-like stem cells, called STAP cells (stimulus-triggered acquisition of pluripotency).</a:t>
            </a:r>
            <a:endParaRPr lang="en-GB" sz="1200"/>
          </a:p>
          <a:p>
            <a:pPr marL="0" indent="0">
              <a:buNone/>
            </a:pPr>
            <a:endParaRPr lang="en-GB" sz="1200"/>
          </a:p>
          <a:p>
            <a:pPr marL="0" indent="0">
              <a:buNone/>
            </a:pPr>
            <a:r>
              <a:rPr lang="en-GB" sz="1200">
                <a:solidFill>
                  <a:schemeClr val="tx1"/>
                </a:solidFill>
                <a:latin typeface="+mn-lt"/>
              </a:rPr>
              <a:t>The first author had previously conducted similar work in the U.S. and had obtained her position at RIKEN on the promise of continuing this research. The co-authors included prominent stem cell biologists, and the studies attracted intense media attention.</a:t>
            </a:r>
            <a:endParaRPr lang="en-GB" sz="1200"/>
          </a:p>
          <a:p>
            <a:pPr marL="0" indent="0">
              <a:buNone/>
            </a:pPr>
            <a:endParaRPr lang="en-GB" sz="1200"/>
          </a:p>
          <a:p>
            <a:pPr marL="0" indent="0">
              <a:buNone/>
            </a:pPr>
            <a:r>
              <a:rPr lang="en-GB" sz="1200">
                <a:solidFill>
                  <a:schemeClr val="tx1"/>
                </a:solidFill>
                <a:latin typeface="+mn-lt"/>
              </a:rPr>
              <a:t>However, the apparent simplicity and extraordinary implications of the method soon prompted scepticism. Shortly after publication, scientists started raising concerns on </a:t>
            </a:r>
            <a:r>
              <a:rPr lang="en-GB" sz="1200" err="1">
                <a:solidFill>
                  <a:schemeClr val="tx1"/>
                </a:solidFill>
                <a:latin typeface="+mn-lt"/>
              </a:rPr>
              <a:t>PubPeer</a:t>
            </a:r>
            <a:r>
              <a:rPr lang="en-GB" sz="1200">
                <a:solidFill>
                  <a:schemeClr val="tx1"/>
                </a:solidFill>
                <a:latin typeface="+mn-lt"/>
              </a:rPr>
              <a:t> related to inconsistencies in the figures.</a:t>
            </a:r>
            <a:endParaRPr lang="en-GB" sz="1200"/>
          </a:p>
          <a:p>
            <a:pPr marL="0" indent="0">
              <a:buNone/>
            </a:pPr>
            <a:endParaRPr lang="en-GB" sz="1200"/>
          </a:p>
          <a:p>
            <a:pPr marL="0" indent="0">
              <a:buNone/>
            </a:pPr>
            <a:r>
              <a:rPr lang="en-GB" sz="1200">
                <a:solidFill>
                  <a:schemeClr val="tx1"/>
                </a:solidFill>
                <a:latin typeface="+mn-lt"/>
              </a:rPr>
              <a:t>To encourage discussion, participants may be asked whether they are familiar with </a:t>
            </a:r>
            <a:r>
              <a:rPr lang="en-GB" sz="1200" err="1">
                <a:solidFill>
                  <a:schemeClr val="tx1"/>
                </a:solidFill>
                <a:latin typeface="+mn-lt"/>
              </a:rPr>
              <a:t>PubPeer</a:t>
            </a:r>
            <a:r>
              <a:rPr lang="en-GB" sz="1200">
                <a:solidFill>
                  <a:schemeClr val="tx1"/>
                </a:solidFill>
                <a:latin typeface="+mn-lt"/>
              </a:rPr>
              <a:t> or have ever used it to look up a paper. If necessary, a brief explanation of </a:t>
            </a:r>
            <a:r>
              <a:rPr lang="en-GB" sz="1200" err="1">
                <a:solidFill>
                  <a:schemeClr val="tx1"/>
                </a:solidFill>
                <a:latin typeface="+mn-lt"/>
              </a:rPr>
              <a:t>PubPeer</a:t>
            </a:r>
            <a:r>
              <a:rPr lang="en-GB" sz="1200">
                <a:solidFill>
                  <a:schemeClr val="tx1"/>
                </a:solidFill>
                <a:latin typeface="+mn-lt"/>
              </a:rPr>
              <a:t> may be necessary: </a:t>
            </a:r>
            <a:r>
              <a:rPr lang="en-GB" sz="1200" err="1">
                <a:solidFill>
                  <a:schemeClr val="tx1"/>
                </a:solidFill>
                <a:latin typeface="+mn-lt"/>
              </a:rPr>
              <a:t>PubPeer</a:t>
            </a:r>
            <a:r>
              <a:rPr lang="en-GB" sz="1200">
                <a:solidFill>
                  <a:schemeClr val="tx1"/>
                </a:solidFill>
                <a:latin typeface="+mn-lt"/>
              </a:rPr>
              <a:t> is an online platform for post-publication discussion of scientific papers. It began in 2012 as a virtual journal club, but has since become a space in which researchers identify potential problems in published work, sometimes contributing to subsequent corrections or retractions.</a:t>
            </a:r>
          </a:p>
          <a:p>
            <a:pPr marL="0" indent="0">
              <a:buNone/>
            </a:pPr>
            <a:endParaRPr lang="en-GB" sz="1200">
              <a:solidFill>
                <a:schemeClr val="tx1"/>
              </a:solidFill>
              <a:latin typeface="+mn-lt"/>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Gallagher, J. (2014, January 29). Stem cell ‘major discovery’ claimed. </a:t>
            </a:r>
            <a:r>
              <a:rPr lang="en-GB" sz="1200" i="1">
                <a:solidFill>
                  <a:schemeClr val="tx1"/>
                </a:solidFill>
                <a:latin typeface="+mn-lt"/>
              </a:rPr>
              <a:t>BBC News</a:t>
            </a:r>
            <a:r>
              <a:rPr lang="en-GB" sz="1200">
                <a:solidFill>
                  <a:schemeClr val="tx1"/>
                </a:solidFill>
                <a:latin typeface="+mn-lt"/>
              </a:rPr>
              <a:t>. </a:t>
            </a:r>
            <a:r>
              <a:rPr lang="en-GB" sz="1200">
                <a:solidFill>
                  <a:schemeClr val="hlink"/>
                </a:solidFill>
                <a:latin typeface="+mn-lt"/>
                <a:hlinkClick r:id="rId3"/>
              </a:rPr>
              <a:t>https://www.bbc.com/news/health-25917270</a:t>
            </a:r>
            <a:endParaRPr lang="en-GB" sz="1200"/>
          </a:p>
          <a:p>
            <a:pPr marL="171450" indent="-171450">
              <a:buFont typeface="Arial"/>
              <a:buChar char="•"/>
            </a:pPr>
            <a:r>
              <a:rPr lang="en-GB" sz="1200">
                <a:solidFill>
                  <a:schemeClr val="tx1"/>
                </a:solidFill>
                <a:latin typeface="+mn-lt"/>
              </a:rPr>
              <a:t>Obokata, H., </a:t>
            </a:r>
            <a:r>
              <a:rPr lang="en-GB" sz="1200" err="1">
                <a:solidFill>
                  <a:schemeClr val="tx1"/>
                </a:solidFill>
                <a:latin typeface="+mn-lt"/>
              </a:rPr>
              <a:t>Sasai</a:t>
            </a:r>
            <a:r>
              <a:rPr lang="en-GB" sz="1200">
                <a:solidFill>
                  <a:schemeClr val="tx1"/>
                </a:solidFill>
                <a:latin typeface="+mn-lt"/>
              </a:rPr>
              <a:t>, Y., Niwa, H., Kadota, M., Andrabi, M., Takata, N., </a:t>
            </a:r>
            <a:r>
              <a:rPr lang="en-GB" sz="1200" err="1">
                <a:solidFill>
                  <a:schemeClr val="tx1"/>
                </a:solidFill>
                <a:latin typeface="+mn-lt"/>
              </a:rPr>
              <a:t>Tokoro</a:t>
            </a:r>
            <a:r>
              <a:rPr lang="en-GB" sz="1200">
                <a:solidFill>
                  <a:schemeClr val="tx1"/>
                </a:solidFill>
                <a:latin typeface="+mn-lt"/>
              </a:rPr>
              <a:t>, M., Terashita, Y., Yonemura, S., Vacanti, C. A., &amp; Wakayama, T. (2014). Bidirectional developmental potential in reprogrammed cells with acquired pluripotency. </a:t>
            </a:r>
            <a:r>
              <a:rPr lang="en-GB" sz="1200" i="1">
                <a:solidFill>
                  <a:schemeClr val="tx1"/>
                </a:solidFill>
                <a:latin typeface="+mn-lt"/>
              </a:rPr>
              <a:t>Nature, 505</a:t>
            </a:r>
            <a:r>
              <a:rPr lang="en-GB" sz="1200">
                <a:solidFill>
                  <a:schemeClr val="tx1"/>
                </a:solidFill>
                <a:latin typeface="+mn-lt"/>
              </a:rPr>
              <a:t>(7485), 676–680. </a:t>
            </a:r>
            <a:r>
              <a:rPr lang="en-GB" sz="1200">
                <a:solidFill>
                  <a:schemeClr val="hlink"/>
                </a:solidFill>
                <a:latin typeface="+mn-lt"/>
                <a:hlinkClick r:id="rId4"/>
              </a:rPr>
              <a:t>https://doi.org/10.1038/nature12969</a:t>
            </a:r>
            <a:r>
              <a:rPr lang="en-GB" sz="1200">
                <a:solidFill>
                  <a:schemeClr val="tx1"/>
                </a:solidFill>
                <a:latin typeface="+mn-lt"/>
              </a:rPr>
              <a:t> (Retracted)</a:t>
            </a:r>
            <a:endParaRPr lang="en-GB" sz="1200"/>
          </a:p>
          <a:p>
            <a:pPr marL="171450" indent="-171450">
              <a:buFont typeface="Arial"/>
              <a:buChar char="•"/>
            </a:pPr>
            <a:r>
              <a:rPr lang="en-GB" sz="1200">
                <a:solidFill>
                  <a:schemeClr val="tx1"/>
                </a:solidFill>
                <a:latin typeface="+mn-lt"/>
              </a:rPr>
              <a:t>Obokata, H., Wakayama, T., </a:t>
            </a:r>
            <a:r>
              <a:rPr lang="en-GB" sz="1200" err="1">
                <a:solidFill>
                  <a:schemeClr val="tx1"/>
                </a:solidFill>
                <a:latin typeface="+mn-lt"/>
              </a:rPr>
              <a:t>Sasai</a:t>
            </a:r>
            <a:r>
              <a:rPr lang="en-GB" sz="1200">
                <a:solidFill>
                  <a:schemeClr val="tx1"/>
                </a:solidFill>
                <a:latin typeface="+mn-lt"/>
              </a:rPr>
              <a:t>, Y., Kojima, K., Vacanti, M. P., Niwa, H., Yamato, M., &amp; Vacanti, C. A. (2014). Stimulus-triggered fate conversion of somatic cells into pluripotency. </a:t>
            </a:r>
            <a:r>
              <a:rPr lang="en-GB" sz="1200" i="1">
                <a:solidFill>
                  <a:schemeClr val="tx1"/>
                </a:solidFill>
                <a:latin typeface="+mn-lt"/>
              </a:rPr>
              <a:t>Nature, 505</a:t>
            </a:r>
            <a:r>
              <a:rPr lang="en-GB" sz="1200">
                <a:solidFill>
                  <a:schemeClr val="tx1"/>
                </a:solidFill>
                <a:latin typeface="+mn-lt"/>
              </a:rPr>
              <a:t>(7485), 641–647. </a:t>
            </a:r>
            <a:r>
              <a:rPr lang="en-GB" sz="1200">
                <a:solidFill>
                  <a:schemeClr val="hlink"/>
                </a:solidFill>
                <a:latin typeface="+mn-lt"/>
                <a:hlinkClick r:id="rId5"/>
              </a:rPr>
              <a:t>https://doi.org/10.1038/nature12968</a:t>
            </a:r>
            <a:r>
              <a:rPr lang="en-GB" sz="1200">
                <a:solidFill>
                  <a:schemeClr val="tx1"/>
                </a:solidFill>
                <a:latin typeface="+mn-lt"/>
              </a:rPr>
              <a:t> (Retracted)</a:t>
            </a:r>
            <a:endParaRPr lang="en-GB" sz="1200"/>
          </a:p>
          <a:p>
            <a:pPr marL="171450" indent="-171450">
              <a:buFont typeface="Arial"/>
              <a:buChar char="•"/>
            </a:pPr>
            <a:r>
              <a:rPr lang="en-GB" sz="1200">
                <a:solidFill>
                  <a:schemeClr val="tx1"/>
                </a:solidFill>
                <a:latin typeface="+mn-lt"/>
              </a:rPr>
              <a:t>Pollack, A. (2014, January 29). Study says new method could be a quicker source of stem cells. </a:t>
            </a:r>
            <a:r>
              <a:rPr lang="en-GB" sz="1200" i="1">
                <a:solidFill>
                  <a:schemeClr val="tx1"/>
                </a:solidFill>
                <a:latin typeface="+mn-lt"/>
              </a:rPr>
              <a:t>The New York Times</a:t>
            </a:r>
            <a:r>
              <a:rPr lang="en-GB" sz="1200">
                <a:solidFill>
                  <a:schemeClr val="tx1"/>
                </a:solidFill>
                <a:latin typeface="+mn-lt"/>
              </a:rPr>
              <a:t>. </a:t>
            </a:r>
            <a:r>
              <a:rPr lang="en-GB" sz="1200">
                <a:solidFill>
                  <a:schemeClr val="hlink"/>
                </a:solidFill>
                <a:latin typeface="+mn-lt"/>
                <a:hlinkClick r:id="rId6"/>
              </a:rPr>
              <a:t>https://www.nytimes.com/2014/01/30/business/study-says-new-method-could-be-a-quicker-source-of-stem-cells.html</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Obokata et al. (2014), Stimulus-triggered fate conversion of somatic cells into pluripotency]. </a:t>
            </a:r>
            <a:r>
              <a:rPr lang="en-GB" sz="1200">
                <a:solidFill>
                  <a:schemeClr val="hlink"/>
                </a:solidFill>
                <a:latin typeface="+mn-lt"/>
                <a:hlinkClick r:id="rId7"/>
              </a:rPr>
              <a:t>https://pubpeer.com/publications/8B755710BADFE6FB0A848A44B70F7D</a:t>
            </a:r>
            <a:endParaRPr lang="en-GB" sz="1200"/>
          </a:p>
          <a:p>
            <a:pPr marL="0" indent="0">
              <a:buNone/>
            </a:pPr>
            <a:endParaRPr lang="en-GB"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4311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The concerns raised after publication quickly developed into a formal investigation. Readers identified a number of problems, including incorrectly labelled images, switched electrophoresis gel lanes, and the reuse of images from the first author’s doctoral thesis. At the same time, other researchers were unable to reproduce the reported findings, which further intensified scrutiny.</a:t>
            </a:r>
            <a:endParaRPr lang="en-GB" sz="1200"/>
          </a:p>
          <a:p>
            <a:pPr marL="0" indent="0">
              <a:buNone/>
            </a:pPr>
            <a:endParaRPr lang="en-GB" sz="1200"/>
          </a:p>
          <a:p>
            <a:pPr marL="0" indent="0">
              <a:buNone/>
            </a:pPr>
            <a:r>
              <a:rPr lang="en-GB" sz="1200">
                <a:solidFill>
                  <a:schemeClr val="tx1"/>
                </a:solidFill>
                <a:latin typeface="+mn-lt"/>
              </a:rPr>
              <a:t>RIKEN opened an investigation at the institute in February 2014, and by July both papers had been retracted. The investigation identified data and image manipulation, data falsification and serious deficiencies in record-keeping. The first author herself was not able to reproduce the experiments when asked.</a:t>
            </a:r>
            <a:endParaRPr lang="en-GB" sz="1200"/>
          </a:p>
          <a:p>
            <a:pPr marL="0" indent="0">
              <a:buNone/>
            </a:pPr>
            <a:endParaRPr lang="en-GB" sz="1200"/>
          </a:p>
          <a:p>
            <a:pPr marL="0" indent="0">
              <a:buNone/>
            </a:pPr>
            <a:r>
              <a:rPr lang="en-GB" sz="1200">
                <a:solidFill>
                  <a:schemeClr val="tx1"/>
                </a:solidFill>
                <a:latin typeface="+mn-lt"/>
              </a:rPr>
              <a:t>The case ultimately had far-reaching consequences: the first author was found guilty of misconduct and dismissed, her PhD was eventually revoked, the papers were retracted, and the research centre associated with the work was dismantled. The senior authors weren’t found guilty of misconduct, but they were criticized for not supervising the first author’s work. The case also had tragic personal consequences, including the death by suicide of the supervisor.</a:t>
            </a:r>
          </a:p>
          <a:p>
            <a:pPr marL="0" indent="0">
              <a:buNone/>
            </a:pPr>
            <a:endParaRPr lang="en-GB" sz="1200">
              <a:solidFill>
                <a:schemeClr val="tx1"/>
              </a:solidFill>
              <a:latin typeface="+mn-lt"/>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err="1">
                <a:solidFill>
                  <a:schemeClr val="tx1"/>
                </a:solidFill>
                <a:latin typeface="+mn-lt"/>
              </a:rPr>
              <a:t>Cyranoski</a:t>
            </a:r>
            <a:r>
              <a:rPr lang="en-GB" sz="1200">
                <a:solidFill>
                  <a:schemeClr val="tx1"/>
                </a:solidFill>
                <a:latin typeface="+mn-lt"/>
              </a:rPr>
              <a:t>, D. (2014a, February 17). Acid-bath stem-cell study under investigation.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3"/>
              </a:rPr>
              <a:t>https://doi.org/10.1038/nature.2014.14738</a:t>
            </a:r>
            <a:endParaRPr lang="en-GB" sz="1200"/>
          </a:p>
          <a:p>
            <a:pPr marL="171450" indent="-171450">
              <a:buFont typeface="Arial"/>
              <a:buChar char="•"/>
            </a:pPr>
            <a:r>
              <a:rPr lang="en-GB" sz="1200" err="1">
                <a:solidFill>
                  <a:schemeClr val="tx1"/>
                </a:solidFill>
                <a:latin typeface="+mn-lt"/>
              </a:rPr>
              <a:t>Cyranoski</a:t>
            </a:r>
            <a:r>
              <a:rPr lang="en-GB" sz="1200">
                <a:solidFill>
                  <a:schemeClr val="tx1"/>
                </a:solidFill>
                <a:latin typeface="+mn-lt"/>
              </a:rPr>
              <a:t>, D. (2014b, April 1). Stem-cell scientist found guilty of misconduct.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4"/>
              </a:rPr>
              <a:t>https://doi.org/10.1038/nature.2014.14974</a:t>
            </a:r>
            <a:endParaRPr lang="en-GB" sz="1200"/>
          </a:p>
          <a:p>
            <a:pPr marL="171450" indent="-171450">
              <a:buFont typeface="Arial"/>
              <a:buChar char="•"/>
            </a:pPr>
            <a:r>
              <a:rPr lang="en-GB"/>
              <a:t>Normile, D., &amp; Vogel, G. (2014, June 13). STAP cells succumb to pressure. </a:t>
            </a:r>
            <a:r>
              <a:rPr lang="en-GB" i="1"/>
              <a:t>Science, 344</a:t>
            </a:r>
            <a:r>
              <a:rPr lang="en-GB"/>
              <a:t>(6189), 1215–1216. </a:t>
            </a:r>
            <a:r>
              <a:rPr lang="en-GB">
                <a:hlinkClick r:id="rId5"/>
              </a:rPr>
              <a:t>https://doi.org/10.1126/science.344.6189.1215</a:t>
            </a:r>
            <a:endParaRPr lang="en-GB" sz="1200">
              <a:solidFill>
                <a:schemeClr val="tx1"/>
              </a:solidFill>
              <a:latin typeface="+mn-lt"/>
            </a:endParaRPr>
          </a:p>
          <a:p>
            <a:pPr marL="171450" indent="-171450">
              <a:buFont typeface="Arial"/>
              <a:buChar char="•"/>
            </a:pPr>
            <a:r>
              <a:rPr lang="en-GB" sz="1200">
                <a:solidFill>
                  <a:schemeClr val="tx1"/>
                </a:solidFill>
                <a:latin typeface="+mn-lt"/>
              </a:rPr>
              <a:t>Obokata, H., </a:t>
            </a:r>
            <a:r>
              <a:rPr lang="en-GB" sz="1200" err="1">
                <a:solidFill>
                  <a:schemeClr val="tx1"/>
                </a:solidFill>
                <a:latin typeface="+mn-lt"/>
              </a:rPr>
              <a:t>Sasai</a:t>
            </a:r>
            <a:r>
              <a:rPr lang="en-GB" sz="1200">
                <a:solidFill>
                  <a:schemeClr val="tx1"/>
                </a:solidFill>
                <a:latin typeface="+mn-lt"/>
              </a:rPr>
              <a:t>, Y., Niwa, H., Kadota, M., Andrabi, M., Takata, N., </a:t>
            </a:r>
            <a:r>
              <a:rPr lang="en-GB" sz="1200" err="1">
                <a:solidFill>
                  <a:schemeClr val="tx1"/>
                </a:solidFill>
                <a:latin typeface="+mn-lt"/>
              </a:rPr>
              <a:t>Tokoro</a:t>
            </a:r>
            <a:r>
              <a:rPr lang="en-GB" sz="1200">
                <a:solidFill>
                  <a:schemeClr val="tx1"/>
                </a:solidFill>
                <a:latin typeface="+mn-lt"/>
              </a:rPr>
              <a:t>, M., Terashita, Y., Yonemura, S., Vacanti, C. A., &amp; Wakayama, T. (2014). Bidirectional developmental potential in reprogrammed cells with acquired pluripotency. </a:t>
            </a:r>
            <a:r>
              <a:rPr lang="en-GB" sz="1200" i="1">
                <a:solidFill>
                  <a:schemeClr val="tx1"/>
                </a:solidFill>
                <a:latin typeface="+mn-lt"/>
              </a:rPr>
              <a:t>Nature, 505</a:t>
            </a:r>
            <a:r>
              <a:rPr lang="en-GB" sz="1200">
                <a:solidFill>
                  <a:schemeClr val="tx1"/>
                </a:solidFill>
                <a:latin typeface="+mn-lt"/>
              </a:rPr>
              <a:t>(7485), 676–680. </a:t>
            </a:r>
            <a:r>
              <a:rPr lang="en-GB" sz="1200">
                <a:solidFill>
                  <a:schemeClr val="hlink"/>
                </a:solidFill>
                <a:latin typeface="+mn-lt"/>
                <a:hlinkClick r:id="rId6"/>
              </a:rPr>
              <a:t>https://doi.org/10.1038/nature12969</a:t>
            </a:r>
            <a:r>
              <a:rPr lang="en-GB" sz="1200">
                <a:solidFill>
                  <a:schemeClr val="tx1"/>
                </a:solidFill>
                <a:latin typeface="+mn-lt"/>
              </a:rPr>
              <a:t> (Retracted)</a:t>
            </a:r>
            <a:endParaRPr lang="en-GB" sz="1200"/>
          </a:p>
          <a:p>
            <a:pPr marL="171450" indent="-171450">
              <a:buFont typeface="Arial"/>
              <a:buChar char="•"/>
            </a:pPr>
            <a:r>
              <a:rPr lang="en-GB" sz="1200">
                <a:solidFill>
                  <a:schemeClr val="tx1"/>
                </a:solidFill>
                <a:latin typeface="+mn-lt"/>
              </a:rPr>
              <a:t>Obokata, H., Wakayama, T., </a:t>
            </a:r>
            <a:r>
              <a:rPr lang="en-GB" sz="1200" err="1">
                <a:solidFill>
                  <a:schemeClr val="tx1"/>
                </a:solidFill>
                <a:latin typeface="+mn-lt"/>
              </a:rPr>
              <a:t>Sasai</a:t>
            </a:r>
            <a:r>
              <a:rPr lang="en-GB" sz="1200">
                <a:solidFill>
                  <a:schemeClr val="tx1"/>
                </a:solidFill>
                <a:latin typeface="+mn-lt"/>
              </a:rPr>
              <a:t>, Y., Kojima, K., Vacanti, M. P., Niwa, H., Yamato, M., &amp; Vacanti, C. A. (2014). Retraction note: Stimulus-triggered fate conversion of somatic cells into pluripotency. </a:t>
            </a:r>
            <a:r>
              <a:rPr lang="en-GB" sz="1200" i="1">
                <a:solidFill>
                  <a:schemeClr val="tx1"/>
                </a:solidFill>
                <a:latin typeface="+mn-lt"/>
              </a:rPr>
              <a:t>Nature, 511</a:t>
            </a:r>
            <a:r>
              <a:rPr lang="en-GB" sz="1200">
                <a:solidFill>
                  <a:schemeClr val="tx1"/>
                </a:solidFill>
                <a:latin typeface="+mn-lt"/>
              </a:rPr>
              <a:t>(7507), 112. </a:t>
            </a:r>
            <a:r>
              <a:rPr lang="en-GB" sz="1200">
                <a:solidFill>
                  <a:schemeClr val="hlink"/>
                </a:solidFill>
                <a:latin typeface="+mn-lt"/>
                <a:hlinkClick r:id="rId7"/>
              </a:rPr>
              <a:t>https://doi.org/10.1038/nature13598</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“Stimulus-triggered fate conversion of somatic cells into pluripotency”]. </a:t>
            </a:r>
            <a:r>
              <a:rPr lang="en-GB" sz="1200">
                <a:solidFill>
                  <a:schemeClr val="hlink"/>
                </a:solidFill>
                <a:latin typeface="+mn-lt"/>
                <a:hlinkClick r:id="rId8"/>
              </a:rPr>
              <a:t>https://pubpeer.com/publications/8B755710BADFE6FB0A848A44B70F7D</a:t>
            </a:r>
            <a:endParaRPr lang="en-GB" sz="1200"/>
          </a:p>
          <a:p>
            <a:pPr marL="0" indent="0">
              <a:buNone/>
            </a:pPr>
            <a:endParaRPr lang="en-GB"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255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case also raises questions about the role of journals. Editors and reviewers might ideally have detected some of the problems before publication, but reviewers often say that detailed image screening is not part of their task and that such issues are hard to identify without specialised detection tools.</a:t>
            </a:r>
            <a:endParaRPr lang="en-GB" sz="1200"/>
          </a:p>
          <a:p>
            <a:pPr marL="0" indent="0">
              <a:buNone/>
            </a:pPr>
            <a:endParaRPr lang="en-GB" sz="1200"/>
          </a:p>
          <a:p>
            <a:pPr marL="0" indent="0">
              <a:buNone/>
            </a:pPr>
            <a:r>
              <a:rPr lang="en-GB" sz="1200">
                <a:solidFill>
                  <a:schemeClr val="tx1"/>
                </a:solidFill>
                <a:latin typeface="+mn-lt"/>
              </a:rPr>
              <a:t>Some journals now employ dedicated research integrity staff. For example, since 2013, EMBO Press journals carry out systematic pre-publication image and data integrity screening, and EMBO Press has a dedicated Data Integrity Analyst role to check image-based data before papers are accepted.</a:t>
            </a:r>
            <a:endParaRPr lang="en-GB" sz="1200"/>
          </a:p>
          <a:p>
            <a:pPr marL="0" indent="0">
              <a:buNone/>
            </a:pPr>
            <a:endParaRPr lang="en-GB" sz="1200"/>
          </a:p>
          <a:p>
            <a:pPr marL="0" indent="0">
              <a:buNone/>
            </a:pPr>
            <a:r>
              <a:rPr lang="en-GB" sz="1200" b="1">
                <a:solidFill>
                  <a:schemeClr val="tx1"/>
                </a:solidFill>
                <a:latin typeface="+mn-lt"/>
              </a:rPr>
              <a:t>Source:</a:t>
            </a:r>
            <a:endParaRPr lang="en-GB" sz="1200"/>
          </a:p>
          <a:p>
            <a:pPr marL="171450" indent="-171450">
              <a:buFont typeface="Arial"/>
              <a:buChar char="•"/>
            </a:pPr>
            <a:r>
              <a:rPr lang="en-GB" sz="1200" err="1">
                <a:solidFill>
                  <a:schemeClr val="tx1"/>
                </a:solidFill>
                <a:latin typeface="+mn-lt"/>
              </a:rPr>
              <a:t>Pulverer</a:t>
            </a:r>
            <a:r>
              <a:rPr lang="en-GB" sz="1200">
                <a:solidFill>
                  <a:schemeClr val="tx1"/>
                </a:solidFill>
                <a:latin typeface="+mn-lt"/>
              </a:rPr>
              <a:t>, B. (2014). EMBO Press – a new way to publish. </a:t>
            </a:r>
            <a:r>
              <a:rPr lang="en-GB" sz="1200" i="1">
                <a:solidFill>
                  <a:schemeClr val="tx1"/>
                </a:solidFill>
                <a:latin typeface="+mn-lt"/>
              </a:rPr>
              <a:t>The EMBO Journal, 33</a:t>
            </a:r>
            <a:r>
              <a:rPr lang="en-GB" sz="1200">
                <a:solidFill>
                  <a:schemeClr val="tx1"/>
                </a:solidFill>
                <a:latin typeface="+mn-lt"/>
              </a:rPr>
              <a:t>(1), 1–2. </a:t>
            </a:r>
            <a:r>
              <a:rPr lang="en-GB" sz="1200">
                <a:solidFill>
                  <a:schemeClr val="hlink"/>
                </a:solidFill>
                <a:latin typeface="+mn-lt"/>
                <a:hlinkClick r:id="rId3"/>
              </a:rPr>
              <a:t>https://doi.org/10.1002/embj.201387566</a:t>
            </a:r>
            <a:endParaRPr lang="en-GB" sz="1200"/>
          </a:p>
          <a:p>
            <a:endParaRPr lang="en-US"/>
          </a:p>
          <a:p>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20</a:t>
            </a:fld>
            <a:endParaRPr lang="en-DE"/>
          </a:p>
        </p:txBody>
      </p:sp>
    </p:spTree>
    <p:extLst>
      <p:ext uri="{BB962C8B-B14F-4D97-AF65-F5344CB8AC3E}">
        <p14:creationId xmlns:p14="http://schemas.microsoft.com/office/powerpoint/2010/main" val="1807117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case concerns a series of problems across papers published by a neuroscience research group over many years, rather than a single paper or experiment.</a:t>
            </a:r>
            <a:endParaRPr lang="en-GB" sz="1200"/>
          </a:p>
          <a:p>
            <a:pPr marL="0" indent="0">
              <a:buNone/>
            </a:pPr>
            <a:endParaRPr lang="en-GB" sz="1200"/>
          </a:p>
          <a:p>
            <a:pPr marL="0" indent="0">
              <a:buNone/>
            </a:pPr>
            <a:r>
              <a:rPr lang="en-GB" sz="1200">
                <a:solidFill>
                  <a:schemeClr val="tx1"/>
                </a:solidFill>
                <a:latin typeface="+mn-lt"/>
              </a:rPr>
              <a:t>It involved a prominent neurosciences researcher at Stanford University, USA.</a:t>
            </a:r>
            <a:endParaRPr lang="en-GB" sz="1200"/>
          </a:p>
          <a:p>
            <a:pPr>
              <a:defRPr/>
            </a:pPr>
            <a:endParaRPr lang="en-GB" sz="1200" b="0" i="0" u="none" strike="noStrike">
              <a:effectLst/>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Baker, T. (2022, November 29). Stanford president’s research under investigation for scientific misconduct, University admits ‘mistakes’. </a:t>
            </a:r>
            <a:r>
              <a:rPr lang="en-GB" sz="1200" i="1">
                <a:solidFill>
                  <a:schemeClr val="tx1"/>
                </a:solidFill>
                <a:latin typeface="+mn-lt"/>
              </a:rPr>
              <a:t>The Stanford Daily</a:t>
            </a:r>
            <a:r>
              <a:rPr lang="en-GB" sz="1200">
                <a:solidFill>
                  <a:schemeClr val="tx1"/>
                </a:solidFill>
                <a:latin typeface="+mn-lt"/>
              </a:rPr>
              <a:t>. </a:t>
            </a:r>
            <a:r>
              <a:rPr lang="en-GB" sz="1200">
                <a:solidFill>
                  <a:schemeClr val="hlink"/>
                </a:solidFill>
                <a:latin typeface="+mn-lt"/>
                <a:hlinkClick r:id="rId3"/>
              </a:rPr>
              <a:t>https://stanforddaily.com/2022/11/29/stanford-presidents-research-under-investigation-for-scientific-misconduct-university-admits-mistakes/</a:t>
            </a:r>
            <a:endParaRPr lang="en-GB" sz="1200"/>
          </a:p>
          <a:p>
            <a:pPr marL="171450" indent="-171450">
              <a:buFont typeface="Arial"/>
              <a:buChar char="•"/>
            </a:pPr>
            <a:r>
              <a:rPr lang="en-GB" sz="1200">
                <a:solidFill>
                  <a:schemeClr val="tx1"/>
                </a:solidFill>
                <a:latin typeface="+mn-lt"/>
              </a:rPr>
              <a:t>Kozlov, M. (2023, July 27). What the Stanford president’s resignation can teach lab leaders.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4"/>
              </a:rPr>
              <a:t>https://doi.org/10.1038/d41586-023-02438-3</a:t>
            </a:r>
            <a:endParaRPr lang="en-GB" sz="1200"/>
          </a:p>
          <a:p>
            <a:pPr marL="171450" indent="-171450">
              <a:buFont typeface="Arial"/>
              <a:buChar char="•"/>
            </a:pPr>
            <a:r>
              <a:rPr lang="en-GB" sz="1200">
                <a:solidFill>
                  <a:schemeClr val="tx1"/>
                </a:solidFill>
                <a:latin typeface="+mn-lt"/>
              </a:rPr>
              <a:t>Stanford University Board of Trustees. (2023). </a:t>
            </a:r>
            <a:r>
              <a:rPr lang="en-GB" sz="1200" i="1">
                <a:solidFill>
                  <a:schemeClr val="tx1"/>
                </a:solidFill>
                <a:latin typeface="+mn-lt"/>
              </a:rPr>
              <a:t>Scientific panel final report</a:t>
            </a:r>
            <a:r>
              <a:rPr lang="en-GB" sz="1200">
                <a:solidFill>
                  <a:schemeClr val="tx1"/>
                </a:solidFill>
                <a:latin typeface="+mn-lt"/>
              </a:rPr>
              <a:t> [Investigation report]. </a:t>
            </a:r>
            <a:r>
              <a:rPr lang="en-GB" sz="1200">
                <a:solidFill>
                  <a:schemeClr val="hlink"/>
                </a:solidFill>
                <a:latin typeface="+mn-lt"/>
                <a:hlinkClick r:id="rId5"/>
              </a:rPr>
              <a:t>https://boardoftrustees.stanford.edu/sites/g/files/sbiybj31576/files/media/file/scientific-panel-final-report.pdf</a:t>
            </a:r>
            <a:endParaRPr lang="en-GB" sz="1200"/>
          </a:p>
          <a:p>
            <a:pPr marL="171450" indent="-171450">
              <a:buFont typeface="Arial"/>
              <a:buChar char="•"/>
            </a:pPr>
            <a:r>
              <a:rPr lang="en-GB" sz="1200" err="1">
                <a:solidFill>
                  <a:schemeClr val="tx1"/>
                </a:solidFill>
                <a:latin typeface="+mn-lt"/>
              </a:rPr>
              <a:t>Svrluga</a:t>
            </a:r>
            <a:r>
              <a:rPr lang="en-GB" sz="1200">
                <a:solidFill>
                  <a:schemeClr val="tx1"/>
                </a:solidFill>
                <a:latin typeface="+mn-lt"/>
              </a:rPr>
              <a:t>, S. (2022, December 1). Stanford investigates its president for possible research misconduct. </a:t>
            </a:r>
            <a:r>
              <a:rPr lang="en-GB" sz="1200" i="1">
                <a:solidFill>
                  <a:schemeClr val="tx1"/>
                </a:solidFill>
                <a:latin typeface="+mn-lt"/>
              </a:rPr>
              <a:t>The Washington Post</a:t>
            </a:r>
            <a:r>
              <a:rPr lang="en-GB" sz="1200">
                <a:solidFill>
                  <a:schemeClr val="tx1"/>
                </a:solidFill>
                <a:latin typeface="+mn-lt"/>
              </a:rPr>
              <a:t>. </a:t>
            </a:r>
            <a:r>
              <a:rPr lang="en-GB" sz="1200">
                <a:solidFill>
                  <a:schemeClr val="hlink"/>
                </a:solidFill>
                <a:latin typeface="+mn-lt"/>
                <a:hlinkClick r:id="rId6"/>
              </a:rPr>
              <a:t>https://www.washingtonpost.com/education/2022/12/01/stanford-university-president-research-investigation/</a:t>
            </a:r>
            <a:endParaRPr lang="en-GB" sz="1200"/>
          </a:p>
          <a:p>
            <a:pPr>
              <a:defRPr/>
            </a:pPr>
            <a:endParaRPr lang="en-US"/>
          </a:p>
          <a:p>
            <a:endParaRPr lang="en-US"/>
          </a:p>
          <a:p>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21</a:t>
            </a:fld>
            <a:endParaRPr lang="en-DE"/>
          </a:p>
        </p:txBody>
      </p:sp>
    </p:spTree>
    <p:extLst>
      <p:ext uri="{BB962C8B-B14F-4D97-AF65-F5344CB8AC3E}">
        <p14:creationId xmlns:p14="http://schemas.microsoft.com/office/powerpoint/2010/main" val="2684702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11D57-9D78-7E1B-E14F-DD7EFE4D8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EF05A-7A16-7CA9-D5C6-C2EB4AE4C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ADC267-31F5-9940-76B2-A34502BC8B17}"/>
              </a:ext>
            </a:extLst>
          </p:cNvPr>
          <p:cNvSpPr>
            <a:spLocks noGrp="1"/>
          </p:cNvSpPr>
          <p:nvPr>
            <p:ph type="body" idx="1"/>
          </p:nvPr>
        </p:nvSpPr>
        <p:spPr/>
        <p:txBody>
          <a:bodyPr/>
          <a:lstStyle/>
          <a:p>
            <a:pPr marL="0" indent="0">
              <a:buNone/>
            </a:pPr>
            <a:r>
              <a:rPr lang="en-GB" sz="1200">
                <a:solidFill>
                  <a:schemeClr val="tx1"/>
                </a:solidFill>
                <a:latin typeface="+mn-lt"/>
              </a:rPr>
              <a:t>Concerns were first raised on </a:t>
            </a:r>
            <a:r>
              <a:rPr lang="en-GB" sz="1200" err="1">
                <a:solidFill>
                  <a:schemeClr val="tx1"/>
                </a:solidFill>
                <a:latin typeface="+mn-lt"/>
              </a:rPr>
              <a:t>PubPeer</a:t>
            </a:r>
            <a:r>
              <a:rPr lang="en-GB" sz="1200">
                <a:solidFill>
                  <a:schemeClr val="tx1"/>
                </a:solidFill>
                <a:latin typeface="+mn-lt"/>
              </a:rPr>
              <a:t> in 2015, including papers in Science and Cell, with allegations of image manipulation and duplication.</a:t>
            </a:r>
            <a:endParaRPr lang="en-GB" sz="1200"/>
          </a:p>
          <a:p>
            <a:pPr marL="0" indent="0">
              <a:buNone/>
            </a:pPr>
            <a:endParaRPr lang="en-GB" sz="1200"/>
          </a:p>
          <a:p>
            <a:pPr marL="0" indent="0">
              <a:buNone/>
            </a:pPr>
            <a:r>
              <a:rPr lang="en-GB" sz="1200">
                <a:solidFill>
                  <a:schemeClr val="tx1"/>
                </a:solidFill>
                <a:latin typeface="+mn-lt"/>
              </a:rPr>
              <a:t>The case gained wider attention when a student journalist at The Stanford Daily investigated the allegations and consulted forensic image analysts. Former Genentech employees also raised concerns about results in a 2009 Nature paper, which contributed to Stanford opening a formal investigation. The investigation examined 12 papers and concluded that the researcher did not personally commit misconduct, but that he failed to correct known problems and that his lab oversight and research practices lacked sufficient rigor.</a:t>
            </a:r>
            <a:endParaRPr lang="en-GB" sz="1200"/>
          </a:p>
          <a:p>
            <a:pPr marL="0" indent="0">
              <a:buNone/>
            </a:pPr>
            <a:endParaRPr lang="en-GB" sz="1200"/>
          </a:p>
          <a:p>
            <a:pPr marL="0" indent="0">
              <a:buNone/>
            </a:pPr>
            <a:r>
              <a:rPr lang="en-GB" sz="1200">
                <a:solidFill>
                  <a:schemeClr val="tx1"/>
                </a:solidFill>
                <a:latin typeface="+mn-lt"/>
              </a:rPr>
              <a:t>The consequences were: he resigned as Stanford president, three papers were retracted, and further corrections followed.</a:t>
            </a:r>
            <a:endParaRPr lang="en-GB" sz="1200"/>
          </a:p>
          <a:p>
            <a:pPr marL="0" indent="0">
              <a:buNone/>
            </a:pPr>
            <a:endParaRPr lang="en-GB" sz="1200"/>
          </a:p>
          <a:p>
            <a:pPr marL="0" indent="0">
              <a:buNone/>
            </a:pPr>
            <a:r>
              <a:rPr lang="en-GB" sz="1200">
                <a:solidFill>
                  <a:schemeClr val="tx1"/>
                </a:solidFill>
                <a:latin typeface="+mn-lt"/>
              </a:rPr>
              <a:t>The case also raised questions about the responsibilities of journal editors. The investigated author had previously contacted the journals when concerns were raised, but Cell issued no corrections and Science approved corrections that were never posted. The investigation noted that he did not follow up to clarify why the journals had not acted.</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Baker, T. (2022, November 29). Stanford president’s research under investigation for scientific misconduct, University admits ‘mistakes’. </a:t>
            </a:r>
            <a:r>
              <a:rPr lang="en-GB" sz="1200" i="1">
                <a:solidFill>
                  <a:schemeClr val="tx1"/>
                </a:solidFill>
                <a:latin typeface="+mn-lt"/>
              </a:rPr>
              <a:t>The Stanford Daily</a:t>
            </a:r>
            <a:r>
              <a:rPr lang="en-GB" sz="1200">
                <a:solidFill>
                  <a:schemeClr val="tx1"/>
                </a:solidFill>
                <a:latin typeface="+mn-lt"/>
              </a:rPr>
              <a:t>. </a:t>
            </a:r>
            <a:r>
              <a:rPr lang="en-GB" sz="1200">
                <a:solidFill>
                  <a:schemeClr val="hlink"/>
                </a:solidFill>
                <a:latin typeface="+mn-lt"/>
                <a:hlinkClick r:id="rId3"/>
              </a:rPr>
              <a:t>https://stanforddaily.com/2022/11/29/stanford-presidents-research-under-investigation-for-scientific-misconduct-university-admits-mistakes/</a:t>
            </a:r>
            <a:endParaRPr lang="en-GB" sz="1200"/>
          </a:p>
          <a:p>
            <a:pPr marL="171450" indent="-171450">
              <a:buFont typeface="Arial"/>
              <a:buChar char="•"/>
            </a:pPr>
            <a:r>
              <a:rPr lang="en-GB" sz="1200">
                <a:solidFill>
                  <a:schemeClr val="tx1"/>
                </a:solidFill>
                <a:latin typeface="+mn-lt"/>
              </a:rPr>
              <a:t>Kozlov, M. (2023, July 27). What the Stanford president’s resignation can teach lab leaders.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4"/>
              </a:rPr>
              <a:t>https://doi.org/10.1038/d41586-023-02438-3</a:t>
            </a:r>
            <a:endParaRPr lang="en-GB" sz="1200"/>
          </a:p>
          <a:p>
            <a:pPr marL="171450" indent="-171450">
              <a:buFont typeface="Arial"/>
              <a:buChar char="•"/>
            </a:pPr>
            <a:r>
              <a:rPr lang="en-GB" sz="1200">
                <a:solidFill>
                  <a:schemeClr val="tx1"/>
                </a:solidFill>
                <a:latin typeface="+mn-lt"/>
              </a:rPr>
              <a:t>Stanford University Board of Trustees. (2023). </a:t>
            </a:r>
            <a:r>
              <a:rPr lang="en-GB" sz="1200" i="1">
                <a:solidFill>
                  <a:schemeClr val="tx1"/>
                </a:solidFill>
                <a:latin typeface="+mn-lt"/>
              </a:rPr>
              <a:t>Scientific panel final report</a:t>
            </a:r>
            <a:r>
              <a:rPr lang="en-GB" sz="1200">
                <a:solidFill>
                  <a:schemeClr val="tx1"/>
                </a:solidFill>
                <a:latin typeface="+mn-lt"/>
              </a:rPr>
              <a:t> [Investigation report]. </a:t>
            </a:r>
            <a:r>
              <a:rPr lang="en-GB" sz="1200">
                <a:solidFill>
                  <a:schemeClr val="hlink"/>
                </a:solidFill>
                <a:latin typeface="+mn-lt"/>
                <a:hlinkClick r:id="rId5"/>
              </a:rPr>
              <a:t>https://boardoftrustees.stanford.edu/sites/g/files/sbiybj31576/files/media/file/scientific-panel-final-report.pdf</a:t>
            </a:r>
            <a:endParaRPr lang="en-GB" sz="1200"/>
          </a:p>
          <a:p>
            <a:pPr marL="0" marR="0" indent="0" algn="l" defTabSz="914400">
              <a:lnSpc>
                <a:spcPct val="100000"/>
              </a:lnSpc>
              <a:spcBef>
                <a:spcPts val="0"/>
              </a:spcBef>
              <a:spcAft>
                <a:spcPts val="0"/>
              </a:spcAft>
              <a:buClrTx/>
              <a:buSzTx/>
              <a:buFontTx/>
              <a:buNone/>
              <a:tabLst/>
              <a:defRPr/>
            </a:pPr>
            <a:endParaRPr lang="en-US">
              <a:ea typeface="Calibri"/>
              <a:cs typeface="Calibri"/>
            </a:endParaRPr>
          </a:p>
        </p:txBody>
      </p:sp>
      <p:sp>
        <p:nvSpPr>
          <p:cNvPr id="4" name="Slide Number Placeholder 3">
            <a:extLst>
              <a:ext uri="{FF2B5EF4-FFF2-40B4-BE49-F238E27FC236}">
                <a16:creationId xmlns:a16="http://schemas.microsoft.com/office/drawing/2014/main" id="{2A5A8C63-A889-3B36-9173-5DD08C20C3D0}"/>
              </a:ext>
            </a:extLst>
          </p:cNvPr>
          <p:cNvSpPr>
            <a:spLocks noGrp="1"/>
          </p:cNvSpPr>
          <p:nvPr>
            <p:ph type="sldNum" sz="quarter" idx="5"/>
          </p:nvPr>
        </p:nvSpPr>
        <p:spPr/>
        <p:txBody>
          <a:bodyPr/>
          <a:lstStyle/>
          <a:p>
            <a:fld id="{4FF22E7F-4881-604F-9F98-C71D63AF9777}" type="slidenum">
              <a:rPr lang="en-DE" smtClean="0"/>
              <a:t>22</a:t>
            </a:fld>
            <a:endParaRPr lang="en-DE"/>
          </a:p>
        </p:txBody>
      </p:sp>
    </p:spTree>
    <p:extLst>
      <p:ext uri="{BB962C8B-B14F-4D97-AF65-F5344CB8AC3E}">
        <p14:creationId xmlns:p14="http://schemas.microsoft.com/office/powerpoint/2010/main" val="4167647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Kozlov, M. (2023, July 27). What the Stanford president’s resignation can teach lab leaders.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3"/>
              </a:rPr>
              <a:t>https://doi.org/10.1038/d41586-023-02438-3</a:t>
            </a:r>
            <a:endParaRPr lang="en-GB" sz="1200"/>
          </a:p>
          <a:p>
            <a:pPr marL="171450" indent="-171450">
              <a:buFont typeface="Arial"/>
              <a:buChar char="•"/>
            </a:pPr>
            <a:r>
              <a:rPr lang="en-GB" sz="1200">
                <a:solidFill>
                  <a:schemeClr val="tx1"/>
                </a:solidFill>
                <a:latin typeface="+mn-lt"/>
              </a:rPr>
              <a:t>Stanford University Board of Trustees. (2023). </a:t>
            </a:r>
            <a:r>
              <a:rPr lang="en-GB" sz="1200" i="1">
                <a:solidFill>
                  <a:schemeClr val="tx1"/>
                </a:solidFill>
                <a:latin typeface="+mn-lt"/>
              </a:rPr>
              <a:t>Scientific panel final report</a:t>
            </a:r>
            <a:r>
              <a:rPr lang="en-GB" sz="1200">
                <a:solidFill>
                  <a:schemeClr val="tx1"/>
                </a:solidFill>
                <a:latin typeface="+mn-lt"/>
              </a:rPr>
              <a:t> [Investigation report]. </a:t>
            </a:r>
            <a:r>
              <a:rPr lang="en-GB" sz="1200">
                <a:solidFill>
                  <a:schemeClr val="hlink"/>
                </a:solidFill>
                <a:latin typeface="+mn-lt"/>
                <a:hlinkClick r:id="rId4"/>
              </a:rPr>
              <a:t>https://boardoftrustees.stanford.edu/sites/g/files/sbiybj31576/files/media/file/scientific-panel-final-report.pdf</a:t>
            </a:r>
            <a:endParaRPr lang="en-GB" sz="1200"/>
          </a:p>
          <a:p>
            <a:endParaRPr lang="en-DE"/>
          </a:p>
        </p:txBody>
      </p:sp>
      <p:sp>
        <p:nvSpPr>
          <p:cNvPr id="4" name="Slide Number Placeholder 3"/>
          <p:cNvSpPr>
            <a:spLocks noGrp="1"/>
          </p:cNvSpPr>
          <p:nvPr>
            <p:ph type="sldNum" sz="quarter" idx="5"/>
          </p:nvPr>
        </p:nvSpPr>
        <p:spPr/>
        <p:txBody>
          <a:bodyPr/>
          <a:lstStyle/>
          <a:p>
            <a:fld id="{4FF22E7F-4881-604F-9F98-C71D63AF9777}" type="slidenum">
              <a:rPr lang="en-DE" smtClean="0"/>
              <a:t>23</a:t>
            </a:fld>
            <a:endParaRPr lang="en-DE"/>
          </a:p>
        </p:txBody>
      </p:sp>
    </p:spTree>
    <p:extLst>
      <p:ext uri="{BB962C8B-B14F-4D97-AF65-F5344CB8AC3E}">
        <p14:creationId xmlns:p14="http://schemas.microsoft.com/office/powerpoint/2010/main" val="3117429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case concerns a renowned plant biologist known for influential work on RNA interference.</a:t>
            </a:r>
            <a:endParaRPr lang="en-GB" sz="1200"/>
          </a:p>
          <a:p>
            <a:pPr marL="0" indent="0">
              <a:buNone/>
            </a:pPr>
            <a:endParaRPr lang="en-GB" sz="1200"/>
          </a:p>
          <a:p>
            <a:pPr marL="0" indent="0">
              <a:buNone/>
            </a:pPr>
            <a:r>
              <a:rPr lang="en-GB" sz="1200">
                <a:solidFill>
                  <a:schemeClr val="tx1"/>
                </a:solidFill>
                <a:latin typeface="+mn-lt"/>
              </a:rPr>
              <a:t>He was highly respected in his field and received many distinctions, including the EMBO Gold Medal. He started to be successful very early. At the time this case became public, he had two labs, one in France funded by CNRS and one in Switzerland at ETH Zurich. He was also elected an EMBO Member and had previously been part of the EMBO Young Investigator Programme.</a:t>
            </a:r>
            <a:endParaRPr lang="en-GB" sz="1200"/>
          </a:p>
          <a:p>
            <a:endParaRPr lang="en-GB" sz="1200" b="1" kern="1200">
              <a:solidFill>
                <a:schemeClr val="tx1"/>
              </a:solidFill>
              <a:effectLst/>
              <a:latin typeface="+mn-lt"/>
              <a:ea typeface="+mn-ea"/>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Butler, D. (2015, July 10). Leading plant biologist found to have committed misconduct.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3"/>
              </a:rPr>
              <a:t>https://doi.org/10.1038/nature.2015.17958</a:t>
            </a:r>
            <a:endParaRPr lang="en-GB" sz="1200"/>
          </a:p>
          <a:p>
            <a:pPr marL="171450" indent="-171450">
              <a:buFont typeface="Arial"/>
              <a:buChar char="•"/>
            </a:pPr>
            <a:r>
              <a:rPr lang="en-GB" sz="1200">
                <a:solidFill>
                  <a:schemeClr val="tx1"/>
                </a:solidFill>
                <a:latin typeface="+mn-lt"/>
              </a:rPr>
              <a:t>Dunoyer, P., Schott, G., Himber, C., Meyer, D., Takeda, A., Carrington, J. C., &amp; </a:t>
            </a:r>
            <a:r>
              <a:rPr lang="en-GB" sz="1200" err="1">
                <a:solidFill>
                  <a:schemeClr val="tx1"/>
                </a:solidFill>
                <a:latin typeface="+mn-lt"/>
              </a:rPr>
              <a:t>Voinnet</a:t>
            </a:r>
            <a:r>
              <a:rPr lang="en-GB" sz="1200">
                <a:solidFill>
                  <a:schemeClr val="tx1"/>
                </a:solidFill>
                <a:latin typeface="+mn-lt"/>
              </a:rPr>
              <a:t>, O. (2010). Small RNA duplexes function as mobile silencing signals between plant cells. </a:t>
            </a:r>
            <a:r>
              <a:rPr lang="en-GB" sz="1200" i="1">
                <a:solidFill>
                  <a:schemeClr val="tx1"/>
                </a:solidFill>
                <a:latin typeface="+mn-lt"/>
              </a:rPr>
              <a:t>Science, 328</a:t>
            </a:r>
            <a:r>
              <a:rPr lang="en-GB" sz="1200">
                <a:solidFill>
                  <a:schemeClr val="tx1"/>
                </a:solidFill>
                <a:latin typeface="+mn-lt"/>
              </a:rPr>
              <a:t>(5980), 912–916. </a:t>
            </a:r>
            <a:r>
              <a:rPr lang="en-GB" sz="1200">
                <a:solidFill>
                  <a:schemeClr val="hlink"/>
                </a:solidFill>
                <a:latin typeface="+mn-lt"/>
                <a:hlinkClick r:id="rId4"/>
              </a:rPr>
              <a:t>https://doi.org/10.1126/science.1185880</a:t>
            </a:r>
            <a:r>
              <a:rPr lang="en-GB" sz="1200">
                <a:solidFill>
                  <a:schemeClr val="tx1"/>
                </a:solidFill>
                <a:latin typeface="+mn-lt"/>
              </a:rPr>
              <a:t> (Retracted)</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“Small RNA duplexes function as mobile silencing signals between plant cells”]. </a:t>
            </a:r>
            <a:r>
              <a:rPr lang="en-GB" sz="1200">
                <a:solidFill>
                  <a:schemeClr val="hlink"/>
                </a:solidFill>
                <a:latin typeface="+mn-lt"/>
                <a:hlinkClick r:id="rId5"/>
              </a:rPr>
              <a:t>https://pubpeer.com/publications/99D465D980ABB74F58439A9CD16219</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“Viral pathogenicity determinants are suppressors of transgene silencing in Nicotiana </a:t>
            </a:r>
            <a:r>
              <a:rPr lang="en-GB" sz="1200" err="1">
                <a:solidFill>
                  <a:schemeClr val="tx1"/>
                </a:solidFill>
                <a:latin typeface="+mn-lt"/>
              </a:rPr>
              <a:t>benthamiana</a:t>
            </a:r>
            <a:r>
              <a:rPr lang="en-GB" sz="1200">
                <a:solidFill>
                  <a:schemeClr val="tx1"/>
                </a:solidFill>
                <a:latin typeface="+mn-lt"/>
              </a:rPr>
              <a:t>”]. </a:t>
            </a:r>
            <a:r>
              <a:rPr lang="en-GB" sz="1200">
                <a:solidFill>
                  <a:schemeClr val="hlink"/>
                </a:solidFill>
                <a:latin typeface="+mn-lt"/>
                <a:hlinkClick r:id="rId6"/>
              </a:rPr>
              <a:t>https://pubpeer.com/publications/C212754B71B23CD2137797D265935D</a:t>
            </a:r>
            <a:endParaRPr lang="en-GB" sz="1200"/>
          </a:p>
          <a:p>
            <a:pPr marL="171450" indent="-171450">
              <a:buFont typeface="Arial"/>
              <a:buChar char="•"/>
            </a:pPr>
            <a:r>
              <a:rPr lang="en-GB" sz="1200">
                <a:solidFill>
                  <a:schemeClr val="tx1"/>
                </a:solidFill>
                <a:latin typeface="+mn-lt"/>
              </a:rPr>
              <a:t>Schneider, L. (2015, March 24). Too much to be nothing? </a:t>
            </a:r>
            <a:r>
              <a:rPr lang="en-GB" sz="1200" i="1">
                <a:solidFill>
                  <a:schemeClr val="tx1"/>
                </a:solidFill>
                <a:latin typeface="+mn-lt"/>
              </a:rPr>
              <a:t>Lab Times</a:t>
            </a:r>
            <a:r>
              <a:rPr lang="en-GB" sz="1200">
                <a:solidFill>
                  <a:schemeClr val="tx1"/>
                </a:solidFill>
                <a:latin typeface="+mn-lt"/>
              </a:rPr>
              <a:t>. </a:t>
            </a:r>
            <a:r>
              <a:rPr lang="en-GB" sz="1200">
                <a:solidFill>
                  <a:schemeClr val="hlink"/>
                </a:solidFill>
                <a:latin typeface="+mn-lt"/>
                <a:hlinkClick r:id="rId7"/>
              </a:rPr>
              <a:t>http://www.labtimes.org/editorial/e_594.lasso</a:t>
            </a:r>
            <a:r>
              <a:rPr lang="en-GB" sz="1200">
                <a:solidFill>
                  <a:schemeClr val="hlink"/>
                </a:solidFill>
                <a:latin typeface="+mn-lt"/>
              </a:rPr>
              <a:t> </a:t>
            </a:r>
            <a:endParaRPr lang="en-DE"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40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In 2014, comments posted on </a:t>
            </a:r>
            <a:r>
              <a:rPr lang="en-GB" sz="1200" err="1">
                <a:solidFill>
                  <a:schemeClr val="tx1"/>
                </a:solidFill>
                <a:latin typeface="+mn-lt"/>
              </a:rPr>
              <a:t>PubPeer</a:t>
            </a:r>
            <a:r>
              <a:rPr lang="en-GB" sz="1200">
                <a:solidFill>
                  <a:schemeClr val="tx1"/>
                </a:solidFill>
                <a:latin typeface="+mn-lt"/>
              </a:rPr>
              <a:t> began to raise concerns about figures in several of his papers. As the scrutiny widened, it emerged that problematic practices went back as far as his PhD work. These included duplicated Western blot panels, reused controls, inaccurate labelling, manipulated or “beautified” figures, and the reuse of the same images in different papers.</a:t>
            </a:r>
            <a:endParaRPr lang="en-GB" sz="1200"/>
          </a:p>
          <a:p>
            <a:pPr marL="0" indent="0">
              <a:buNone/>
            </a:pPr>
            <a:endParaRPr lang="en-GB" sz="1200"/>
          </a:p>
          <a:p>
            <a:pPr marL="0" indent="0">
              <a:buNone/>
            </a:pPr>
            <a:r>
              <a:rPr lang="en-GB" sz="1200">
                <a:solidFill>
                  <a:schemeClr val="tx1"/>
                </a:solidFill>
                <a:latin typeface="+mn-lt"/>
              </a:rPr>
              <a:t>One striking aspect of this case is that the main scientific ideas were solid and still stand, but the data had been manipulated to make the findings appear more convincing. Over time, such practices also affected work produced by previous members of his laboratory, showing how poor research habits can be passed on within a lab and how important lab-level standards are for research integrity.</a:t>
            </a:r>
            <a:endParaRPr lang="en-GB" sz="1200"/>
          </a:p>
          <a:p>
            <a:pPr marL="0" indent="0">
              <a:buNone/>
            </a:pPr>
            <a:endParaRPr lang="en-GB" sz="1200"/>
          </a:p>
          <a:p>
            <a:pPr marL="0" indent="0">
              <a:buNone/>
            </a:pPr>
            <a:r>
              <a:rPr lang="en-GB" sz="1200">
                <a:solidFill>
                  <a:schemeClr val="tx1"/>
                </a:solidFill>
                <a:latin typeface="+mn-lt"/>
              </a:rPr>
              <a:t>Investigations by ETH and CNRS reached somewhat different conclusions. The CNRS investigation found misconduct, though not serious misconduct, while the ETH investigation concluded that there was not enough evidence to prove deliberate fraud. However, ETH found that he had breached his responsibilities as a supervisor and lab leader. He had failed to ensure adequate oversight, and the investigation criticised the lab culture, describing an environment marked by stress, competition and insufficient discussion of results, with lab members reportedly sharing data only every six months. A later investigation also found a postdoctoral researcher in the lab guilty of misconduct.</a:t>
            </a:r>
            <a:endParaRPr lang="en-GB" sz="1200"/>
          </a:p>
          <a:p>
            <a:pPr marL="0" indent="0">
              <a:buNone/>
            </a:pPr>
            <a:endParaRPr lang="en-GB" sz="1200"/>
          </a:p>
          <a:p>
            <a:pPr marL="0" indent="0">
              <a:buNone/>
            </a:pPr>
            <a:r>
              <a:rPr lang="en-GB" sz="1200">
                <a:solidFill>
                  <a:schemeClr val="tx1"/>
                </a:solidFill>
                <a:latin typeface="+mn-lt"/>
              </a:rPr>
              <a:t>The consequences were substantial. Eight papers were retracted and more than twenty were corrected. He was temporarily banned from applying for funding, his laboratories were closed for a period, and the EMBO Gold Medal was revoked.</a:t>
            </a:r>
            <a:endParaRPr lang="en-GB" sz="1200"/>
          </a:p>
          <a:p>
            <a:pPr marL="0" indent="0">
              <a:buNone/>
            </a:pPr>
            <a:endParaRPr lang="en-GB" sz="1200"/>
          </a:p>
          <a:p>
            <a:pPr marL="0" indent="0">
              <a:buNone/>
            </a:pPr>
            <a:r>
              <a:rPr lang="en-GB" sz="1200">
                <a:solidFill>
                  <a:schemeClr val="tx1"/>
                </a:solidFill>
                <a:latin typeface="+mn-lt"/>
              </a:rPr>
              <a:t>The case also showed that problems extended beyond one individual, as concerns were identified in papers authored by members of his lab as well. It is therefore a strong example of how leadership, supervision and lab culture can shape research practices across an entire group.</a:t>
            </a:r>
          </a:p>
          <a:p>
            <a:pPr marL="0" indent="0">
              <a:buNone/>
            </a:pPr>
            <a:endParaRPr lang="en-GB" sz="1200">
              <a:solidFill>
                <a:schemeClr val="tx1"/>
              </a:solidFill>
              <a:latin typeface="+mn-lt"/>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Butler, D. (2015, July 10). Leading plant biologist found to have committed misconduct.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3"/>
              </a:rPr>
              <a:t>https://doi.org/10.1038/nature.2015.17958</a:t>
            </a:r>
            <a:endParaRPr lang="en-GB" sz="1200"/>
          </a:p>
          <a:p>
            <a:pPr marL="171450" indent="-171450">
              <a:buFont typeface="Arial"/>
              <a:buChar char="•"/>
            </a:pPr>
            <a:r>
              <a:rPr lang="en-GB" sz="1200">
                <a:solidFill>
                  <a:schemeClr val="tx1"/>
                </a:solidFill>
                <a:latin typeface="+mn-lt"/>
              </a:rPr>
              <a:t>CNRS. (2018). [Press release on the outcome of the investigation concerning O. </a:t>
            </a:r>
            <a:r>
              <a:rPr lang="en-GB" sz="1200" err="1">
                <a:solidFill>
                  <a:schemeClr val="tx1"/>
                </a:solidFill>
                <a:latin typeface="+mn-lt"/>
              </a:rPr>
              <a:t>Voinnet</a:t>
            </a:r>
            <a:r>
              <a:rPr lang="en-GB" sz="1200">
                <a:solidFill>
                  <a:schemeClr val="tx1"/>
                </a:solidFill>
                <a:latin typeface="+mn-lt"/>
              </a:rPr>
              <a:t> and P. Dunoyer]. </a:t>
            </a:r>
            <a:r>
              <a:rPr lang="en-GB" sz="1200">
                <a:solidFill>
                  <a:schemeClr val="hlink"/>
                </a:solidFill>
                <a:latin typeface="+mn-lt"/>
                <a:hlinkClick r:id="rId4"/>
              </a:rPr>
              <a:t>https://www.cnrs.fr/sites/default/files/press_info/2018-12/cpvoinnetdunoyer2018en.pdf</a:t>
            </a:r>
            <a:endParaRPr lang="en-GB" sz="1200"/>
          </a:p>
          <a:p>
            <a:pPr marL="171450" indent="-171450">
              <a:buFont typeface="Arial"/>
              <a:buChar char="•"/>
            </a:pPr>
            <a:r>
              <a:rPr lang="en-GB" sz="1200">
                <a:solidFill>
                  <a:schemeClr val="tx1"/>
                </a:solidFill>
                <a:latin typeface="+mn-lt"/>
              </a:rPr>
              <a:t>ETH Zurich. (2015, July 10). </a:t>
            </a:r>
            <a:r>
              <a:rPr lang="en-GB" sz="1200" i="1">
                <a:solidFill>
                  <a:schemeClr val="tx1"/>
                </a:solidFill>
                <a:latin typeface="+mn-lt"/>
              </a:rPr>
              <a:t>Conducted properly – published incorrectly</a:t>
            </a:r>
            <a:r>
              <a:rPr lang="en-GB" sz="1200">
                <a:solidFill>
                  <a:schemeClr val="tx1"/>
                </a:solidFill>
                <a:latin typeface="+mn-lt"/>
              </a:rPr>
              <a:t> [News release]. </a:t>
            </a:r>
            <a:r>
              <a:rPr lang="en-GB" sz="1200">
                <a:solidFill>
                  <a:schemeClr val="hlink"/>
                </a:solidFill>
                <a:latin typeface="+mn-lt"/>
                <a:hlinkClick r:id="rId5"/>
              </a:rPr>
              <a:t>https://ethz.ch/en/news-and-events/eth-news/news/2015/07/investigation-result-voinnet.html</a:t>
            </a:r>
            <a:endParaRPr lang="en-GB" sz="1200"/>
          </a:p>
          <a:p>
            <a:pPr marL="171450" indent="-171450">
              <a:buFont typeface="Arial"/>
              <a:buChar char="•"/>
            </a:pPr>
            <a:r>
              <a:rPr lang="en-GB" sz="1200">
                <a:solidFill>
                  <a:schemeClr val="tx1"/>
                </a:solidFill>
                <a:latin typeface="+mn-lt"/>
              </a:rPr>
              <a:t>Palus, S. (2016, January 28). EMBO takes back </a:t>
            </a:r>
            <a:r>
              <a:rPr lang="en-GB" sz="1200" err="1">
                <a:solidFill>
                  <a:schemeClr val="tx1"/>
                </a:solidFill>
                <a:latin typeface="+mn-lt"/>
              </a:rPr>
              <a:t>Voinnet’s</a:t>
            </a:r>
            <a:r>
              <a:rPr lang="en-GB" sz="1200">
                <a:solidFill>
                  <a:schemeClr val="tx1"/>
                </a:solidFill>
                <a:latin typeface="+mn-lt"/>
              </a:rPr>
              <a:t> award, investigates other awardee who just lost a Nature Genetics paper. </a:t>
            </a:r>
            <a:r>
              <a:rPr lang="en-GB" sz="1200" i="1">
                <a:solidFill>
                  <a:schemeClr val="tx1"/>
                </a:solidFill>
                <a:latin typeface="+mn-lt"/>
              </a:rPr>
              <a:t>Retraction Watch</a:t>
            </a:r>
            <a:r>
              <a:rPr lang="en-GB" sz="1200">
                <a:solidFill>
                  <a:schemeClr val="tx1"/>
                </a:solidFill>
                <a:latin typeface="+mn-lt"/>
              </a:rPr>
              <a:t>. </a:t>
            </a:r>
            <a:r>
              <a:rPr lang="en-GB" sz="1200">
                <a:solidFill>
                  <a:schemeClr val="hlink"/>
                </a:solidFill>
                <a:latin typeface="+mn-lt"/>
                <a:hlinkClick r:id="rId6"/>
              </a:rPr>
              <a:t>https://retractionwatch.com/2016/01/28/embo-takes-back-voinnets-award-investigates-other-awardee-who-just-lost-a-nature-genetics-paper/</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“Identification, subcellular localization and some properties of a cysteine-rich suppressor of gene silencing encoded by peanut clump virus”]. </a:t>
            </a:r>
            <a:r>
              <a:rPr lang="en-GB" sz="1200">
                <a:solidFill>
                  <a:schemeClr val="hlink"/>
                </a:solidFill>
                <a:latin typeface="+mn-lt"/>
                <a:hlinkClick r:id="rId7"/>
              </a:rPr>
              <a:t>https://pubpeer.com/publications/7E72477BFA031E54D5D452B7E0BF6D</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“Multivesicular bodies associate with components of miRNA effector complexes and modulate miRNA activity”]. </a:t>
            </a:r>
            <a:r>
              <a:rPr lang="en-GB" sz="1200">
                <a:solidFill>
                  <a:schemeClr val="hlink"/>
                </a:solidFill>
                <a:latin typeface="+mn-lt"/>
                <a:hlinkClick r:id="rId8"/>
              </a:rPr>
              <a:t>https://pubpeer.com/publications/358DABD0BE713B03950C76D7652140</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“Small RNA duplexes function as mobile silencing signals between plant cells”]. </a:t>
            </a:r>
            <a:r>
              <a:rPr lang="en-GB" sz="1200">
                <a:solidFill>
                  <a:schemeClr val="hlink"/>
                </a:solidFill>
                <a:latin typeface="+mn-lt"/>
                <a:hlinkClick r:id="rId9"/>
              </a:rPr>
              <a:t>https://pubpeer.com/publications/99D465D980ABB74F58439A9CD16219</a:t>
            </a:r>
            <a:endParaRPr lang="en-GB" sz="1200"/>
          </a:p>
          <a:p>
            <a:pPr marL="171450" indent="-171450">
              <a:buFont typeface="Arial"/>
              <a:buChar char="•"/>
            </a:pPr>
            <a:r>
              <a:rPr lang="en-GB" sz="1200" err="1">
                <a:solidFill>
                  <a:schemeClr val="tx1"/>
                </a:solidFill>
                <a:latin typeface="+mn-lt"/>
              </a:rPr>
              <a:t>PubPeer</a:t>
            </a:r>
            <a:r>
              <a:rPr lang="en-GB" sz="1200">
                <a:solidFill>
                  <a:schemeClr val="tx1"/>
                </a:solidFill>
                <a:latin typeface="+mn-lt"/>
              </a:rPr>
              <a:t>. (2014–). [Comments on “Viral pathogenicity determinants are suppressors of transgene silencing in Nicotiana </a:t>
            </a:r>
            <a:r>
              <a:rPr lang="en-GB" sz="1200" err="1">
                <a:solidFill>
                  <a:schemeClr val="tx1"/>
                </a:solidFill>
                <a:latin typeface="+mn-lt"/>
              </a:rPr>
              <a:t>benthamiana</a:t>
            </a:r>
            <a:r>
              <a:rPr lang="en-GB" sz="1200">
                <a:solidFill>
                  <a:schemeClr val="tx1"/>
                </a:solidFill>
                <a:latin typeface="+mn-lt"/>
              </a:rPr>
              <a:t>”]. </a:t>
            </a:r>
            <a:r>
              <a:rPr lang="en-GB" sz="1200">
                <a:solidFill>
                  <a:schemeClr val="hlink"/>
                </a:solidFill>
                <a:latin typeface="+mn-lt"/>
                <a:hlinkClick r:id="rId10"/>
              </a:rPr>
              <a:t>https://pubpeer.com/publications/C212754B71B23CD2137797D265935D</a:t>
            </a:r>
            <a:endParaRPr lang="en-GB" sz="1200"/>
          </a:p>
          <a:p>
            <a:pPr marL="0" indent="0">
              <a:buNone/>
            </a:pPr>
            <a:endParaRPr lang="en-GB" sz="1200"/>
          </a:p>
          <a:p>
            <a:r>
              <a:rPr lang="en-GB" sz="1200" b="1" kern="1200">
                <a:solidFill>
                  <a:schemeClr val="tx1"/>
                </a:solidFill>
                <a:effectLst/>
                <a:latin typeface="+mn-lt"/>
                <a:ea typeface="+mn-ea"/>
                <a:cs typeface="+mn-cs"/>
              </a:rPr>
              <a:t>  </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0414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Butler, D. (2015, July 10). Leading plant biologist found to have committed misconduct. </a:t>
            </a:r>
            <a:r>
              <a:rPr lang="en-GB" sz="1200" i="1">
                <a:solidFill>
                  <a:schemeClr val="tx1"/>
                </a:solidFill>
                <a:latin typeface="+mn-lt"/>
              </a:rPr>
              <a:t>Nature</a:t>
            </a:r>
            <a:r>
              <a:rPr lang="en-GB" sz="1200">
                <a:solidFill>
                  <a:schemeClr val="tx1"/>
                </a:solidFill>
                <a:latin typeface="+mn-lt"/>
              </a:rPr>
              <a:t>. </a:t>
            </a:r>
            <a:r>
              <a:rPr lang="en-GB" sz="1200">
                <a:solidFill>
                  <a:schemeClr val="hlink"/>
                </a:solidFill>
                <a:latin typeface="+mn-lt"/>
                <a:hlinkClick r:id="rId3"/>
              </a:rPr>
              <a:t>https://doi.org/10.1038/nature.2015.17958</a:t>
            </a:r>
            <a:endParaRPr lang="en-GB" sz="1200"/>
          </a:p>
          <a:p>
            <a:pPr marL="171450" indent="-171450">
              <a:buFont typeface="Arial"/>
              <a:buChar char="•"/>
            </a:pPr>
            <a:r>
              <a:rPr lang="en-GB" sz="1200">
                <a:solidFill>
                  <a:schemeClr val="tx1"/>
                </a:solidFill>
                <a:latin typeface="+mn-lt"/>
              </a:rPr>
              <a:t>CNRS. (2018). [Press release on the outcome of the investigation concerning O. </a:t>
            </a:r>
            <a:r>
              <a:rPr lang="en-GB" sz="1200" err="1">
                <a:solidFill>
                  <a:schemeClr val="tx1"/>
                </a:solidFill>
                <a:latin typeface="+mn-lt"/>
              </a:rPr>
              <a:t>Voinnet</a:t>
            </a:r>
            <a:r>
              <a:rPr lang="en-GB" sz="1200">
                <a:solidFill>
                  <a:schemeClr val="tx1"/>
                </a:solidFill>
                <a:latin typeface="+mn-lt"/>
              </a:rPr>
              <a:t> and P. Dunoyer]. </a:t>
            </a:r>
            <a:r>
              <a:rPr lang="en-GB" sz="1200">
                <a:solidFill>
                  <a:schemeClr val="hlink"/>
                </a:solidFill>
                <a:latin typeface="+mn-lt"/>
                <a:hlinkClick r:id="rId4"/>
              </a:rPr>
              <a:t>https://www.cnrs.fr/sites/default/files/press_info/2018-12/cpvoinnetdunoyer2018en.pdf</a:t>
            </a:r>
            <a:endParaRPr lang="en-GB" sz="1200"/>
          </a:p>
          <a:p>
            <a:pPr marL="171450" indent="-171450">
              <a:buFont typeface="Arial"/>
              <a:buChar char="•"/>
            </a:pPr>
            <a:r>
              <a:rPr lang="en-GB" sz="1200">
                <a:solidFill>
                  <a:schemeClr val="tx1"/>
                </a:solidFill>
                <a:latin typeface="+mn-lt"/>
              </a:rPr>
              <a:t>ETH Zurich. (2015, July 10). </a:t>
            </a:r>
            <a:r>
              <a:rPr lang="en-GB" sz="1200" i="1">
                <a:solidFill>
                  <a:schemeClr val="tx1"/>
                </a:solidFill>
                <a:latin typeface="+mn-lt"/>
              </a:rPr>
              <a:t>Conducted properly – published incorrectly</a:t>
            </a:r>
            <a:r>
              <a:rPr lang="en-GB" sz="1200">
                <a:solidFill>
                  <a:schemeClr val="tx1"/>
                </a:solidFill>
                <a:latin typeface="+mn-lt"/>
              </a:rPr>
              <a:t> [News release]. </a:t>
            </a:r>
            <a:r>
              <a:rPr lang="en-GB" sz="1200">
                <a:solidFill>
                  <a:schemeClr val="hlink"/>
                </a:solidFill>
                <a:latin typeface="+mn-lt"/>
                <a:hlinkClick r:id="rId5"/>
              </a:rPr>
              <a:t>https://ethz.ch/en/news-and-events/eth-news/news/2015/07/investigation-result-voinnet.html</a:t>
            </a:r>
            <a:endParaRPr lang="en-GB" sz="1200"/>
          </a:p>
          <a:p>
            <a:r>
              <a:rPr lang="en-GB"/>
              <a:t> </a:t>
            </a:r>
            <a:endParaRPr lang="en-DE"/>
          </a:p>
        </p:txBody>
      </p:sp>
      <p:sp>
        <p:nvSpPr>
          <p:cNvPr id="4" name="Slide Number Placeholder 3"/>
          <p:cNvSpPr>
            <a:spLocks noGrp="1"/>
          </p:cNvSpPr>
          <p:nvPr>
            <p:ph type="sldNum" sz="quarter" idx="5"/>
          </p:nvPr>
        </p:nvSpPr>
        <p:spPr/>
        <p:txBody>
          <a:bodyPr/>
          <a:lstStyle/>
          <a:p>
            <a:fld id="{4FF22E7F-4881-604F-9F98-C71D63AF9777}" type="slidenum">
              <a:rPr lang="en-DE" smtClean="0"/>
              <a:t>26</a:t>
            </a:fld>
            <a:endParaRPr lang="en-DE"/>
          </a:p>
        </p:txBody>
      </p:sp>
    </p:spTree>
    <p:extLst>
      <p:ext uri="{BB962C8B-B14F-4D97-AF65-F5344CB8AC3E}">
        <p14:creationId xmlns:p14="http://schemas.microsoft.com/office/powerpoint/2010/main" val="712760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This is one of the most common questions in discussions about research integrity, so it is useful to look at what the evidence can and cannot tell us.</a:t>
            </a: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686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Given how serious these consequences can be, an obvious question is: how often do research misconduct and questionable research practices actually occur?</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The honest answer is that we do not know exactly. Proven cases represent only the cases that are detected, investigated and reported, but not all cases are reported or systematically recorded. In the United States, the NIH publishes annual information on concluded misconduct cases, but many other institutions do not maintain or share comparable data. As a result, it is difficult to determine the true frequency of misconduct. </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However, two meta-analyses provide useful insight.</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The first is by Daniele Fanelli, published in 2009. He reviewed 18 studies that surveyed researchers, primarily from high-income countries such as the United States, the United Kingdom and Australia. These studies asked scientists whether they had committed, or observed, misconduct or questionable research practices.</a:t>
            </a:r>
          </a:p>
          <a:p>
            <a:br>
              <a:rPr lang="en-GB"/>
            </a:br>
            <a:r>
              <a:rPr lang="en-GB" sz="1200" b="0" i="0" kern="1200">
                <a:solidFill>
                  <a:schemeClr val="tx1"/>
                </a:solidFill>
                <a:effectLst/>
                <a:latin typeface="+mn-lt"/>
                <a:ea typeface="+mn-ea"/>
                <a:cs typeface="+mn-cs"/>
              </a:rPr>
              <a:t>In 2021, Xie et al. did a meta-analysis of 42 studies and offered a broader global perspective, including data from low- and middle-income countries such as India and Nigeria, as well as more recent studies.</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Both meta-analyses rely on self-reported data, so they have important limitations. Even so, their findings on research misconduct were surprisingly consistent, which suggests some stability in the overall pattern.</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Fanelli, D. (2009). How many scientists fabricate and falsify research? A systematic review and meta-analysis of survey data. </a:t>
            </a:r>
            <a:r>
              <a:rPr lang="en-GB" sz="1200" i="1" err="1">
                <a:solidFill>
                  <a:schemeClr val="tx1"/>
                </a:solidFill>
                <a:latin typeface="+mn-lt"/>
              </a:rPr>
              <a:t>PLoS</a:t>
            </a:r>
            <a:r>
              <a:rPr lang="en-GB" sz="1200" i="1">
                <a:solidFill>
                  <a:schemeClr val="tx1"/>
                </a:solidFill>
                <a:latin typeface="+mn-lt"/>
              </a:rPr>
              <a:t> ONE, 4</a:t>
            </a:r>
            <a:r>
              <a:rPr lang="en-GB" sz="1200">
                <a:solidFill>
                  <a:schemeClr val="tx1"/>
                </a:solidFill>
                <a:latin typeface="+mn-lt"/>
              </a:rPr>
              <a:t>(5), e5738. </a:t>
            </a:r>
            <a:r>
              <a:rPr lang="en-GB" sz="1200">
                <a:solidFill>
                  <a:schemeClr val="hlink"/>
                </a:solidFill>
                <a:latin typeface="+mn-lt"/>
                <a:hlinkClick r:id="rId3"/>
              </a:rPr>
              <a:t>https://doi.org/10.1371/journal.pone.0005738</a:t>
            </a:r>
            <a:endParaRPr lang="en-GB" sz="1200"/>
          </a:p>
          <a:p>
            <a:pPr marL="171450" indent="-171450">
              <a:buFont typeface="Arial"/>
              <a:buChar char="•"/>
            </a:pPr>
            <a:r>
              <a:rPr lang="en-GB" sz="1200">
                <a:solidFill>
                  <a:schemeClr val="tx1"/>
                </a:solidFill>
                <a:latin typeface="+mn-lt"/>
              </a:rPr>
              <a:t>Xie, Y., Wang, K., &amp; Kong, Y. (2021). Prevalence of research misconduct and questionable research practices: A systematic review and meta-analysis. </a:t>
            </a:r>
            <a:r>
              <a:rPr lang="en-GB" sz="1200" i="1">
                <a:solidFill>
                  <a:schemeClr val="tx1"/>
                </a:solidFill>
                <a:latin typeface="+mn-lt"/>
              </a:rPr>
              <a:t>Science and Engineering Ethics, 27</a:t>
            </a:r>
            <a:r>
              <a:rPr lang="en-GB" sz="1200">
                <a:solidFill>
                  <a:schemeClr val="tx1"/>
                </a:solidFill>
                <a:latin typeface="+mn-lt"/>
              </a:rPr>
              <a:t>(4), 41. </a:t>
            </a:r>
            <a:r>
              <a:rPr lang="en-GB" sz="1200">
                <a:solidFill>
                  <a:schemeClr val="hlink"/>
                </a:solidFill>
                <a:latin typeface="+mn-lt"/>
                <a:hlinkClick r:id="rId4"/>
              </a:rPr>
              <a:t>https://doi.org/10.1007/s11948-021-00314-9</a:t>
            </a:r>
            <a:endParaRPr lang="en-GB" sz="1200"/>
          </a:p>
          <a:p>
            <a:endParaRPr lang="en-GB" sz="1200" kern="1200">
              <a:solidFill>
                <a:schemeClr val="tx1"/>
              </a:solidFill>
              <a:effectLst/>
              <a:latin typeface="+mn-lt"/>
              <a:ea typeface="+mn-ea"/>
              <a:cs typeface="+mn-cs"/>
            </a:endParaRPr>
          </a:p>
          <a:p>
            <a:endParaRPr lang="en-DE"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28</a:t>
            </a:fld>
            <a:endParaRPr lang="en-DE"/>
          </a:p>
        </p:txBody>
      </p:sp>
    </p:spTree>
    <p:extLst>
      <p:ext uri="{BB962C8B-B14F-4D97-AF65-F5344CB8AC3E}">
        <p14:creationId xmlns:p14="http://schemas.microsoft.com/office/powerpoint/2010/main" val="528331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C9197-1532-A0AE-613F-6BD0ED7A6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A6A7B-EC3B-37F7-812A-24B15FAD69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D3E76-ECA1-64B3-4781-47D897386E63}"/>
              </a:ext>
            </a:extLst>
          </p:cNvPr>
          <p:cNvSpPr>
            <a:spLocks noGrp="1"/>
          </p:cNvSpPr>
          <p:nvPr>
            <p:ph type="body" idx="1"/>
          </p:nvPr>
        </p:nvSpPr>
        <p:spPr/>
        <p:txBody>
          <a:bodyPr/>
          <a:lstStyle/>
          <a:p>
            <a:r>
              <a:rPr lang="en-GB" sz="1200" b="0" i="0" kern="1200">
                <a:solidFill>
                  <a:schemeClr val="tx1"/>
                </a:solidFill>
                <a:effectLst/>
                <a:latin typeface="+mn-lt"/>
                <a:ea typeface="+mn-ea"/>
                <a:cs typeface="+mn-cs"/>
              </a:rPr>
              <a:t>Across both studies, only a small proportion of surveyed researchers, roughly 2-3%, admitted to having committed research misconduct themselves. However, around 14-16% said they had observed or knew of someone who had engaged in misconduct. This suggests that concerns about misconduct extend beyond the relatively small number of self-reported cases and may contribute to a degree of mistrust within the research community.</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The numbers are much higher for questionable research practices (QRPs). In Fanelli’s 2009 meta-analysis, self-reported QRP rates varied widely, with an unweighted mean of about 9.5% and upper estimates of 33.7%, while reports about colleagues reached as high as 72%. Xie et al. (2021) estimated that 12.5% of researchers had engaged in at least one QRP themselves, and 39.7% were aware of at least one QRP by others. </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The exact percentages are not perfectly comparable because the two meta-analyses used slightly different definitions and methods. But they point to the same conclusion: serious misconduct is reported by a small minority, whereas questionable research practices are much more common.</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The overall conclusion is clear: while confirmed or self-reported misconduct appears to be relatively rare, questionable research practices are far more common.</a:t>
            </a:r>
          </a:p>
          <a:p>
            <a:endParaRPr lang="en-GB" sz="1200" b="0" i="0" kern="1200">
              <a:solidFill>
                <a:schemeClr val="tx1"/>
              </a:solidFill>
              <a:effectLst/>
              <a:latin typeface="+mn-lt"/>
              <a:ea typeface="+mn-ea"/>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Fanelli, D. (2009). How many scientists fabricate and falsify research? A systematic review and meta-analysis of survey data. </a:t>
            </a:r>
            <a:r>
              <a:rPr lang="en-GB" sz="1200" i="1" err="1">
                <a:solidFill>
                  <a:schemeClr val="tx1"/>
                </a:solidFill>
                <a:latin typeface="+mn-lt"/>
              </a:rPr>
              <a:t>PLoS</a:t>
            </a:r>
            <a:r>
              <a:rPr lang="en-GB" sz="1200" i="1">
                <a:solidFill>
                  <a:schemeClr val="tx1"/>
                </a:solidFill>
                <a:latin typeface="+mn-lt"/>
              </a:rPr>
              <a:t> ONE, 4</a:t>
            </a:r>
            <a:r>
              <a:rPr lang="en-GB" sz="1200">
                <a:solidFill>
                  <a:schemeClr val="tx1"/>
                </a:solidFill>
                <a:latin typeface="+mn-lt"/>
              </a:rPr>
              <a:t>(5), e5738. </a:t>
            </a:r>
            <a:r>
              <a:rPr lang="en-GB" sz="1200">
                <a:solidFill>
                  <a:schemeClr val="hlink"/>
                </a:solidFill>
                <a:latin typeface="+mn-lt"/>
                <a:hlinkClick r:id="rId3"/>
              </a:rPr>
              <a:t>https://doi.org/10.1371/journal.pone.0005738</a:t>
            </a:r>
            <a:endParaRPr lang="en-GB" sz="1200"/>
          </a:p>
          <a:p>
            <a:pPr marL="171450" indent="-171450">
              <a:buFont typeface="Arial"/>
              <a:buChar char="•"/>
            </a:pPr>
            <a:r>
              <a:rPr lang="en-GB" sz="1200">
                <a:solidFill>
                  <a:schemeClr val="tx1"/>
                </a:solidFill>
                <a:latin typeface="+mn-lt"/>
              </a:rPr>
              <a:t>Xie, Y., Wang, K., &amp; Kong, Y. (2021). Prevalence of research misconduct and questionable research practices: A systematic review and meta-analysis. </a:t>
            </a:r>
            <a:r>
              <a:rPr lang="en-GB" sz="1200" i="1">
                <a:solidFill>
                  <a:schemeClr val="tx1"/>
                </a:solidFill>
                <a:latin typeface="+mn-lt"/>
              </a:rPr>
              <a:t>Science and Engineering Ethics, 27</a:t>
            </a:r>
            <a:r>
              <a:rPr lang="en-GB" sz="1200">
                <a:solidFill>
                  <a:schemeClr val="tx1"/>
                </a:solidFill>
                <a:latin typeface="+mn-lt"/>
              </a:rPr>
              <a:t>(4), 41. </a:t>
            </a:r>
            <a:r>
              <a:rPr lang="en-GB" sz="1200">
                <a:solidFill>
                  <a:schemeClr val="hlink"/>
                </a:solidFill>
                <a:latin typeface="+mn-lt"/>
                <a:hlinkClick r:id="rId4"/>
              </a:rPr>
              <a:t>https://doi.org/10.1007/s11948-021-00314-9</a:t>
            </a:r>
            <a:endParaRPr lang="en-GB" sz="1200"/>
          </a:p>
          <a:p>
            <a:endParaRPr lang="en-GB" sz="1200" kern="1200">
              <a:solidFill>
                <a:schemeClr val="tx1"/>
              </a:solidFill>
              <a:effectLst/>
              <a:latin typeface="+mn-lt"/>
              <a:ea typeface="+mn-ea"/>
              <a:cs typeface="+mn-cs"/>
            </a:endParaRPr>
          </a:p>
          <a:p>
            <a:endParaRPr lang="en-DE" sz="1200" kern="1200">
              <a:solidFill>
                <a:schemeClr val="tx1"/>
              </a:solidFill>
              <a:effectLst/>
              <a:latin typeface="+mn-lt"/>
              <a:ea typeface="+mn-ea"/>
              <a:cs typeface="+mn-cs"/>
            </a:endParaRPr>
          </a:p>
          <a:p>
            <a:endParaRPr lang="en-DE"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334768B-A568-F6A8-1920-3D21E8BFDDAD}"/>
              </a:ext>
            </a:extLst>
          </p:cNvPr>
          <p:cNvSpPr>
            <a:spLocks noGrp="1"/>
          </p:cNvSpPr>
          <p:nvPr>
            <p:ph type="sldNum" sz="quarter" idx="5"/>
          </p:nvPr>
        </p:nvSpPr>
        <p:spPr/>
        <p:txBody>
          <a:bodyPr/>
          <a:lstStyle/>
          <a:p>
            <a:fld id="{4FF22E7F-4881-604F-9F98-C71D63AF9777}" type="slidenum">
              <a:rPr lang="en-DE" smtClean="0"/>
              <a:t>29</a:t>
            </a:fld>
            <a:endParaRPr lang="en-DE"/>
          </a:p>
        </p:txBody>
      </p:sp>
    </p:spTree>
    <p:extLst>
      <p:ext uri="{BB962C8B-B14F-4D97-AF65-F5344CB8AC3E}">
        <p14:creationId xmlns:p14="http://schemas.microsoft.com/office/powerpoint/2010/main" val="2428939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Another way to estimate the frequency of misconduct and the use of questionable research practices comes from a journal perspective. </a:t>
            </a:r>
          </a:p>
          <a:p>
            <a:endParaRPr lang="en-GB" sz="1200" b="0" i="0" kern="1200">
              <a:solidFill>
                <a:srgbClr val="FF0000"/>
              </a:solidFill>
              <a:effectLst/>
              <a:latin typeface="+mn-lt"/>
              <a:ea typeface="+mn-ea"/>
              <a:cs typeface="+mn-cs"/>
            </a:endParaRPr>
          </a:p>
          <a:p>
            <a:r>
              <a:rPr lang="en-GB" sz="1200" b="0" i="0" kern="1200">
                <a:solidFill>
                  <a:schemeClr val="tx1"/>
                </a:solidFill>
                <a:effectLst/>
                <a:latin typeface="+mn-lt"/>
                <a:ea typeface="+mn-ea"/>
                <a:cs typeface="+mn-cs"/>
              </a:rPr>
              <a:t>One example comes from EMBO Press, which carries out routine image checks on manuscripts accepted for publication. This table explains how EMBO Press journals classify image aberrations. It is also a useful framework for thinking about intentionality and impact. </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Overall, EMBO Press journals find image-related problems in about 10.5% of manuscripts accepted for publication. </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Level 1: These are typically relatively minor issues such as poor cropping or inadequate image annotation. They are the most common problems identified in EMBO Press journals.</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Level 2: These are borderline cases in which intent is unclear, but the problems affect data interpretation. Depending on the context, they could be either QRPs or research misconduct. They are found in 0.4% of accepted manuscripts at EMBO Press.</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Level 3: These represent clear research misconduct, such as deliberate image duplication, manipulation, or falsification. They are the least frequent type of image aberration.</a:t>
            </a:r>
          </a:p>
          <a:p>
            <a:pPr marL="171450" lvl="0" indent="-171450">
              <a:buFont typeface="Arial" panose="020B0604020202020204" pitchFamily="34" charset="0"/>
              <a:buChar char="•"/>
            </a:pPr>
            <a:endParaRPr lang="en-GB" sz="1200" kern="1200">
              <a:solidFill>
                <a:schemeClr val="tx1"/>
              </a:solidFill>
              <a:effectLst/>
              <a:latin typeface="+mn-lt"/>
              <a:ea typeface="+mn-ea"/>
              <a:cs typeface="+mn-cs"/>
            </a:endParaRPr>
          </a:p>
          <a:p>
            <a:pPr marL="0" lvl="0" indent="0">
              <a:buFont typeface="Arial" panose="020B0604020202020204" pitchFamily="34" charset="0"/>
              <a:buNone/>
            </a:pPr>
            <a:r>
              <a:rPr lang="en-GB" sz="1200" b="0" i="0" kern="1200">
                <a:solidFill>
                  <a:schemeClr val="tx1"/>
                </a:solidFill>
                <a:effectLst/>
                <a:latin typeface="+mn-lt"/>
                <a:ea typeface="+mn-ea"/>
                <a:cs typeface="+mn-cs"/>
              </a:rPr>
              <a:t>This suggests that while clear research misconduct is relatively uncommon, it does occur, alongside a broader range of other problematic practices.</a:t>
            </a:r>
          </a:p>
          <a:p>
            <a:pPr marL="0" lvl="0" indent="0">
              <a:buFont typeface="Arial" panose="020B0604020202020204" pitchFamily="34" charset="0"/>
              <a:buNone/>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solidFill>
                  <a:schemeClr val="tx1"/>
                </a:solidFill>
                <a:latin typeface="+mn-lt"/>
              </a:rPr>
              <a:t>Note: The percentages on this slide are based on EMBO Press screening data from 2021–2023 and have therefore been updated since </a:t>
            </a:r>
            <a:r>
              <a:rPr lang="en-GB" sz="1200" err="1">
                <a:solidFill>
                  <a:schemeClr val="tx1"/>
                </a:solidFill>
                <a:latin typeface="+mn-lt"/>
              </a:rPr>
              <a:t>Pulverer</a:t>
            </a:r>
            <a:r>
              <a:rPr lang="en-GB" sz="1200">
                <a:solidFill>
                  <a:schemeClr val="tx1"/>
                </a:solidFill>
                <a:latin typeface="+mn-lt"/>
              </a:rPr>
              <a:t> (2015).</a:t>
            </a:r>
            <a:endParaRPr lang="en-GB" sz="1200" b="0" i="0" kern="1200">
              <a:solidFill>
                <a:schemeClr val="tx1"/>
              </a:solidFill>
              <a:effectLst/>
              <a:latin typeface="+mn-lt"/>
              <a:ea typeface="+mn-ea"/>
              <a:cs typeface="+mn-cs"/>
            </a:endParaRPr>
          </a:p>
          <a:p>
            <a:pPr marL="0" lvl="0" indent="0">
              <a:buFont typeface="Arial" panose="020B0604020202020204" pitchFamily="34" charset="0"/>
              <a:buNone/>
            </a:pPr>
            <a:r>
              <a:rPr lang="en-GB" sz="1200" kern="1200">
                <a:solidFill>
                  <a:schemeClr val="tx1"/>
                </a:solidFill>
                <a:effectLst/>
                <a:latin typeface="+mn-lt"/>
                <a:ea typeface="+mn-ea"/>
                <a:cs typeface="+mn-cs"/>
              </a:rPr>
              <a:t> </a:t>
            </a:r>
            <a:endParaRPr lang="en-DE" sz="1200" kern="1200">
              <a:solidFill>
                <a:schemeClr val="tx1"/>
              </a:solidFill>
              <a:effectLst/>
              <a:latin typeface="+mn-lt"/>
              <a:ea typeface="+mn-ea"/>
              <a:cs typeface="+mn-cs"/>
            </a:endParaRPr>
          </a:p>
          <a:p>
            <a:pPr marL="0" indent="0">
              <a:buNone/>
            </a:pPr>
            <a:r>
              <a:rPr lang="en-GB" sz="1200" b="1">
                <a:solidFill>
                  <a:schemeClr val="tx1"/>
                </a:solidFill>
                <a:latin typeface="+mn-lt"/>
              </a:rPr>
              <a:t>Source:</a:t>
            </a:r>
            <a:endParaRPr lang="en-GB" sz="1200"/>
          </a:p>
          <a:p>
            <a:pPr marL="171450" indent="-171450">
              <a:buFont typeface="Arial"/>
              <a:buChar char="•"/>
            </a:pPr>
            <a:r>
              <a:rPr lang="en-GB" sz="1200" err="1">
                <a:solidFill>
                  <a:schemeClr val="tx1"/>
                </a:solidFill>
                <a:latin typeface="+mn-lt"/>
              </a:rPr>
              <a:t>Pulverer</a:t>
            </a:r>
            <a:r>
              <a:rPr lang="en-GB" sz="1200">
                <a:solidFill>
                  <a:schemeClr val="tx1"/>
                </a:solidFill>
                <a:latin typeface="+mn-lt"/>
              </a:rPr>
              <a:t>, B. (2015). When things go wrong: Correcting the scientific record. </a:t>
            </a:r>
            <a:r>
              <a:rPr lang="en-GB" sz="1200" i="1">
                <a:solidFill>
                  <a:schemeClr val="tx1"/>
                </a:solidFill>
                <a:latin typeface="+mn-lt"/>
              </a:rPr>
              <a:t>The EMBO Journal, 34</a:t>
            </a:r>
            <a:r>
              <a:rPr lang="en-GB" sz="1200">
                <a:solidFill>
                  <a:schemeClr val="tx1"/>
                </a:solidFill>
                <a:latin typeface="+mn-lt"/>
              </a:rPr>
              <a:t>(20), 2483–2485. </a:t>
            </a:r>
            <a:r>
              <a:rPr lang="en-GB" sz="1200">
                <a:solidFill>
                  <a:schemeClr val="hlink"/>
                </a:solidFill>
                <a:latin typeface="+mn-lt"/>
                <a:hlinkClick r:id="rId3"/>
              </a:rPr>
              <a:t>https://doi.org/10.15252/embj.201570080</a:t>
            </a:r>
            <a:endParaRPr lang="en-GB"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0508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From the previous slides: We often focus on striking cases of misconduct, but the bigger problem may be the much more common issues: sloppiness, mistakes and questionable research practices. These are less dramatic, but they can still damage research quality in major ways.</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And in practice, the line is often not clear. It is not always easy to tell whether a problem reflects carelessness, poor oversight or deliberate misconduct. But the consequences can be very similar: unreliable results, wasted resources, and in some fields even harm to patients or the public.</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So the question is not only how to deal with misconduct once it happens, but how to build a research environment in which good practice is the 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02032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Who is responsible for building an environment where responsible research is the norm?</a:t>
            </a:r>
          </a:p>
        </p:txBody>
      </p:sp>
      <p:sp>
        <p:nvSpPr>
          <p:cNvPr id="4" name="Slide Number Placeholder 3"/>
          <p:cNvSpPr>
            <a:spLocks noGrp="1"/>
          </p:cNvSpPr>
          <p:nvPr>
            <p:ph type="sldNum" sz="quarter" idx="5"/>
          </p:nvPr>
        </p:nvSpPr>
        <p:spPr/>
        <p:txBody>
          <a:bodyPr/>
          <a:lstStyle/>
          <a:p>
            <a:fld id="{4FF22E7F-4881-604F-9F98-C71D63AF9777}" type="slidenum">
              <a:rPr lang="en-DE" smtClean="0"/>
              <a:t>32</a:t>
            </a:fld>
            <a:endParaRPr lang="en-DE"/>
          </a:p>
        </p:txBody>
      </p:sp>
    </p:spTree>
    <p:extLst>
      <p:ext uri="{BB962C8B-B14F-4D97-AF65-F5344CB8AC3E}">
        <p14:creationId xmlns:p14="http://schemas.microsoft.com/office/powerpoint/2010/main" val="29770160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At the end of the day, individual researchers are ultimately responsible for their own actions and for the choices they make in their daily research practice. Research integrity is shaped by these everyday decisions: how we collect data, how honestly we report results, and how we respond when we notice problems.</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But individual responsibility alone is not enough. Those choices are also shaped by the environment in which researchers work.</a:t>
            </a:r>
          </a:p>
          <a:p>
            <a:endParaRPr lang="en-US"/>
          </a:p>
          <a:p>
            <a:r>
              <a:rPr lang="en-GB" sz="1200" b="0" i="0" kern="1200">
                <a:solidFill>
                  <a:schemeClr val="tx1"/>
                </a:solidFill>
                <a:effectLst/>
                <a:latin typeface="+mn-lt"/>
                <a:ea typeface="+mn-ea"/>
                <a:cs typeface="+mn-cs"/>
              </a:rPr>
              <a:t>But responsibility does not stop with the individual researcher. Individual researchers make daily choices, but those choices are shaped by the lab they work in, the policies and culture of their institution, and the wider research system, including funders, publishers, academies and professional societies. </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If we want responsible </a:t>
            </a:r>
            <a:r>
              <a:rPr lang="en-GB" sz="1200" b="0" i="0" kern="1200" err="1">
                <a:solidFill>
                  <a:schemeClr val="tx1"/>
                </a:solidFill>
                <a:effectLst/>
                <a:latin typeface="+mn-lt"/>
                <a:ea typeface="+mn-ea"/>
                <a:cs typeface="+mn-cs"/>
              </a:rPr>
              <a:t>researchh</a:t>
            </a:r>
            <a:r>
              <a:rPr lang="en-GB" sz="1200" b="0" i="0" kern="1200">
                <a:solidFill>
                  <a:schemeClr val="tx1"/>
                </a:solidFill>
                <a:effectLst/>
                <a:latin typeface="+mn-lt"/>
                <a:ea typeface="+mn-ea"/>
                <a:cs typeface="+mn-cs"/>
              </a:rPr>
              <a:t> to be the norm, all of these levels have to work together.</a:t>
            </a:r>
          </a:p>
          <a:p>
            <a:endParaRPr lang="en-GB" sz="1200" b="0" i="0" kern="1200">
              <a:solidFill>
                <a:schemeClr val="tx1"/>
              </a:solidFill>
              <a:effectLst/>
              <a:latin typeface="+mn-lt"/>
              <a:ea typeface="+mn-ea"/>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ALLEA. (2023). </a:t>
            </a:r>
            <a:r>
              <a:rPr lang="en-GB" sz="1200" i="1">
                <a:solidFill>
                  <a:schemeClr val="tx1"/>
                </a:solidFill>
                <a:latin typeface="+mn-lt"/>
              </a:rPr>
              <a:t>The European code of conduct for research integrity</a:t>
            </a:r>
            <a:r>
              <a:rPr lang="en-GB" sz="1200">
                <a:solidFill>
                  <a:schemeClr val="tx1"/>
                </a:solidFill>
                <a:latin typeface="+mn-lt"/>
              </a:rPr>
              <a:t> (Revised ed.). ALLEA – All European Academies. </a:t>
            </a:r>
            <a:r>
              <a:rPr lang="en-GB" sz="1200">
                <a:solidFill>
                  <a:schemeClr val="hlink"/>
                </a:solidFill>
                <a:latin typeface="+mn-lt"/>
                <a:hlinkClick r:id="rId3"/>
              </a:rPr>
              <a:t>https://allea.org/portfolio-item/european-code-of-conduct-2023/</a:t>
            </a:r>
            <a:r>
              <a:rPr lang="en-GB" sz="1200" b="0" i="0"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FF22E7F-4881-604F-9F98-C71D63AF9777}" type="slidenum">
              <a:rPr lang="en-DE" smtClean="0"/>
              <a:t>33</a:t>
            </a:fld>
            <a:endParaRPr lang="en-DE"/>
          </a:p>
        </p:txBody>
      </p:sp>
    </p:spTree>
    <p:extLst>
      <p:ext uri="{BB962C8B-B14F-4D97-AF65-F5344CB8AC3E}">
        <p14:creationId xmlns:p14="http://schemas.microsoft.com/office/powerpoint/2010/main" val="67606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a:extLst>
              <a:ext uri="{FF2B5EF4-FFF2-40B4-BE49-F238E27FC236}">
                <a16:creationId xmlns:a16="http://schemas.microsoft.com/office/drawing/2014/main" id="{30CE29B2-0E32-7144-A67D-6A85D57EF3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6" name="Notes Placeholder 2">
            <a:extLst>
              <a:ext uri="{FF2B5EF4-FFF2-40B4-BE49-F238E27FC236}">
                <a16:creationId xmlns:a16="http://schemas.microsoft.com/office/drawing/2014/main" id="{A74D2E2F-FE22-3F4F-8EE5-49CE413524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0" i="0" kern="1200">
                <a:solidFill>
                  <a:schemeClr val="tx1"/>
                </a:solidFill>
                <a:effectLst/>
                <a:latin typeface="+mn-lt"/>
                <a:ea typeface="+mn-ea"/>
                <a:cs typeface="+mn-cs"/>
              </a:rPr>
              <a:t>As researchers, you (we) take on many different roles: student, postdoc, supervisor, author, reviewer, editor, or evaluator. Each of these roles brings particular responsibilities. Some overlap, but some are specific to that role. Research integrity means also recognising those responsibilities and continuing to act on them as our roles change over time.</a:t>
            </a:r>
          </a:p>
          <a:p>
            <a:pPr marL="0" indent="0">
              <a:buNone/>
            </a:pPr>
            <a:endParaRPr lang="en-GB" sz="1200"/>
          </a:p>
          <a:p>
            <a:pPr marL="0" indent="0">
              <a:buNone/>
            </a:pPr>
            <a:r>
              <a:rPr lang="en-GB" sz="1200" b="1" i="1">
                <a:solidFill>
                  <a:schemeClr val="tx1"/>
                </a:solidFill>
                <a:latin typeface="+mn-lt"/>
              </a:rPr>
              <a:t>Animation in order: </a:t>
            </a:r>
            <a:r>
              <a:rPr lang="en-GB" sz="1200" i="1">
                <a:solidFill>
                  <a:schemeClr val="tx1"/>
                </a:solidFill>
                <a:latin typeface="+mn-lt"/>
              </a:rPr>
              <a:t>PIs, post-docs, PhD students, statisticians, heads of departments, master students, lab managers, heads of institutes, authors, readers, reviewers, editors, supervisors, data curators</a:t>
            </a:r>
            <a:endParaRPr lang="en-GB" sz="1200"/>
          </a:p>
          <a:p>
            <a:endParaRPr lang="en-GB" noProof="0">
              <a:ea typeface="ＭＳ Ｐゴシック" panose="020B0600070205080204" pitchFamily="34" charset="-128"/>
            </a:endParaRPr>
          </a:p>
        </p:txBody>
      </p:sp>
      <p:sp>
        <p:nvSpPr>
          <p:cNvPr id="190467" name="Slide Number Placeholder 3">
            <a:extLst>
              <a:ext uri="{FF2B5EF4-FFF2-40B4-BE49-F238E27FC236}">
                <a16:creationId xmlns:a16="http://schemas.microsoft.com/office/drawing/2014/main" id="{461AE416-5D32-0D49-A288-CAEA4472E5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67F3044-0EE7-184F-BC59-D35E412359F9}"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anose="020B03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anose="020B0300000000000000" pitchFamily="34" charset="-128"/>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a:extLst>
              <a:ext uri="{FF2B5EF4-FFF2-40B4-BE49-F238E27FC236}">
                <a16:creationId xmlns:a16="http://schemas.microsoft.com/office/drawing/2014/main" id="{B896602A-73B0-1C46-9C29-579AF71809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4" name="Notes Placeholder 2">
            <a:extLst>
              <a:ext uri="{FF2B5EF4-FFF2-40B4-BE49-F238E27FC236}">
                <a16:creationId xmlns:a16="http://schemas.microsoft.com/office/drawing/2014/main" id="{408F7E4C-1D7C-7641-8912-CE5212497A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0" i="0" kern="1200">
                <a:solidFill>
                  <a:schemeClr val="tx1"/>
                </a:solidFill>
                <a:effectLst/>
                <a:latin typeface="+mn-lt"/>
                <a:ea typeface="+mn-ea"/>
                <a:cs typeface="+mn-cs"/>
              </a:rPr>
              <a:t>But responsible are also organizations such as universities, research institutes, funders, publishers, scientific academies, scientific organizations and policy makers. All of these actors shape the conditions in which research is carried out, and all have a role in making responsible research the norm. </a:t>
            </a:r>
            <a:endParaRPr lang="en-GB" noProof="0">
              <a:ea typeface="ＭＳ Ｐゴシック" panose="020B0600070205080204" pitchFamily="34" charset="-128"/>
            </a:endParaRPr>
          </a:p>
          <a:p>
            <a:endParaRPr lang="en-GB" noProof="0">
              <a:ea typeface="ＭＳ Ｐゴシック" panose="020B0600070205080204" pitchFamily="34" charset="-128"/>
            </a:endParaRPr>
          </a:p>
        </p:txBody>
      </p:sp>
      <p:sp>
        <p:nvSpPr>
          <p:cNvPr id="192515" name="Slide Number Placeholder 3">
            <a:extLst>
              <a:ext uri="{FF2B5EF4-FFF2-40B4-BE49-F238E27FC236}">
                <a16:creationId xmlns:a16="http://schemas.microsoft.com/office/drawing/2014/main" id="{E1828AF3-EFE2-CB44-9B36-B62B14F315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33D530-6DA7-964C-A480-5D3A140B81F4}" type="slidenum">
              <a:rPr kumimoji="0" lang="en-US" altLang="de-DE"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panose="020B03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de-DE"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panose="020B0300000000000000" pitchFamily="34" charset="-128"/>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Many research practices are shaped also by systemic pressures. Research assessment, publish-or-perish culture, competition for grants and jobs, and insecure career structures can all influence how researchers work and what they prioritise.</a:t>
            </a:r>
            <a:endParaRPr lang="en-GB" sz="1200"/>
          </a:p>
          <a:p>
            <a:pPr marL="0" indent="0">
              <a:buNone/>
            </a:pPr>
            <a:endParaRPr lang="en-GB" sz="1200"/>
          </a:p>
          <a:p>
            <a:pPr marL="0" indent="0">
              <a:buNone/>
            </a:pPr>
            <a:r>
              <a:rPr lang="en-GB" sz="1200" b="1">
                <a:solidFill>
                  <a:schemeClr val="tx1"/>
                </a:solidFill>
                <a:latin typeface="+mn-lt"/>
              </a:rPr>
              <a:t>Publish-or-perish culture</a:t>
            </a:r>
            <a:r>
              <a:rPr lang="en-GB" sz="1200">
                <a:solidFill>
                  <a:schemeClr val="tx1"/>
                </a:solidFill>
                <a:latin typeface="+mn-lt"/>
              </a:rPr>
              <a:t>: a research culture in which career success depends heavily on producing a constant stream of publications.</a:t>
            </a:r>
            <a:endParaRPr lang="en-GB" sz="1200"/>
          </a:p>
          <a:p>
            <a:pPr marL="0" indent="0">
              <a:buNone/>
            </a:pPr>
            <a:endParaRPr lang="en-GB" sz="1200"/>
          </a:p>
        </p:txBody>
      </p:sp>
      <p:sp>
        <p:nvSpPr>
          <p:cNvPr id="4" name="Slide Number Placeholder 3"/>
          <p:cNvSpPr>
            <a:spLocks noGrp="1"/>
          </p:cNvSpPr>
          <p:nvPr>
            <p:ph type="sldNum" sz="quarter" idx="5"/>
          </p:nvPr>
        </p:nvSpPr>
        <p:spPr/>
        <p:txBody>
          <a:bodyPr/>
          <a:lstStyle/>
          <a:p>
            <a:fld id="{4FF22E7F-4881-604F-9F98-C71D63AF9777}" type="slidenum">
              <a:rPr lang="en-DE" smtClean="0"/>
              <a:t>36</a:t>
            </a:fld>
            <a:endParaRPr lang="en-DE"/>
          </a:p>
        </p:txBody>
      </p:sp>
    </p:spTree>
    <p:extLst>
      <p:ext uri="{BB962C8B-B14F-4D97-AF65-F5344CB8AC3E}">
        <p14:creationId xmlns:p14="http://schemas.microsoft.com/office/powerpoint/2010/main" val="2933742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a systemic factor influencing researchers’ practice: research assessment. </a:t>
            </a:r>
          </a:p>
          <a:p>
            <a:endParaRPr lang="en-US"/>
          </a:p>
          <a:p>
            <a:r>
              <a:rPr lang="en-GB" sz="1200" b="0" i="0" kern="1200">
                <a:solidFill>
                  <a:schemeClr val="tx1"/>
                </a:solidFill>
                <a:effectLst/>
                <a:latin typeface="+mn-lt"/>
                <a:ea typeface="+mn-ea"/>
                <a:cs typeface="+mn-cs"/>
              </a:rPr>
              <a:t>The way research and researchers are assessed has a strong influence on researcher behaviour. What is evaluated, and how quality is measured, affects what researchers do, how they work, and what they prioritise.</a:t>
            </a:r>
          </a:p>
          <a:p>
            <a:endParaRPr lang="en-GB" sz="1200" b="0" i="0" kern="1200">
              <a:solidFill>
                <a:schemeClr val="tx1"/>
              </a:solidFill>
              <a:effectLst/>
              <a:latin typeface="+mn-lt"/>
              <a:ea typeface="Calibri"/>
              <a:cs typeface="Calibri"/>
            </a:endParaRPr>
          </a:p>
          <a:p>
            <a:r>
              <a:rPr lang="en-GB" sz="1200" b="0" i="0" kern="1200">
                <a:solidFill>
                  <a:schemeClr val="tx1"/>
                </a:solidFill>
                <a:effectLst/>
                <a:latin typeface="+mn-lt"/>
                <a:ea typeface="+mn-ea"/>
                <a:cs typeface="+mn-cs"/>
              </a:rPr>
              <a:t>Assessment systems create both conscious and unconscious incentives. Researchers quickly learn what counts in evaluations, and they adapt to those expectations in order to succeed. In that sense, they learn the “rules of the game”.</a:t>
            </a:r>
          </a:p>
          <a:p>
            <a:endParaRPr lang="en-GB" sz="1200" b="0" i="0" kern="1200">
              <a:solidFill>
                <a:schemeClr val="tx1"/>
              </a:solidFill>
              <a:effectLst/>
              <a:latin typeface="+mn-lt"/>
              <a:ea typeface="Calibri"/>
              <a:cs typeface="Calibri"/>
            </a:endParaRPr>
          </a:p>
          <a:p>
            <a:r>
              <a:rPr lang="en-GB" sz="1200" b="0" i="0" kern="1200">
                <a:solidFill>
                  <a:schemeClr val="tx1"/>
                </a:solidFill>
                <a:effectLst/>
                <a:latin typeface="+mn-lt"/>
                <a:ea typeface="+mn-ea"/>
                <a:cs typeface="+mn-cs"/>
              </a:rPr>
              <a:t>A well-known example is the use of impact factor and other journal-based metrics in hiring, promotion, funding and prizes. When these measures carry a lot of weight, they can shape publication strategies and influence research behaviour. This is why research assessment is so important: it does not simply measure performance, it also helps to shape it.</a:t>
            </a:r>
            <a:endParaRPr lang="en-GB" sz="1200" b="0" i="0" kern="1200">
              <a:solidFill>
                <a:schemeClr val="tx1"/>
              </a:solidFill>
              <a:effectLst/>
              <a:latin typeface="+mn-lt"/>
              <a:ea typeface="Calibri"/>
              <a:cs typeface="Calibri"/>
            </a:endParaRPr>
          </a:p>
          <a:p>
            <a:endParaRPr lang="en-US"/>
          </a:p>
          <a:p>
            <a:pPr marL="0" indent="0">
              <a:buNone/>
            </a:pPr>
            <a:r>
              <a:rPr lang="en-GB" sz="1200" b="1">
                <a:solidFill>
                  <a:schemeClr val="tx1"/>
                </a:solidFill>
                <a:latin typeface="+mn-lt"/>
              </a:rPr>
              <a:t>Sources:</a:t>
            </a:r>
            <a:endParaRPr lang="en-GB" sz="1200"/>
          </a:p>
          <a:p>
            <a:pPr marL="171450" indent="-171450">
              <a:buFont typeface="Arial"/>
              <a:buChar char="•"/>
            </a:pPr>
            <a:r>
              <a:rPr lang="en-GB" sz="1200" err="1">
                <a:solidFill>
                  <a:schemeClr val="tx1"/>
                </a:solidFill>
                <a:latin typeface="+mn-lt"/>
              </a:rPr>
              <a:t>CoARA</a:t>
            </a:r>
            <a:r>
              <a:rPr lang="en-GB" sz="1200">
                <a:solidFill>
                  <a:schemeClr val="tx1"/>
                </a:solidFill>
                <a:latin typeface="+mn-lt"/>
              </a:rPr>
              <a:t>. (2022). </a:t>
            </a:r>
            <a:r>
              <a:rPr lang="en-GB" sz="1200" i="1">
                <a:solidFill>
                  <a:schemeClr val="tx1"/>
                </a:solidFill>
                <a:latin typeface="+mn-lt"/>
              </a:rPr>
              <a:t>Agreement on reforming research assessment</a:t>
            </a:r>
            <a:r>
              <a:rPr lang="en-GB" sz="1200">
                <a:solidFill>
                  <a:schemeClr val="tx1"/>
                </a:solidFill>
                <a:latin typeface="+mn-lt"/>
              </a:rPr>
              <a:t>. </a:t>
            </a:r>
            <a:r>
              <a:rPr lang="en-GB" sz="1200">
                <a:solidFill>
                  <a:schemeClr val="hlink"/>
                </a:solidFill>
                <a:latin typeface="+mn-lt"/>
                <a:hlinkClick r:id="rId3"/>
              </a:rPr>
              <a:t>https://coara.org/agreement/the-agreement-full-text/</a:t>
            </a:r>
            <a:endParaRPr lang="en-GB" sz="1200"/>
          </a:p>
          <a:p>
            <a:pPr marL="171450" indent="-171450">
              <a:buFont typeface="Arial"/>
              <a:buChar char="•"/>
            </a:pPr>
            <a:r>
              <a:rPr lang="en-GB" sz="1200">
                <a:solidFill>
                  <a:schemeClr val="tx1"/>
                </a:solidFill>
                <a:latin typeface="+mn-lt"/>
              </a:rPr>
              <a:t>DORA. (2012). </a:t>
            </a:r>
            <a:r>
              <a:rPr lang="en-GB" sz="1200" i="1">
                <a:solidFill>
                  <a:schemeClr val="tx1"/>
                </a:solidFill>
                <a:latin typeface="+mn-lt"/>
              </a:rPr>
              <a:t>San Francisco declaration on research assessment</a:t>
            </a:r>
            <a:r>
              <a:rPr lang="en-GB" sz="1200">
                <a:solidFill>
                  <a:schemeClr val="tx1"/>
                </a:solidFill>
                <a:latin typeface="+mn-lt"/>
              </a:rPr>
              <a:t>. </a:t>
            </a:r>
            <a:r>
              <a:rPr lang="en-GB" sz="1200">
                <a:solidFill>
                  <a:schemeClr val="hlink"/>
                </a:solidFill>
                <a:latin typeface="+mn-lt"/>
                <a:hlinkClick r:id="rId4"/>
              </a:rPr>
              <a:t>https://sfdora.org/read/</a:t>
            </a:r>
            <a:endParaRPr lang="en-GB" sz="1200"/>
          </a:p>
          <a:p>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37</a:t>
            </a:fld>
            <a:endParaRPr lang="en-DE"/>
          </a:p>
        </p:txBody>
      </p:sp>
    </p:spTree>
    <p:extLst>
      <p:ext uri="{BB962C8B-B14F-4D97-AF65-F5344CB8AC3E}">
        <p14:creationId xmlns:p14="http://schemas.microsoft.com/office/powerpoint/2010/main" val="3072975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This slide is about the practical effect of those assessment systems. In academic research, publications are still the main currency of career success. They shape access to funding, jobs, promotions, awards and professional recognition.</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Because journal prestige is often used as a shortcut for quality, researchers are under constant pressure not just to publish, but to publish in the “right” journals. That is what we mean by a publish-or-perish culture.</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This pressure does not automatically lead to misconduct, but it can strongly shape research behaviour and priorities.</a:t>
            </a:r>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38</a:t>
            </a:fld>
            <a:endParaRPr lang="en-DE"/>
          </a:p>
        </p:txBody>
      </p:sp>
    </p:spTree>
    <p:extLst>
      <p:ext uri="{BB962C8B-B14F-4D97-AF65-F5344CB8AC3E}">
        <p14:creationId xmlns:p14="http://schemas.microsoft.com/office/powerpoint/2010/main" val="3814279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The next two slides briefly address generative AI, the risks it poses to research integrity and ways to mitigate them.</a:t>
            </a:r>
            <a:endParaRPr lang="en-GB" sz="1200"/>
          </a:p>
          <a:p>
            <a:pPr marL="0" indent="0">
              <a:buNone/>
            </a:pPr>
            <a:endParaRPr lang="en-GB" sz="1200"/>
          </a:p>
          <a:p>
            <a:pPr marL="0" indent="0">
              <a:buNone/>
            </a:pPr>
            <a:r>
              <a:rPr lang="en-GB" sz="1200">
                <a:solidFill>
                  <a:schemeClr val="tx1"/>
                </a:solidFill>
                <a:latin typeface="+mn-lt"/>
              </a:rPr>
              <a:t>AI promises to have a transformative impact on virtually every aspect of the research process, from data analysis, hypothesis generation and experimental design to management and dissemination of scientific knowledge and research funding. If used responsibly, it offers huge opportunities to accelerate the efficiency, accuracy, and creativity of scientists. It is accelerating text-based tasks such as writing, conducting literature reviews, or producing summaries. AI is used as an assistant or support to scientists to perform tasks at a pace and scale previously unthinkable.</a:t>
            </a:r>
            <a:endParaRPr lang="en-GB" sz="1200"/>
          </a:p>
          <a:p>
            <a:pPr marL="0" indent="0">
              <a:buNone/>
            </a:pPr>
            <a:endParaRPr lang="en-GB" sz="1200"/>
          </a:p>
          <a:p>
            <a:pPr marL="0" indent="0">
              <a:buNone/>
            </a:pPr>
            <a:r>
              <a:rPr lang="en-GB" sz="1200">
                <a:solidFill>
                  <a:schemeClr val="tx1"/>
                </a:solidFill>
                <a:latin typeface="+mn-lt"/>
              </a:rPr>
              <a:t>But AI use also poses some risks, if it is not used responsibly.</a:t>
            </a:r>
            <a:endParaRPr lang="en-GB" sz="1200"/>
          </a:p>
          <a:p>
            <a:pPr marL="0" indent="0">
              <a:buNone/>
            </a:pPr>
            <a:endParaRPr lang="en-GB" sz="1200"/>
          </a:p>
          <a:p>
            <a:pPr marL="0" indent="0">
              <a:buNone/>
            </a:pPr>
            <a:r>
              <a:rPr lang="en-GB" sz="1200">
                <a:solidFill>
                  <a:schemeClr val="tx1"/>
                </a:solidFill>
                <a:latin typeface="+mn-lt"/>
              </a:rPr>
              <a:t>This slide shows examples of misuse of AI in how research is conducted (box 1), how it is communicated (box 2), and in the grant-making process (box 3).</a:t>
            </a:r>
            <a:endParaRPr lang="en-GB" sz="1200"/>
          </a:p>
          <a:p>
            <a:pPr marL="0" indent="0">
              <a:buNone/>
            </a:pPr>
            <a:endParaRPr lang="en-GB" sz="1200"/>
          </a:p>
          <a:p>
            <a:pPr marL="0" indent="0">
              <a:buNone/>
            </a:pPr>
            <a:r>
              <a:rPr lang="en-GB" sz="1200">
                <a:solidFill>
                  <a:schemeClr val="tx1"/>
                </a:solidFill>
                <a:latin typeface="+mn-lt"/>
              </a:rPr>
              <a:t>Most of these risks are not new, but AI makes the situation worse as misconduct becomes cheaper, faster and harder to detect, which puts trust in research under growing pressure. It is important to stress that the responsibility for all this remains human, as before.</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Blau, W., Cerf, V. G., Enriquez, J., Francisco, J. S., Gasser, U., Gray, M. L., Greaves, M., Grosz, B. J., Jamieson, K. H., Haug, G. H., Hennessy, J. L., Horvitz, E., Kaiser, D. I., London, A. J., Lovell-Badge, R., McNutt, M. K., Minow, M., Mitchell, T. M., Ness, S., . . . Witherell, M. (2024). Protecting scientific integrity in an age of generative AI. </a:t>
            </a:r>
            <a:r>
              <a:rPr lang="en-GB" sz="1200" i="1">
                <a:solidFill>
                  <a:schemeClr val="tx1"/>
                </a:solidFill>
                <a:latin typeface="+mn-lt"/>
              </a:rPr>
              <a:t>Proceedings of the National Academy of Sciences, 121</a:t>
            </a:r>
            <a:r>
              <a:rPr lang="en-GB" sz="1200">
                <a:solidFill>
                  <a:schemeClr val="tx1"/>
                </a:solidFill>
                <a:latin typeface="+mn-lt"/>
              </a:rPr>
              <a:t>(22), e2407886121. </a:t>
            </a:r>
            <a:r>
              <a:rPr lang="en-GB" sz="1200">
                <a:solidFill>
                  <a:schemeClr val="hlink"/>
                </a:solidFill>
                <a:latin typeface="+mn-lt"/>
                <a:hlinkClick r:id="rId3"/>
              </a:rPr>
              <a:t>https://doi.org/10.1073/pnas.2407886121</a:t>
            </a:r>
            <a:endParaRPr lang="en-GB" sz="1200"/>
          </a:p>
          <a:p>
            <a:pPr marL="171450" indent="-171450">
              <a:buFont typeface="Arial"/>
              <a:buChar char="•"/>
            </a:pPr>
            <a:r>
              <a:rPr lang="en-GB" sz="1200">
                <a:solidFill>
                  <a:schemeClr val="tx1"/>
                </a:solidFill>
                <a:latin typeface="+mn-lt"/>
              </a:rPr>
              <a:t>European Commission, ERA Forum. (2026). </a:t>
            </a:r>
            <a:r>
              <a:rPr lang="en-GB" sz="1200" i="1">
                <a:solidFill>
                  <a:schemeClr val="tx1"/>
                </a:solidFill>
                <a:latin typeface="+mn-lt"/>
              </a:rPr>
              <a:t>Living guidelines on the responsible use of generative AI in research</a:t>
            </a:r>
            <a:r>
              <a:rPr lang="en-GB" sz="1200">
                <a:solidFill>
                  <a:schemeClr val="tx1"/>
                </a:solidFill>
                <a:latin typeface="+mn-lt"/>
              </a:rPr>
              <a:t> [ERA Forum stakeholders’ document]. </a:t>
            </a:r>
            <a:r>
              <a:rPr lang="en-GB" sz="1200">
                <a:solidFill>
                  <a:schemeClr val="hlink"/>
                </a:solidFill>
                <a:latin typeface="+mn-lt"/>
                <a:hlinkClick r:id="rId4"/>
              </a:rPr>
              <a:t>https://research-and-innovation.ec.europa.eu/document/2b6cf7e5-36ac-41cb-aab5-0d32050143dc_en</a:t>
            </a:r>
            <a:endParaRPr lang="en-GB" sz="1200"/>
          </a:p>
          <a:p>
            <a:pPr marL="171450" indent="-171450">
              <a:buFont typeface="Arial"/>
              <a:buChar char="•"/>
            </a:pPr>
            <a:r>
              <a:rPr lang="en-GB" sz="1200">
                <a:solidFill>
                  <a:schemeClr val="tx1"/>
                </a:solidFill>
                <a:latin typeface="+mn-lt"/>
              </a:rPr>
              <a:t>The Royal Society. (2024). </a:t>
            </a:r>
            <a:r>
              <a:rPr lang="en-GB" sz="1200" i="1">
                <a:solidFill>
                  <a:schemeClr val="tx1"/>
                </a:solidFill>
                <a:latin typeface="+mn-lt"/>
              </a:rPr>
              <a:t>Science in the age of AI: How artificial intelligence is changing the nature and method of scientific research</a:t>
            </a:r>
            <a:r>
              <a:rPr lang="en-GB" sz="1200">
                <a:solidFill>
                  <a:schemeClr val="tx1"/>
                </a:solidFill>
                <a:latin typeface="+mn-lt"/>
              </a:rPr>
              <a:t>. </a:t>
            </a:r>
            <a:r>
              <a:rPr lang="en-GB" sz="1200">
                <a:solidFill>
                  <a:schemeClr val="hlink"/>
                </a:solidFill>
                <a:latin typeface="+mn-lt"/>
                <a:hlinkClick r:id="rId5"/>
              </a:rPr>
              <a:t>https://royalsociety.org/-/media/policy/projects/science-in-the-age-of-ai/science-in-the-age-of-ai-report.pdf</a:t>
            </a:r>
            <a:endParaRPr lang="en-GB" sz="1200"/>
          </a:p>
          <a:p>
            <a:pPr marL="171450" indent="-171450">
              <a:buFont typeface="Arial"/>
              <a:buChar char="•"/>
            </a:pPr>
            <a:r>
              <a:rPr lang="en-GB" sz="1200">
                <a:solidFill>
                  <a:schemeClr val="tx1"/>
                </a:solidFill>
                <a:latin typeface="+mn-lt"/>
              </a:rPr>
              <a:t>UK Research Integrity Office. (2025). </a:t>
            </a:r>
            <a:r>
              <a:rPr lang="en-GB" sz="1200" i="1">
                <a:solidFill>
                  <a:schemeClr val="tx1"/>
                </a:solidFill>
                <a:latin typeface="+mn-lt"/>
              </a:rPr>
              <a:t>Embracing AI with integrity</a:t>
            </a:r>
            <a:r>
              <a:rPr lang="en-GB" sz="1200">
                <a:solidFill>
                  <a:schemeClr val="tx1"/>
                </a:solidFill>
                <a:latin typeface="+mn-lt"/>
              </a:rPr>
              <a:t>. </a:t>
            </a:r>
            <a:r>
              <a:rPr lang="en-GB" sz="1200">
                <a:solidFill>
                  <a:schemeClr val="hlink"/>
                </a:solidFill>
                <a:latin typeface="+mn-lt"/>
                <a:hlinkClick r:id="rId6"/>
              </a:rPr>
              <a:t>https://ukrio.org/wp-content/uploads/Embracing-AI-with-integrity.pdf</a:t>
            </a:r>
            <a:endParaRPr lang="en-GB" sz="1200"/>
          </a:p>
          <a:p>
            <a:pPr marL="171450" indent="-171450">
              <a:buFont typeface="Arial"/>
              <a:buChar char="•"/>
            </a:pPr>
            <a:r>
              <a:rPr lang="en-GB" sz="1200">
                <a:solidFill>
                  <a:schemeClr val="tx1"/>
                </a:solidFill>
                <a:latin typeface="+mn-lt"/>
              </a:rPr>
              <a:t>Van Noorden, R. (2023). How big is science’s fake-paper problem? </a:t>
            </a:r>
            <a:r>
              <a:rPr lang="en-GB" sz="1200" i="1">
                <a:solidFill>
                  <a:schemeClr val="tx1"/>
                </a:solidFill>
                <a:latin typeface="+mn-lt"/>
              </a:rPr>
              <a:t>Nature, 623</a:t>
            </a:r>
            <a:r>
              <a:rPr lang="en-GB" sz="1200">
                <a:solidFill>
                  <a:schemeClr val="tx1"/>
                </a:solidFill>
                <a:latin typeface="+mn-lt"/>
              </a:rPr>
              <a:t>(7987), 466–467. </a:t>
            </a:r>
            <a:r>
              <a:rPr lang="en-GB" sz="1200">
                <a:solidFill>
                  <a:schemeClr val="hlink"/>
                </a:solidFill>
                <a:latin typeface="+mn-lt"/>
                <a:hlinkClick r:id="rId7"/>
              </a:rPr>
              <a:t>https://doi.org/10.1038/d41586-023-03464-x</a:t>
            </a:r>
            <a:endParaRPr lang="en-GB" sz="1200"/>
          </a:p>
          <a:p>
            <a:endParaRPr lang="en-US" sz="1200">
              <a:latin typeface="Calibri" panose="020F0502020204030204" pitchFamily="34" charset="0"/>
              <a:ea typeface="Noto Serif" panose="02020600060500020200" pitchFamily="18" charset="0"/>
              <a:cs typeface="Calibri" panose="020F0502020204030204" pitchFamily="34" charset="0"/>
            </a:endParaRPr>
          </a:p>
          <a:p>
            <a:endParaRPr lang="en-US" sz="1200">
              <a:latin typeface="Calibri" panose="020F0502020204030204" pitchFamily="34" charset="0"/>
              <a:ea typeface="Noto Serif" panose="02020600060500020200" pitchFamily="18" charset="0"/>
              <a:cs typeface="Calibri" panose="020F0502020204030204" pitchFamily="34" charset="0"/>
            </a:endParaRPr>
          </a:p>
          <a:p>
            <a:endParaRPr lang="en-US" sz="1200">
              <a:latin typeface="Calibri" panose="020F0502020204030204" pitchFamily="34" charset="0"/>
              <a:ea typeface="Noto Serif" panose="02020600060500020200" pitchFamily="18" charset="0"/>
              <a:cs typeface="Calibri" panose="020F0502020204030204" pitchFamily="34" charset="0"/>
            </a:endParaRPr>
          </a:p>
          <a:p>
            <a:endParaRPr lang="en-US" sz="1200">
              <a:latin typeface="Calibri" panose="020F0502020204030204" pitchFamily="34" charset="0"/>
              <a:ea typeface="Noto Serif" panose="02020600060500020200" pitchFamily="18" charset="0"/>
              <a:cs typeface="Calibri" panose="020F0502020204030204" pitchFamily="34" charset="0"/>
            </a:endParaRPr>
          </a:p>
          <a:p>
            <a:endParaRPr lang="en-US" sz="1200">
              <a:latin typeface="Calibri" panose="020F0502020204030204" pitchFamily="34" charset="0"/>
              <a:ea typeface="Noto Serif" panose="02020600060500020200" pitchFamily="18" charset="0"/>
              <a:cs typeface="Calibri" panose="020F0502020204030204" pitchFamily="34" charset="0"/>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4531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This slide lists examples of how researchers can safeguard trust in research while using AI tools.</a:t>
            </a:r>
            <a:endParaRPr lang="en-GB" sz="1200"/>
          </a:p>
          <a:p>
            <a:pPr marL="0" indent="0">
              <a:buNone/>
            </a:pPr>
            <a:endParaRPr lang="en-GB" sz="1200"/>
          </a:p>
          <a:p>
            <a:pPr marL="0" indent="0">
              <a:buNone/>
            </a:pPr>
            <a:r>
              <a:rPr lang="en-GB" sz="1200" i="1">
                <a:solidFill>
                  <a:schemeClr val="tx1"/>
                </a:solidFill>
                <a:latin typeface="+mn-lt"/>
              </a:rPr>
              <a:t>You can also engage your audience by asking which aspects of AI use in their work they find more problematic.</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Blau, W., Cerf, V. G., Enriquez, J., Francisco, J. S., Gasser, U., Gray, M. L., Greaves, M., Grosz, B. J., Jamieson, K. H., Haug, G. H., Hennessy, J. L., Horvitz, E., Kaiser, D. I., London, A. J., Lovell-Badge, R., McNutt, M. K., Minow, M., Mitchell, T. M., Ness, S., . . . Witherell, M. (2024). Protecting scientific integrity in an age of generative AI. </a:t>
            </a:r>
            <a:r>
              <a:rPr lang="en-GB" sz="1200" i="1">
                <a:solidFill>
                  <a:schemeClr val="tx1"/>
                </a:solidFill>
                <a:latin typeface="+mn-lt"/>
              </a:rPr>
              <a:t>Proceedings of the National Academy of Sciences, 121</a:t>
            </a:r>
            <a:r>
              <a:rPr lang="en-GB" sz="1200">
                <a:solidFill>
                  <a:schemeClr val="tx1"/>
                </a:solidFill>
                <a:latin typeface="+mn-lt"/>
              </a:rPr>
              <a:t>(22), e2407886121. </a:t>
            </a:r>
            <a:r>
              <a:rPr lang="en-GB" sz="1200">
                <a:solidFill>
                  <a:schemeClr val="hlink"/>
                </a:solidFill>
                <a:latin typeface="+mn-lt"/>
                <a:hlinkClick r:id="rId3"/>
              </a:rPr>
              <a:t>https://doi.org/10.1073/pnas.2407886121</a:t>
            </a:r>
            <a:endParaRPr lang="en-GB" sz="1200"/>
          </a:p>
          <a:p>
            <a:pPr marL="171450" indent="-171450">
              <a:buFont typeface="Arial"/>
              <a:buChar char="•"/>
            </a:pPr>
            <a:r>
              <a:rPr lang="en-GB" sz="1200">
                <a:solidFill>
                  <a:schemeClr val="tx1"/>
                </a:solidFill>
                <a:latin typeface="+mn-lt"/>
              </a:rPr>
              <a:t>European Commission, ERA Forum. (2026). </a:t>
            </a:r>
            <a:r>
              <a:rPr lang="en-GB" sz="1200" i="1">
                <a:solidFill>
                  <a:schemeClr val="tx1"/>
                </a:solidFill>
                <a:latin typeface="+mn-lt"/>
              </a:rPr>
              <a:t>Living guidelines on the responsible use of generative AI in research</a:t>
            </a:r>
            <a:r>
              <a:rPr lang="en-GB" sz="1200">
                <a:solidFill>
                  <a:schemeClr val="tx1"/>
                </a:solidFill>
                <a:latin typeface="+mn-lt"/>
              </a:rPr>
              <a:t> [ERA Forum stakeholders’ document]. </a:t>
            </a:r>
            <a:r>
              <a:rPr lang="en-GB" sz="1200">
                <a:solidFill>
                  <a:schemeClr val="hlink"/>
                </a:solidFill>
                <a:latin typeface="+mn-lt"/>
                <a:hlinkClick r:id="rId4"/>
              </a:rPr>
              <a:t>https://research-and-innovation.ec.europa.eu/document/2b6cf7e5-36ac-41cb-aab5-0d32050143dc_en</a:t>
            </a:r>
            <a:endParaRPr lang="en-GB" sz="1200"/>
          </a:p>
          <a:p>
            <a:pPr marL="171450" indent="-171450">
              <a:buFont typeface="Arial"/>
              <a:buChar char="•"/>
            </a:pPr>
            <a:r>
              <a:rPr lang="en-GB" sz="1200">
                <a:solidFill>
                  <a:schemeClr val="tx1"/>
                </a:solidFill>
                <a:latin typeface="+mn-lt"/>
              </a:rPr>
              <a:t>The Royal Society. (2024). </a:t>
            </a:r>
            <a:r>
              <a:rPr lang="en-GB" sz="1200" i="1">
                <a:solidFill>
                  <a:schemeClr val="tx1"/>
                </a:solidFill>
                <a:latin typeface="+mn-lt"/>
              </a:rPr>
              <a:t>Science in the age of AI: How artificial intelligence is changing the nature and method of scientific research</a:t>
            </a:r>
            <a:r>
              <a:rPr lang="en-GB" sz="1200">
                <a:solidFill>
                  <a:schemeClr val="tx1"/>
                </a:solidFill>
                <a:latin typeface="+mn-lt"/>
              </a:rPr>
              <a:t>. </a:t>
            </a:r>
            <a:r>
              <a:rPr lang="en-GB" sz="1200">
                <a:solidFill>
                  <a:schemeClr val="hlink"/>
                </a:solidFill>
                <a:latin typeface="+mn-lt"/>
                <a:hlinkClick r:id="rId5"/>
              </a:rPr>
              <a:t>https://royalsociety.org/-/media/policy/projects/science-in-the-age-of-ai/science-in-the-age-of-ai-report.pdf</a:t>
            </a:r>
            <a:endParaRPr lang="en-GB" sz="1200"/>
          </a:p>
          <a:p>
            <a:pPr marL="171450" indent="-171450">
              <a:buFont typeface="Arial"/>
              <a:buChar char="•"/>
            </a:pPr>
            <a:r>
              <a:rPr lang="en-GB" sz="1200">
                <a:solidFill>
                  <a:schemeClr val="tx1"/>
                </a:solidFill>
                <a:latin typeface="+mn-lt"/>
              </a:rPr>
              <a:t>UK Research Integrity Office. (2025). </a:t>
            </a:r>
            <a:r>
              <a:rPr lang="en-GB" sz="1200" i="1">
                <a:solidFill>
                  <a:schemeClr val="tx1"/>
                </a:solidFill>
                <a:latin typeface="+mn-lt"/>
              </a:rPr>
              <a:t>Embracing AI with integrity</a:t>
            </a:r>
            <a:r>
              <a:rPr lang="en-GB" sz="1200">
                <a:solidFill>
                  <a:schemeClr val="tx1"/>
                </a:solidFill>
                <a:latin typeface="+mn-lt"/>
              </a:rPr>
              <a:t>. </a:t>
            </a:r>
            <a:r>
              <a:rPr lang="en-GB" sz="1200">
                <a:solidFill>
                  <a:schemeClr val="hlink"/>
                </a:solidFill>
                <a:latin typeface="+mn-lt"/>
                <a:hlinkClick r:id="rId6"/>
              </a:rPr>
              <a:t>https://ukrio.org/wp-content/uploads/Embracing-AI-with-integrity.pdf</a:t>
            </a:r>
            <a:endParaRPr lang="en-GB" sz="1200"/>
          </a:p>
          <a:p>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65865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0AC37-E818-8635-9D0A-9B2976304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FE1CD-0315-8E5C-8586-6C2736760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9FE669-A42C-B163-E780-AE5AA8753D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If we now move from the problems to the solutions, we can look at the different actors in the research ecosystem and ask what each of them can do to promote integrity and help prevent misconduct.</a:t>
            </a:r>
            <a:endParaRPr lang="en-US"/>
          </a:p>
        </p:txBody>
      </p:sp>
      <p:sp>
        <p:nvSpPr>
          <p:cNvPr id="4" name="Slide Number Placeholder 3">
            <a:extLst>
              <a:ext uri="{FF2B5EF4-FFF2-40B4-BE49-F238E27FC236}">
                <a16:creationId xmlns:a16="http://schemas.microsoft.com/office/drawing/2014/main" id="{F950334D-388C-2551-B9AE-706C3789C6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1405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Funders can influence behaviour through the way they assess researchers and proposals, the conditions they attach to grants, and the practices they choose to reward. For example, they can require data management and sharing plans, support open science, and move away from narrow metric-based evaluation.</a:t>
            </a:r>
          </a:p>
          <a:p>
            <a:endParaRPr lang="en-GB"/>
          </a:p>
          <a:p>
            <a:r>
              <a:rPr lang="en-GB" sz="1200" b="0" i="0" kern="1200">
                <a:solidFill>
                  <a:schemeClr val="tx1"/>
                </a:solidFill>
                <a:effectLst/>
                <a:latin typeface="+mn-lt"/>
                <a:ea typeface="+mn-ea"/>
                <a:cs typeface="+mn-cs"/>
              </a:rPr>
              <a:t>Academies and scientific societies can help define good practice in their fields. They can develop standards and guidance, provide training, and use prizes, honours and professional recognition to reinforce norms of responsible conduct.</a:t>
            </a:r>
            <a:endParaRPr lang="en-GB" sz="1200" b="0" i="0" kern="1200">
              <a:solidFill>
                <a:schemeClr val="tx1"/>
              </a:solidFill>
              <a:effectLst/>
              <a:latin typeface="+mn-lt"/>
              <a:ea typeface="Calibri" panose="020F0502020204030204"/>
              <a:cs typeface="Calibri" panose="020F0502020204030204"/>
            </a:endParaRPr>
          </a:p>
          <a:p>
            <a:endParaRPr lang="en-GB"/>
          </a:p>
          <a:p>
            <a:r>
              <a:rPr lang="en-GB" sz="1200" b="0" i="0" kern="1200">
                <a:solidFill>
                  <a:schemeClr val="tx1"/>
                </a:solidFill>
                <a:effectLst/>
                <a:latin typeface="+mn-lt"/>
                <a:ea typeface="+mn-ea"/>
                <a:cs typeface="+mn-cs"/>
              </a:rPr>
              <a:t>Publishers also play a crucial role. They can improve quality control through reporting standards, submission checklists, image and data screening, and clear correction and retraction procedures. Together, these actors help create the conditions in which responsible research can become the norm rather than the exception.</a:t>
            </a:r>
            <a:endParaRPr lang="en-US" sz="1200" b="0" i="0" kern="1200">
              <a:solidFill>
                <a:schemeClr val="tx1"/>
              </a:solidFill>
              <a:effectLst/>
              <a:latin typeface="+mn-lt"/>
              <a:ea typeface="+mn-ea"/>
              <a:cs typeface="+mn-cs"/>
            </a:endParaRPr>
          </a:p>
          <a:p>
            <a:endParaRPr lang="en-GB" sz="1200" b="0" i="0" kern="1200">
              <a:solidFill>
                <a:schemeClr val="tx1"/>
              </a:solidFill>
              <a:effectLst/>
              <a:latin typeface="+mn-lt"/>
              <a:ea typeface="+mn-ea"/>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err="1">
                <a:solidFill>
                  <a:schemeClr val="tx1"/>
                </a:solidFill>
                <a:latin typeface="+mn-lt"/>
              </a:rPr>
              <a:t>CoARA</a:t>
            </a:r>
            <a:r>
              <a:rPr lang="en-GB" sz="1200">
                <a:solidFill>
                  <a:schemeClr val="tx1"/>
                </a:solidFill>
                <a:latin typeface="+mn-lt"/>
              </a:rPr>
              <a:t>. (2022). </a:t>
            </a:r>
            <a:r>
              <a:rPr lang="en-GB" sz="1200" i="1">
                <a:solidFill>
                  <a:schemeClr val="tx1"/>
                </a:solidFill>
                <a:latin typeface="+mn-lt"/>
              </a:rPr>
              <a:t>Agreement on reforming research assessment</a:t>
            </a:r>
            <a:r>
              <a:rPr lang="en-GB" sz="1200">
                <a:solidFill>
                  <a:schemeClr val="tx1"/>
                </a:solidFill>
                <a:latin typeface="+mn-lt"/>
              </a:rPr>
              <a:t>. </a:t>
            </a:r>
            <a:r>
              <a:rPr lang="en-GB" sz="1200">
                <a:solidFill>
                  <a:schemeClr val="hlink"/>
                </a:solidFill>
                <a:latin typeface="+mn-lt"/>
                <a:hlinkClick r:id="rId3"/>
              </a:rPr>
              <a:t>https://coara.org/agreement/the-agreement-full-text/</a:t>
            </a:r>
            <a:endParaRPr lang="en-GB" sz="1200"/>
          </a:p>
          <a:p>
            <a:pPr marL="171450" indent="-171450">
              <a:buFont typeface="Arial"/>
              <a:buChar char="•"/>
            </a:pPr>
            <a:r>
              <a:rPr lang="en-GB" sz="1200">
                <a:solidFill>
                  <a:schemeClr val="tx1"/>
                </a:solidFill>
                <a:latin typeface="+mn-lt"/>
              </a:rPr>
              <a:t>Committee on Publication Ethics. (n.d.). </a:t>
            </a:r>
            <a:r>
              <a:rPr lang="en-GB" sz="1200" i="1">
                <a:solidFill>
                  <a:schemeClr val="tx1"/>
                </a:solidFill>
                <a:latin typeface="+mn-lt"/>
              </a:rPr>
              <a:t>Code of conduct</a:t>
            </a:r>
            <a:r>
              <a:rPr lang="en-GB" sz="1200">
                <a:solidFill>
                  <a:schemeClr val="tx1"/>
                </a:solidFill>
                <a:latin typeface="+mn-lt"/>
              </a:rPr>
              <a:t>. </a:t>
            </a:r>
            <a:r>
              <a:rPr lang="en-GB" sz="1200">
                <a:solidFill>
                  <a:schemeClr val="hlink"/>
                </a:solidFill>
                <a:latin typeface="+mn-lt"/>
                <a:hlinkClick r:id="rId4"/>
              </a:rPr>
              <a:t>https://publicationethics.org/membership/code-of-conduct</a:t>
            </a:r>
            <a:endParaRPr lang="en-GB" sz="1200"/>
          </a:p>
          <a:p>
            <a:pPr marL="171450" indent="-171450">
              <a:buFont typeface="Arial"/>
              <a:buChar char="•"/>
            </a:pPr>
            <a:r>
              <a:rPr lang="en-GB" sz="1200">
                <a:solidFill>
                  <a:schemeClr val="tx1"/>
                </a:solidFill>
                <a:latin typeface="+mn-lt"/>
              </a:rPr>
              <a:t>DORA. (2012). </a:t>
            </a:r>
            <a:r>
              <a:rPr lang="en-GB" sz="1200" i="1">
                <a:solidFill>
                  <a:schemeClr val="tx1"/>
                </a:solidFill>
                <a:latin typeface="+mn-lt"/>
              </a:rPr>
              <a:t>San Francisco declaration on research assessment</a:t>
            </a:r>
            <a:r>
              <a:rPr lang="en-GB" sz="1200">
                <a:solidFill>
                  <a:schemeClr val="tx1"/>
                </a:solidFill>
                <a:latin typeface="+mn-lt"/>
              </a:rPr>
              <a:t>. </a:t>
            </a:r>
            <a:r>
              <a:rPr lang="en-GB" sz="1200">
                <a:solidFill>
                  <a:schemeClr val="hlink"/>
                </a:solidFill>
                <a:latin typeface="+mn-lt"/>
                <a:hlinkClick r:id="rId5"/>
              </a:rPr>
              <a:t>https://sfdora.org/read/</a:t>
            </a:r>
            <a:endParaRPr lang="en-GB" sz="1200"/>
          </a:p>
          <a:p>
            <a:pPr marL="171450" indent="-171450">
              <a:buFont typeface="Arial"/>
              <a:buChar char="•"/>
            </a:pPr>
            <a:r>
              <a:rPr lang="en-GB" sz="1200">
                <a:solidFill>
                  <a:schemeClr val="tx1"/>
                </a:solidFill>
                <a:latin typeface="+mn-lt"/>
              </a:rPr>
              <a:t>EMBO Press. (n.d.). </a:t>
            </a:r>
            <a:r>
              <a:rPr lang="en-GB" sz="1200" i="1">
                <a:solidFill>
                  <a:schemeClr val="tx1"/>
                </a:solidFill>
                <a:latin typeface="+mn-lt"/>
              </a:rPr>
              <a:t>Editorial policies</a:t>
            </a:r>
            <a:r>
              <a:rPr lang="en-GB" sz="1200">
                <a:solidFill>
                  <a:schemeClr val="tx1"/>
                </a:solidFill>
                <a:latin typeface="+mn-lt"/>
              </a:rPr>
              <a:t>. </a:t>
            </a:r>
            <a:r>
              <a:rPr lang="en-GB" sz="1200">
                <a:solidFill>
                  <a:schemeClr val="hlink"/>
                </a:solidFill>
                <a:latin typeface="+mn-lt"/>
                <a:hlinkClick r:id="rId6"/>
              </a:rPr>
              <a:t>https://link.springer.com/partners/embo-press/editorial-policies</a:t>
            </a:r>
            <a:endParaRPr lang="en-GB" sz="1200"/>
          </a:p>
          <a:p>
            <a:pPr marL="171450" indent="-171450">
              <a:buFont typeface="Arial"/>
              <a:buChar char="•"/>
            </a:pPr>
            <a:r>
              <a:rPr lang="en-GB" sz="1200" err="1">
                <a:solidFill>
                  <a:schemeClr val="tx1"/>
                </a:solidFill>
                <a:latin typeface="+mn-lt"/>
              </a:rPr>
              <a:t>Wellcome</a:t>
            </a:r>
            <a:r>
              <a:rPr lang="en-GB" sz="1200">
                <a:solidFill>
                  <a:schemeClr val="tx1"/>
                </a:solidFill>
                <a:latin typeface="+mn-lt"/>
              </a:rPr>
              <a:t>. (n.d.). </a:t>
            </a:r>
            <a:r>
              <a:rPr lang="en-GB" sz="1200" i="1">
                <a:solidFill>
                  <a:schemeClr val="tx1"/>
                </a:solidFill>
                <a:latin typeface="+mn-lt"/>
              </a:rPr>
              <a:t>Responsible conduct of research</a:t>
            </a:r>
            <a:r>
              <a:rPr lang="en-GB" sz="1200">
                <a:solidFill>
                  <a:schemeClr val="tx1"/>
                </a:solidFill>
                <a:latin typeface="+mn-lt"/>
              </a:rPr>
              <a:t> [Grant conditions and policy]. </a:t>
            </a:r>
            <a:r>
              <a:rPr lang="en-GB" sz="1200">
                <a:solidFill>
                  <a:schemeClr val="hlink"/>
                </a:solidFill>
                <a:latin typeface="+mn-lt"/>
                <a:hlinkClick r:id="rId7"/>
              </a:rPr>
              <a:t>https://wellcome.org/research-funding/guidance/policies-grant-conditions/responsible-conduct-research</a:t>
            </a:r>
            <a:endParaRPr lang="en-GB" sz="1200"/>
          </a:p>
        </p:txBody>
      </p:sp>
      <p:sp>
        <p:nvSpPr>
          <p:cNvPr id="4" name="Slide Number Placeholder 3"/>
          <p:cNvSpPr>
            <a:spLocks noGrp="1"/>
          </p:cNvSpPr>
          <p:nvPr>
            <p:ph type="sldNum" sz="quarter" idx="5"/>
          </p:nvPr>
        </p:nvSpPr>
        <p:spPr/>
        <p:txBody>
          <a:bodyPr/>
          <a:lstStyle/>
          <a:p>
            <a:fld id="{4FF22E7F-4881-604F-9F98-C71D63AF9777}" type="slidenum">
              <a:rPr lang="en-DE" smtClean="0"/>
              <a:t>42</a:t>
            </a:fld>
            <a:endParaRPr lang="en-DE"/>
          </a:p>
        </p:txBody>
      </p:sp>
    </p:spTree>
    <p:extLst>
      <p:ext uri="{BB962C8B-B14F-4D97-AF65-F5344CB8AC3E}">
        <p14:creationId xmlns:p14="http://schemas.microsoft.com/office/powerpoint/2010/main" val="36071571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Now let’s look at institutions. They are often the closest point of contact for researchers. </a:t>
            </a:r>
            <a:endParaRPr lang="en-DE"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en-DE"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Research-performing organisations, such as universities and research institutes, have a central role in shaping everyday research practice. They are responsible not only for setting formal rules, but also for creating the conditions that allow researchers to follow them.</a:t>
            </a:r>
            <a:endParaRPr lang="en-GB" sz="1200" b="0" i="0" kern="1200">
              <a:solidFill>
                <a:schemeClr val="tx1"/>
              </a:solidFill>
              <a:effectLst/>
              <a:latin typeface="+mn-lt"/>
              <a:ea typeface="Calibri"/>
              <a:cs typeface="Calibri"/>
            </a:endParaRPr>
          </a:p>
          <a:p>
            <a:endParaRPr lang="en-GB"/>
          </a:p>
          <a:p>
            <a:r>
              <a:rPr lang="en-GB" sz="1200" b="0" i="0" kern="1200">
                <a:solidFill>
                  <a:schemeClr val="tx1"/>
                </a:solidFill>
                <a:effectLst/>
                <a:latin typeface="+mn-lt"/>
                <a:ea typeface="+mn-ea"/>
                <a:cs typeface="+mn-cs"/>
              </a:rPr>
              <a:t>That includes adopting and enforcing clear codes and guidelines, defining good data management practices, and providing the infrastructure needed for secure data storage and sharing. </a:t>
            </a:r>
            <a:endParaRPr lang="en-GB" sz="1200" b="0" i="0" kern="1200">
              <a:solidFill>
                <a:schemeClr val="tx1"/>
              </a:solidFill>
              <a:effectLst/>
              <a:latin typeface="+mn-lt"/>
              <a:ea typeface="Calibri" panose="020F0502020204030204"/>
              <a:cs typeface="Calibri" panose="020F0502020204030204"/>
            </a:endParaRPr>
          </a:p>
          <a:p>
            <a:r>
              <a:rPr lang="en-GB" sz="1200" b="0" i="0" kern="1200">
                <a:solidFill>
                  <a:schemeClr val="tx1"/>
                </a:solidFill>
                <a:effectLst/>
                <a:latin typeface="+mn-lt"/>
                <a:ea typeface="+mn-ea"/>
                <a:cs typeface="+mn-cs"/>
              </a:rPr>
              <a:t>Institutions also need clear authorship policies, because many disputes and questionable practices arise around credit and responsibility</a:t>
            </a:r>
            <a:r>
              <a:rPr lang="en-GB"/>
              <a:t>.</a:t>
            </a:r>
            <a:endParaRPr lang="en-GB" sz="1200" b="0" i="0" kern="1200">
              <a:solidFill>
                <a:schemeClr val="tx1"/>
              </a:solidFill>
              <a:effectLst/>
              <a:latin typeface="+mn-lt"/>
              <a:ea typeface="Calibri" panose="020F0502020204030204"/>
              <a:cs typeface="Calibri" panose="020F0502020204030204"/>
            </a:endParaRPr>
          </a:p>
          <a:p>
            <a:endParaRPr lang="en-GB"/>
          </a:p>
          <a:p>
            <a:r>
              <a:rPr lang="en-GB" sz="1200" b="0" i="0" kern="1200">
                <a:solidFill>
                  <a:schemeClr val="tx1"/>
                </a:solidFill>
                <a:effectLst/>
                <a:latin typeface="+mn-lt"/>
                <a:ea typeface="+mn-ea"/>
                <a:cs typeface="+mn-cs"/>
              </a:rPr>
              <a:t>Just as importantly, institutions should invest in people. That means training students, faculty and technical staff in research integrity, providing stronger support in statistics and technical methods, and preparing lab leaders for their roles as mentors and supervisors. If institutions want responsible research to be the norm, they need to support it in practice, not only endorse it in principle.</a:t>
            </a:r>
            <a:endParaRPr lang="en-GB" sz="1200" b="0" i="0" kern="1200">
              <a:solidFill>
                <a:schemeClr val="tx1"/>
              </a:solidFill>
              <a:effectLst/>
              <a:latin typeface="+mn-lt"/>
              <a:ea typeface="Calibri" panose="020F0502020204030204"/>
              <a:cs typeface="Calibri" panose="020F0502020204030204"/>
            </a:endParaRPr>
          </a:p>
          <a:p>
            <a:endParaRPr lang="en-GB" sz="1200" b="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a:solidFill>
                  <a:schemeClr val="tx1"/>
                </a:solidFill>
                <a:effectLst/>
                <a:latin typeface="+mn-lt"/>
                <a:ea typeface="+mn-ea"/>
                <a:cs typeface="+mn-cs"/>
              </a:rPr>
              <a:t>Here, you could invite the audience to relate these findings to the reality of their own institute: </a:t>
            </a:r>
            <a:r>
              <a:rPr lang="en-US" altLang="en-US" i="1"/>
              <a:t>Do you have access to such training or support at your institute? </a:t>
            </a:r>
            <a:endParaRPr lang="en-US" altLang="en-US" i="1">
              <a:ea typeface="Calibri"/>
              <a:cs typeface="Calibri"/>
            </a:endParaRPr>
          </a:p>
          <a:p>
            <a:endParaRPr lang="en-DE"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43</a:t>
            </a:fld>
            <a:endParaRPr lang="en-DE"/>
          </a:p>
        </p:txBody>
      </p:sp>
    </p:spTree>
    <p:extLst>
      <p:ext uri="{BB962C8B-B14F-4D97-AF65-F5344CB8AC3E}">
        <p14:creationId xmlns:p14="http://schemas.microsoft.com/office/powerpoint/2010/main" val="2481134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Institutions have a responsibility to provide training and support. But what kind of training do researchers actually say they need?</a:t>
            </a:r>
            <a:endParaRPr lang="en-GB" sz="1200"/>
          </a:p>
          <a:p>
            <a:pPr marL="0" indent="0">
              <a:buNone/>
            </a:pPr>
            <a:endParaRPr lang="en-GB" sz="1200"/>
          </a:p>
          <a:p>
            <a:pPr marL="0" indent="0">
              <a:buNone/>
            </a:pPr>
            <a:r>
              <a:rPr lang="en-GB" sz="1200">
                <a:solidFill>
                  <a:schemeClr val="tx1"/>
                </a:solidFill>
                <a:latin typeface="+mn-lt"/>
              </a:rPr>
              <a:t>In 2022, Springer Nature and the Australian Academy of Science conducted a survey on researchers’ perceived access to training in Australia, focusing mainly on early- and mid-career researchers. They asked what kinds of training researchers felt they needed in order to work more effectively.</a:t>
            </a:r>
            <a:endParaRPr lang="en-GB" sz="1200"/>
          </a:p>
          <a:p>
            <a:pPr marL="0" indent="0">
              <a:buNone/>
            </a:pPr>
            <a:endParaRPr lang="en-GB" sz="1200"/>
          </a:p>
          <a:p>
            <a:pPr marL="0" indent="0">
              <a:buNone/>
            </a:pPr>
            <a:r>
              <a:rPr lang="en-GB" sz="1200">
                <a:solidFill>
                  <a:schemeClr val="tx1"/>
                </a:solidFill>
                <a:latin typeface="+mn-lt"/>
              </a:rPr>
              <a:t>Survey data show that researchers want practical support in many areas related to responsible research. These needs go well beyond general statements about integrity and include concrete skills such as data management, long-term storage, metadata, repository use, authorship, licensing, and understanding data policies.</a:t>
            </a:r>
            <a:endParaRPr lang="en-GB" sz="1200"/>
          </a:p>
          <a:p>
            <a:pPr marL="0" indent="0">
              <a:buNone/>
            </a:pPr>
            <a:endParaRPr lang="en-GB" sz="1200"/>
          </a:p>
          <a:p>
            <a:pPr marL="0" indent="0">
              <a:buNone/>
            </a:pPr>
            <a:r>
              <a:rPr lang="en-GB" sz="1200">
                <a:solidFill>
                  <a:schemeClr val="tx1"/>
                </a:solidFill>
                <a:latin typeface="+mn-lt"/>
              </a:rPr>
              <a:t>This is important because many problems in research do not arise only from bad intentions, but also from a lack of knowledge, guidance or technical support. Training therefore needs to be practical, specific and relevant to researchers’ day-to-day work.</a:t>
            </a:r>
            <a:endParaRPr lang="en-GB" sz="1200"/>
          </a:p>
          <a:p>
            <a:pPr marL="0" indent="0">
              <a:buNone/>
            </a:pPr>
            <a:endParaRPr lang="en-GB" sz="1200"/>
          </a:p>
          <a:p>
            <a:pPr marL="0" indent="0">
              <a:buNone/>
            </a:pPr>
            <a:r>
              <a:rPr lang="en-GB" sz="1200">
                <a:solidFill>
                  <a:schemeClr val="tx1"/>
                </a:solidFill>
                <a:latin typeface="+mn-lt"/>
              </a:rPr>
              <a:t>In other words, if we want responsible research to become the norm, we need to equip researchers with the skills and support to do it well.</a:t>
            </a:r>
            <a:endParaRPr lang="en-GB" sz="1200"/>
          </a:p>
          <a:p>
            <a:pPr marL="0" indent="0">
              <a:buNone/>
            </a:pPr>
            <a:endParaRPr lang="en-GB" sz="1200"/>
          </a:p>
          <a:p>
            <a:pPr marL="0" indent="0">
              <a:buNone/>
            </a:pPr>
            <a:r>
              <a:rPr lang="en-GB" sz="1200" i="1">
                <a:solidFill>
                  <a:schemeClr val="tx1"/>
                </a:solidFill>
                <a:latin typeface="+mn-lt"/>
              </a:rPr>
              <a:t>Again, here, you could invite the audience to relate these findings to the reality of their own institute: What do you think? Do these findings resonate with your experience? Is there any other kind of training you feel you need?</a:t>
            </a:r>
            <a:endParaRPr lang="en-GB" sz="1200"/>
          </a:p>
          <a:p>
            <a:pPr marL="0" indent="0">
              <a:buNone/>
            </a:pPr>
            <a:endParaRPr lang="en-GB" sz="1200"/>
          </a:p>
          <a:p>
            <a:pPr marL="0" indent="0">
              <a:buNone/>
            </a:pPr>
            <a:r>
              <a:rPr lang="en-GB" sz="1200" b="1">
                <a:solidFill>
                  <a:schemeClr val="tx1"/>
                </a:solidFill>
                <a:latin typeface="+mn-lt"/>
              </a:rPr>
              <a:t>Source:</a:t>
            </a:r>
            <a:endParaRPr lang="en-GB" sz="1200"/>
          </a:p>
          <a:p>
            <a:pPr marL="171450" indent="-171450">
              <a:buFont typeface="Arial"/>
              <a:buChar char="•"/>
            </a:pPr>
            <a:r>
              <a:rPr lang="en-GB" sz="1200">
                <a:solidFill>
                  <a:schemeClr val="tx1"/>
                </a:solidFill>
                <a:latin typeface="+mn-lt"/>
              </a:rPr>
              <a:t>Springer Nature &amp; Australian Academy of Science. (2022). </a:t>
            </a:r>
            <a:r>
              <a:rPr lang="en-GB" sz="1200" i="1">
                <a:solidFill>
                  <a:schemeClr val="tx1"/>
                </a:solidFill>
                <a:latin typeface="+mn-lt"/>
              </a:rPr>
              <a:t>Research integrity – A survey looking at needs and provision of training in Australian institutions</a:t>
            </a:r>
            <a:r>
              <a:rPr lang="en-GB" sz="1200">
                <a:solidFill>
                  <a:schemeClr val="tx1"/>
                </a:solidFill>
                <a:latin typeface="+mn-lt"/>
              </a:rPr>
              <a:t> [Presentation]. </a:t>
            </a:r>
            <a:r>
              <a:rPr lang="en-GB" sz="1200" err="1">
                <a:solidFill>
                  <a:schemeClr val="tx1"/>
                </a:solidFill>
                <a:latin typeface="+mn-lt"/>
              </a:rPr>
              <a:t>figshare</a:t>
            </a:r>
            <a:r>
              <a:rPr lang="en-GB" sz="1200">
                <a:solidFill>
                  <a:schemeClr val="tx1"/>
                </a:solidFill>
                <a:latin typeface="+mn-lt"/>
              </a:rPr>
              <a:t>. </a:t>
            </a:r>
            <a:r>
              <a:rPr lang="en-GB" sz="1200">
                <a:solidFill>
                  <a:schemeClr val="hlink"/>
                </a:solidFill>
                <a:latin typeface="+mn-lt"/>
                <a:hlinkClick r:id="rId3"/>
              </a:rPr>
              <a:t>https://doi.org/10.6084/m9.figshare.19773298</a:t>
            </a:r>
            <a:endParaRPr lang="en-GB"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22E7F-4881-604F-9F98-C71D63AF977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57236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Another important part of the institutional environment is research climate, in other words, how researchers experience their workplace in practice. This includes whether expectations are clear, whether people feel supported, whether concerns can be raised safely, and whether responsible conduct is genuinely valued.</a:t>
            </a:r>
            <a:endParaRPr lang="en-GB" sz="1200"/>
          </a:p>
          <a:p>
            <a:pPr marL="0" indent="0">
              <a:buNone/>
            </a:pPr>
            <a:endParaRPr lang="en-GB" sz="1200"/>
          </a:p>
          <a:p>
            <a:pPr marL="0" indent="0">
              <a:buNone/>
            </a:pPr>
            <a:r>
              <a:rPr lang="en-GB" sz="1200">
                <a:solidFill>
                  <a:schemeClr val="tx1"/>
                </a:solidFill>
                <a:latin typeface="+mn-lt"/>
              </a:rPr>
              <a:t>Research using the SORC survey showed that poor institutional climate is linked to more undesirable research practices. When support is weak, guidance is lacking, collaboration is poor, or policies are unclear, questionable practices become more likely. This again shows that research integrity depends not only on individuals, but also on the environment in which they work.</a:t>
            </a:r>
            <a:endParaRPr lang="en-GB" sz="1200"/>
          </a:p>
          <a:p>
            <a:pPr marL="0" indent="0">
              <a:buNone/>
            </a:pPr>
            <a:endParaRPr lang="en-GB" sz="1200"/>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Crain, A. L., Martinson, B. C., &amp; Thrush, C. R. (2013). Relationships between the Survey of Organizational Research Climate (SORC) and self-reported research practices. </a:t>
            </a:r>
            <a:r>
              <a:rPr lang="en-GB" sz="1200" i="1">
                <a:solidFill>
                  <a:schemeClr val="tx1"/>
                </a:solidFill>
                <a:latin typeface="+mn-lt"/>
              </a:rPr>
              <a:t>Science and Engineering Ethics, 19</a:t>
            </a:r>
            <a:r>
              <a:rPr lang="en-GB" sz="1200">
                <a:solidFill>
                  <a:schemeClr val="tx1"/>
                </a:solidFill>
                <a:latin typeface="+mn-lt"/>
              </a:rPr>
              <a:t>(3), 835–850. </a:t>
            </a:r>
            <a:r>
              <a:rPr lang="en-GB" sz="1200">
                <a:solidFill>
                  <a:schemeClr val="hlink"/>
                </a:solidFill>
                <a:latin typeface="+mn-lt"/>
                <a:hlinkClick r:id="rId3"/>
              </a:rPr>
              <a:t>https://doi.org/10.1007/s11948-012-9409-0</a:t>
            </a:r>
            <a:endParaRPr lang="en-GB" sz="1200"/>
          </a:p>
          <a:p>
            <a:pPr marL="171450" indent="-171450">
              <a:buFont typeface="Arial"/>
              <a:buChar char="•"/>
            </a:pPr>
            <a:r>
              <a:rPr lang="en-GB" sz="1200">
                <a:solidFill>
                  <a:schemeClr val="tx1"/>
                </a:solidFill>
                <a:latin typeface="+mn-lt"/>
              </a:rPr>
              <a:t>Martinson, B. C., Thrush, C. R., &amp; Crain, A. L. (2013). Development and validation of the Survey of Organizational Research Climate (SORC). </a:t>
            </a:r>
            <a:r>
              <a:rPr lang="en-GB" sz="1200" i="1">
                <a:solidFill>
                  <a:schemeClr val="tx1"/>
                </a:solidFill>
                <a:latin typeface="+mn-lt"/>
              </a:rPr>
              <a:t>Science and Engineering Ethics, 19</a:t>
            </a:r>
            <a:r>
              <a:rPr lang="en-GB" sz="1200">
                <a:solidFill>
                  <a:schemeClr val="tx1"/>
                </a:solidFill>
                <a:latin typeface="+mn-lt"/>
              </a:rPr>
              <a:t>(3), 813–834. </a:t>
            </a:r>
            <a:r>
              <a:rPr lang="en-GB" sz="1200">
                <a:solidFill>
                  <a:schemeClr val="hlink"/>
                </a:solidFill>
                <a:latin typeface="+mn-lt"/>
                <a:hlinkClick r:id="rId4"/>
              </a:rPr>
              <a:t>https://doi.org/10.1007/s11948-012-9410-7</a:t>
            </a:r>
            <a:endParaRPr lang="en-GB" sz="1200"/>
          </a:p>
          <a:p>
            <a:pPr marL="171450" indent="-171450">
              <a:buFont typeface="Arial"/>
              <a:buChar char="•"/>
            </a:pPr>
            <a:r>
              <a:rPr lang="en-GB" sz="1200">
                <a:solidFill>
                  <a:schemeClr val="tx1"/>
                </a:solidFill>
                <a:latin typeface="+mn-lt"/>
              </a:rPr>
              <a:t>Online Ethics </a:t>
            </a:r>
            <a:r>
              <a:rPr lang="en-GB" sz="1200" err="1">
                <a:solidFill>
                  <a:schemeClr val="tx1"/>
                </a:solidFill>
                <a:latin typeface="+mn-lt"/>
              </a:rPr>
              <a:t>Center</a:t>
            </a:r>
            <a:r>
              <a:rPr lang="en-GB" sz="1200">
                <a:solidFill>
                  <a:schemeClr val="tx1"/>
                </a:solidFill>
                <a:latin typeface="+mn-lt"/>
              </a:rPr>
              <a:t>. (n.d.). </a:t>
            </a:r>
            <a:r>
              <a:rPr lang="en-GB" sz="1200" i="1">
                <a:solidFill>
                  <a:schemeClr val="tx1"/>
                </a:solidFill>
                <a:latin typeface="+mn-lt"/>
              </a:rPr>
              <a:t>Survey of Organizational Research Climate (</a:t>
            </a:r>
            <a:r>
              <a:rPr lang="en-GB" sz="1200" i="1" err="1">
                <a:solidFill>
                  <a:schemeClr val="tx1"/>
                </a:solidFill>
                <a:latin typeface="+mn-lt"/>
              </a:rPr>
              <a:t>SOuRCe</a:t>
            </a:r>
            <a:r>
              <a:rPr lang="en-GB" sz="1200" i="1">
                <a:solidFill>
                  <a:schemeClr val="tx1"/>
                </a:solidFill>
                <a:latin typeface="+mn-lt"/>
              </a:rPr>
              <a:t>)</a:t>
            </a:r>
            <a:r>
              <a:rPr lang="en-GB" sz="1200">
                <a:solidFill>
                  <a:schemeClr val="tx1"/>
                </a:solidFill>
                <a:latin typeface="+mn-lt"/>
              </a:rPr>
              <a:t>. </a:t>
            </a:r>
            <a:r>
              <a:rPr lang="en-GB" sz="1200">
                <a:solidFill>
                  <a:schemeClr val="hlink"/>
                </a:solidFill>
                <a:latin typeface="+mn-lt"/>
                <a:hlinkClick r:id="rId5"/>
              </a:rPr>
              <a:t>https://onlineethics.org/cases/evaluation-tools/survey-organizational-research-climate-source</a:t>
            </a:r>
            <a:endParaRPr lang="en-GB" sz="1200"/>
          </a:p>
          <a:p>
            <a:pPr marL="171450" indent="-171450">
              <a:buFont typeface="Arial"/>
              <a:buChar char="•"/>
            </a:pPr>
            <a:r>
              <a:rPr lang="en-GB" sz="1200">
                <a:solidFill>
                  <a:schemeClr val="tx1"/>
                </a:solidFill>
                <a:latin typeface="+mn-lt"/>
              </a:rPr>
              <a:t>Redman, B. K., &amp; Caplan, A. L. (2017). Improving research misconduct policies. </a:t>
            </a:r>
            <a:r>
              <a:rPr lang="en-GB" sz="1200" i="1">
                <a:solidFill>
                  <a:schemeClr val="tx1"/>
                </a:solidFill>
                <a:latin typeface="+mn-lt"/>
              </a:rPr>
              <a:t>EMBO Reports, 18</a:t>
            </a:r>
            <a:r>
              <a:rPr lang="en-GB" sz="1200">
                <a:solidFill>
                  <a:schemeClr val="tx1"/>
                </a:solidFill>
                <a:latin typeface="+mn-lt"/>
              </a:rPr>
              <a:t>(4), 511–514. </a:t>
            </a:r>
            <a:r>
              <a:rPr lang="en-GB" sz="1200">
                <a:solidFill>
                  <a:schemeClr val="hlink"/>
                </a:solidFill>
                <a:latin typeface="+mn-lt"/>
                <a:hlinkClick r:id="rId6"/>
              </a:rPr>
              <a:t>https://doi.org/10.15252/embr.201744110</a:t>
            </a:r>
            <a:endParaRPr lang="en-GB" sz="1200"/>
          </a:p>
        </p:txBody>
      </p:sp>
      <p:sp>
        <p:nvSpPr>
          <p:cNvPr id="4" name="Slide Number Placeholder 3"/>
          <p:cNvSpPr>
            <a:spLocks noGrp="1"/>
          </p:cNvSpPr>
          <p:nvPr>
            <p:ph type="sldNum" sz="quarter" idx="5"/>
          </p:nvPr>
        </p:nvSpPr>
        <p:spPr/>
        <p:txBody>
          <a:bodyPr/>
          <a:lstStyle/>
          <a:p>
            <a:fld id="{4FF22E7F-4881-604F-9F98-C71D63AF9777}" type="slidenum">
              <a:rPr lang="en-DE" smtClean="0"/>
              <a:t>45</a:t>
            </a:fld>
            <a:endParaRPr lang="en-DE"/>
          </a:p>
        </p:txBody>
      </p:sp>
    </p:spTree>
    <p:extLst>
      <p:ext uri="{BB962C8B-B14F-4D97-AF65-F5344CB8AC3E}">
        <p14:creationId xmlns:p14="http://schemas.microsoft.com/office/powerpoint/2010/main" val="38219836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If research climate matters, then we also need to look at the people who shape that climate most directly in daily research practice: lab leaders.</a:t>
            </a:r>
            <a:endParaRPr lang="en-GB" sz="1200"/>
          </a:p>
          <a:p>
            <a:pPr marL="0" indent="0">
              <a:buNone/>
            </a:pPr>
            <a:endParaRPr lang="en-GB" sz="1200"/>
          </a:p>
          <a:p>
            <a:pPr marL="0" indent="0">
              <a:buNone/>
            </a:pPr>
            <a:r>
              <a:rPr lang="en-GB" sz="1200">
                <a:solidFill>
                  <a:schemeClr val="tx1"/>
                </a:solidFill>
                <a:latin typeface="+mn-lt"/>
              </a:rPr>
              <a:t>Mentors and lab leaders play a crucial role in shaping researcher behaviour. They act as role models, and their attitudes toward integrity have a huge influence, especially on early-career researchers.</a:t>
            </a:r>
            <a:endParaRPr lang="en-GB" sz="1200"/>
          </a:p>
          <a:p>
            <a:pPr marL="0" indent="0">
              <a:buNone/>
            </a:pPr>
            <a:endParaRPr lang="en-GB" sz="1200"/>
          </a:p>
          <a:p>
            <a:pPr marL="0" indent="0">
              <a:buNone/>
            </a:pPr>
            <a:r>
              <a:rPr lang="en-GB" sz="1200">
                <a:solidFill>
                  <a:schemeClr val="tx1"/>
                </a:solidFill>
                <a:latin typeface="+mn-lt"/>
              </a:rPr>
              <a:t>This means that institutions should not assume that good supervision happens automatically. They need to train and support supervisors in how to communicate, model and reinforce responsible research practices. Mentors also need to understand that their own behaviour can directly shape the behaviour of their trainees.</a:t>
            </a:r>
            <a:endParaRPr lang="en-GB" sz="1200"/>
          </a:p>
          <a:p>
            <a:pPr marL="0" indent="0">
              <a:buNone/>
            </a:pPr>
            <a:endParaRPr lang="en-GB" sz="1200"/>
          </a:p>
          <a:p>
            <a:pPr marL="0" indent="0">
              <a:buNone/>
            </a:pPr>
            <a:r>
              <a:rPr lang="en-GB" sz="1200">
                <a:solidFill>
                  <a:schemeClr val="tx1"/>
                </a:solidFill>
                <a:latin typeface="+mn-lt"/>
              </a:rPr>
              <a:t>A 2023 review by Pizzolato and Dierickx found that mentors have a major influence on how young researchers adopt standards of research integrity, and that the mentor’s example is often more powerful than formal rules or policies.</a:t>
            </a:r>
            <a:endParaRPr lang="en-GB" sz="1200"/>
          </a:p>
          <a:p>
            <a:pPr marL="0" indent="0">
              <a:buNone/>
            </a:pPr>
            <a:endParaRPr lang="en-GB" sz="1200"/>
          </a:p>
          <a:p>
            <a:pPr marL="0" indent="0">
              <a:buNone/>
            </a:pPr>
            <a:r>
              <a:rPr lang="en-GB" sz="1200" i="1">
                <a:solidFill>
                  <a:schemeClr val="tx1"/>
                </a:solidFill>
                <a:latin typeface="+mn-lt"/>
              </a:rPr>
              <a:t>If you have an audience of lab leaders or senior post-docs, you could involve them by asking: Do you know any codes and guidelines from your institution? If so, have you discussed them with your lab members?</a:t>
            </a:r>
            <a:endParaRPr lang="en-GB" sz="1200"/>
          </a:p>
          <a:p>
            <a:r>
              <a:rPr lang="en-GB" sz="1200" kern="1200">
                <a:solidFill>
                  <a:schemeClr val="tx1"/>
                </a:solidFill>
                <a:effectLst/>
                <a:latin typeface="+mn-lt"/>
                <a:ea typeface="+mn-ea"/>
                <a:cs typeface="+mn-cs"/>
              </a:rPr>
              <a:t> </a:t>
            </a:r>
            <a:endParaRPr lang="en-DE" sz="1200" kern="1200">
              <a:solidFill>
                <a:schemeClr val="tx1"/>
              </a:solidFill>
              <a:effectLst/>
              <a:latin typeface="+mn-lt"/>
              <a:ea typeface="+mn-ea"/>
              <a:cs typeface="+mn-cs"/>
            </a:endParaRPr>
          </a:p>
          <a:p>
            <a:pPr marL="0" indent="0">
              <a:buNone/>
            </a:pPr>
            <a:r>
              <a:rPr lang="en-GB" sz="1200" b="1">
                <a:solidFill>
                  <a:schemeClr val="tx1"/>
                </a:solidFill>
                <a:latin typeface="+mn-lt"/>
              </a:rPr>
              <a:t>Sources:</a:t>
            </a:r>
            <a:endParaRPr lang="en-GB" sz="1200"/>
          </a:p>
          <a:p>
            <a:pPr marL="171450" indent="-171450">
              <a:buFont typeface="Arial"/>
              <a:buChar char="•"/>
            </a:pPr>
            <a:r>
              <a:rPr lang="en-GB" sz="1200">
                <a:solidFill>
                  <a:schemeClr val="tx1"/>
                </a:solidFill>
                <a:latin typeface="+mn-lt"/>
              </a:rPr>
              <a:t>Pizzolato, D., &amp; Dierickx, K. (2023). The mentor’s role in fostering research integrity standards among new generations of researchers: A review of empirical studies. </a:t>
            </a:r>
            <a:r>
              <a:rPr lang="en-GB" sz="1200" i="1">
                <a:solidFill>
                  <a:schemeClr val="tx1"/>
                </a:solidFill>
                <a:latin typeface="+mn-lt"/>
              </a:rPr>
              <a:t>Science and Engineering Ethics, 29</a:t>
            </a:r>
            <a:r>
              <a:rPr lang="en-GB" sz="1200">
                <a:solidFill>
                  <a:schemeClr val="tx1"/>
                </a:solidFill>
                <a:latin typeface="+mn-lt"/>
              </a:rPr>
              <a:t>(3), 19. </a:t>
            </a:r>
            <a:r>
              <a:rPr lang="en-GB" sz="1200">
                <a:solidFill>
                  <a:schemeClr val="hlink"/>
                </a:solidFill>
                <a:latin typeface="+mn-lt"/>
                <a:hlinkClick r:id="rId3"/>
              </a:rPr>
              <a:t>https://doi.org/10.1007/s11948-023-00439-z</a:t>
            </a:r>
            <a:endParaRPr lang="en-GB" sz="1200"/>
          </a:p>
          <a:p>
            <a:r>
              <a:rPr lang="en-GB" sz="1200" b="1"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FF22E7F-4881-604F-9F98-C71D63AF9777}" type="slidenum">
              <a:rPr lang="en-DE" smtClean="0"/>
              <a:t>46</a:t>
            </a:fld>
            <a:endParaRPr lang="en-DE"/>
          </a:p>
        </p:txBody>
      </p:sp>
    </p:spTree>
    <p:extLst>
      <p:ext uri="{BB962C8B-B14F-4D97-AF65-F5344CB8AC3E}">
        <p14:creationId xmlns:p14="http://schemas.microsoft.com/office/powerpoint/2010/main" val="4039665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a:solidFill>
                  <a:schemeClr val="tx1"/>
                </a:solidFill>
                <a:latin typeface="+mn-lt"/>
              </a:rPr>
              <a:t>While institutions and lab leaders shape the environment, research integrity also depends on the everyday choices of individual researchers.</a:t>
            </a:r>
            <a:endParaRPr lang="en-GB" sz="1200"/>
          </a:p>
          <a:p>
            <a:pPr marL="0" indent="0">
              <a:buNone/>
            </a:pPr>
            <a:endParaRPr lang="en-GB" sz="1200"/>
          </a:p>
          <a:p>
            <a:pPr marL="0" indent="0">
              <a:buNone/>
            </a:pPr>
            <a:r>
              <a:rPr lang="en-GB" sz="1200">
                <a:solidFill>
                  <a:schemeClr val="tx1"/>
                </a:solidFill>
                <a:latin typeface="+mn-lt"/>
              </a:rPr>
              <a:t>Institutions, mentors and assessment systems all shape behaviour, but ultimately researchers still make their own decisions in daily practice.</a:t>
            </a:r>
            <a:endParaRPr lang="en-GB" sz="1200"/>
          </a:p>
          <a:p>
            <a:pPr marL="0" indent="0">
              <a:buNone/>
            </a:pPr>
            <a:endParaRPr lang="en-GB" sz="1200"/>
          </a:p>
          <a:p>
            <a:pPr marL="0" indent="0">
              <a:buNone/>
            </a:pPr>
            <a:r>
              <a:rPr lang="en-GB" sz="1200">
                <a:solidFill>
                  <a:schemeClr val="tx1"/>
                </a:solidFill>
                <a:latin typeface="+mn-lt"/>
              </a:rPr>
              <a:t>That means being honest and transparent in one’s work, asking questions when unsure, keeping clear records and documentation, and following good research practices even under pressure. A culture of integrity can only be sustained if individuals also take responsibility for their own role in it.</a:t>
            </a:r>
            <a:endParaRPr lang="en-GB" sz="1200"/>
          </a:p>
          <a:p>
            <a:pPr marL="0" indent="0">
              <a:buNone/>
            </a:pPr>
            <a:endParaRPr lang="en-GB" sz="1200"/>
          </a:p>
          <a:p>
            <a:pPr marL="0" indent="0">
              <a:buNone/>
            </a:pPr>
            <a:r>
              <a:rPr lang="en-GB" sz="1200" b="1">
                <a:solidFill>
                  <a:schemeClr val="tx1"/>
                </a:solidFill>
                <a:latin typeface="+mn-lt"/>
              </a:rPr>
              <a:t>Source:</a:t>
            </a:r>
            <a:endParaRPr lang="en-GB" sz="1200"/>
          </a:p>
          <a:p>
            <a:pPr marL="171450" indent="-171450">
              <a:buFont typeface="Arial"/>
              <a:buChar char="•"/>
            </a:pPr>
            <a:r>
              <a:rPr lang="en-GB" sz="1200">
                <a:solidFill>
                  <a:schemeClr val="tx1"/>
                </a:solidFill>
                <a:latin typeface="+mn-lt"/>
              </a:rPr>
              <a:t>ALLEA. (2023). </a:t>
            </a:r>
            <a:r>
              <a:rPr lang="en-GB" sz="1200" i="1">
                <a:solidFill>
                  <a:schemeClr val="tx1"/>
                </a:solidFill>
                <a:latin typeface="+mn-lt"/>
              </a:rPr>
              <a:t>The European code of conduct for research integrity</a:t>
            </a:r>
            <a:r>
              <a:rPr lang="en-GB" sz="1200">
                <a:solidFill>
                  <a:schemeClr val="tx1"/>
                </a:solidFill>
                <a:latin typeface="+mn-lt"/>
              </a:rPr>
              <a:t> (Revised ed.). ALLEA – All European Academies. </a:t>
            </a:r>
            <a:r>
              <a:rPr lang="en-GB" sz="1200">
                <a:solidFill>
                  <a:schemeClr val="hlink"/>
                </a:solidFill>
                <a:latin typeface="+mn-lt"/>
                <a:hlinkClick r:id="rId3"/>
              </a:rPr>
              <a:t>https://allea.org/portfolio-item/european-code-of-conduct-2023/</a:t>
            </a:r>
            <a:endParaRPr lang="en-GB" sz="1200"/>
          </a:p>
          <a:p>
            <a:endParaRPr lang="en-DE"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47</a:t>
            </a:fld>
            <a:endParaRPr lang="en-DE"/>
          </a:p>
        </p:txBody>
      </p:sp>
    </p:spTree>
    <p:extLst>
      <p:ext uri="{BB962C8B-B14F-4D97-AF65-F5344CB8AC3E}">
        <p14:creationId xmlns:p14="http://schemas.microsoft.com/office/powerpoint/2010/main" val="2394900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started this session by asking what research integrity is and why we should care. </a:t>
            </a:r>
          </a:p>
          <a:p>
            <a:endParaRPr lang="en-GB"/>
          </a:p>
          <a:p>
            <a:r>
              <a:rPr lang="en-GB"/>
              <a:t>Research integrity matters because science only works if people can trust it. Other researchers build on research conclusions and results, clinicians and policy makers act on them, and the public funds researchers’ work on the understanding that it is honest and reliable. When that trust is broken, the damage goes far beyond one paper or one lab. We saw this with the Wakefield paper, which continued to fuel vaccine hesitancy long after its retraction, and in the cases we discussed, where careers, labs and even a research centre were affected.</a:t>
            </a:r>
          </a:p>
          <a:p>
            <a:endParaRPr lang="en-GB"/>
          </a:p>
          <a:p>
            <a:r>
              <a:rPr lang="en-GB"/>
              <a:t>But the main message of today is not about the rare, dramatic cases. Serious misconduct is reported by a small minority of researchers. Questionable research practices, sloppiness and poor oversight are much more common. These are the everyday choices that shape the quality of the research record.</a:t>
            </a:r>
          </a:p>
          <a:p>
            <a:endParaRPr lang="en-GB"/>
          </a:p>
          <a:p>
            <a:r>
              <a:rPr lang="en-GB"/>
              <a:t>That is why research integrity is not only about avoiding fraud. It is about how researchers design experiments, keep records, handle data, assign authorship, supervise others and respond to mistakes. It is also about the environment individuals work in: the culture of the labs, the support institutions provide, and the way research is assessed and rewarded.</a:t>
            </a:r>
          </a:p>
          <a:p>
            <a:endParaRPr lang="en-GB"/>
          </a:p>
          <a:p>
            <a:r>
              <a:rPr lang="en-GB"/>
              <a:t>Integrity is therefore a shared responsibility. Individual researchers make choices every day, but those choices are easier to get right when labs, institutes, funders and publishers make good practice the norm.</a:t>
            </a:r>
          </a:p>
          <a:p>
            <a:endParaRPr lang="en-GB"/>
          </a:p>
          <a:p>
            <a:r>
              <a:rPr lang="en-GB"/>
              <a:t>So the question is not simply why we should care about research integrity, but what each of us can do to make it part of everyday research practice.</a:t>
            </a:r>
          </a:p>
          <a:p>
            <a:br>
              <a:rPr lang="en-GB"/>
            </a:br>
            <a:endParaRPr lang="en-GB"/>
          </a:p>
          <a:p>
            <a:endParaRPr lang="en-US"/>
          </a:p>
        </p:txBody>
      </p:sp>
      <p:sp>
        <p:nvSpPr>
          <p:cNvPr id="4" name="Slide Number Placeholder 3"/>
          <p:cNvSpPr>
            <a:spLocks noGrp="1"/>
          </p:cNvSpPr>
          <p:nvPr>
            <p:ph type="sldNum" sz="quarter" idx="5"/>
          </p:nvPr>
        </p:nvSpPr>
        <p:spPr/>
        <p:txBody>
          <a:bodyPr/>
          <a:lstStyle/>
          <a:p>
            <a:fld id="{4FF22E7F-4881-604F-9F98-C71D63AF9777}" type="slidenum">
              <a:rPr lang="en-DE" smtClean="0"/>
              <a:t>48</a:t>
            </a:fld>
            <a:endParaRPr lang="en-DE"/>
          </a:p>
        </p:txBody>
      </p:sp>
    </p:spTree>
    <p:extLst>
      <p:ext uri="{BB962C8B-B14F-4D97-AF65-F5344CB8AC3E}">
        <p14:creationId xmlns:p14="http://schemas.microsoft.com/office/powerpoint/2010/main" val="20268835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FF22E7F-4881-604F-9F98-C71D63AF9777}" type="slidenum">
              <a:rPr lang="en-DE" smtClean="0"/>
              <a:t>49</a:t>
            </a:fld>
            <a:endParaRPr lang="en-DE"/>
          </a:p>
        </p:txBody>
      </p:sp>
    </p:spTree>
    <p:extLst>
      <p:ext uri="{BB962C8B-B14F-4D97-AF65-F5344CB8AC3E}">
        <p14:creationId xmlns:p14="http://schemas.microsoft.com/office/powerpoint/2010/main" val="24331432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47D1BA1A-756A-40B4-062D-A0A8B4940676}"/>
              </a:ext>
            </a:extLst>
          </p:cNvPr>
          <p:cNvSpPr/>
          <p:nvPr userDrawn="1"/>
        </p:nvSpPr>
        <p:spPr>
          <a:xfrm>
            <a:off x="7788166" y="843723"/>
            <a:ext cx="4968490" cy="4968484"/>
          </a:xfrm>
          <a:prstGeom prst="ellipse">
            <a:avLst/>
          </a:prstGeom>
          <a:solidFill>
            <a:schemeClr val="accent1">
              <a:lumMod val="20000"/>
              <a:lumOff val="80000"/>
              <a:alpha val="25000"/>
            </a:schemeClr>
          </a:solidFill>
          <a:ln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3" name="Oval 22">
            <a:extLst>
              <a:ext uri="{FF2B5EF4-FFF2-40B4-BE49-F238E27FC236}">
                <a16:creationId xmlns:a16="http://schemas.microsoft.com/office/drawing/2014/main" id="{7F805667-F351-8FD4-4C15-DB94C8805AD0}"/>
              </a:ext>
            </a:extLst>
          </p:cNvPr>
          <p:cNvSpPr/>
          <p:nvPr userDrawn="1"/>
        </p:nvSpPr>
        <p:spPr>
          <a:xfrm>
            <a:off x="8071144" y="1132496"/>
            <a:ext cx="4402534" cy="4402528"/>
          </a:xfrm>
          <a:prstGeom prst="ellipse">
            <a:avLst/>
          </a:prstGeom>
          <a:solidFill>
            <a:schemeClr val="tx2">
              <a:lumMod val="40000"/>
              <a:lumOff val="6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 name="Title 2">
            <a:extLst>
              <a:ext uri="{FF2B5EF4-FFF2-40B4-BE49-F238E27FC236}">
                <a16:creationId xmlns:a16="http://schemas.microsoft.com/office/drawing/2014/main" id="{FE0D2137-73C9-E840-A64B-995F72221409}"/>
              </a:ext>
            </a:extLst>
          </p:cNvPr>
          <p:cNvSpPr>
            <a:spLocks noGrp="1"/>
          </p:cNvSpPr>
          <p:nvPr>
            <p:ph type="title"/>
          </p:nvPr>
        </p:nvSpPr>
        <p:spPr>
          <a:xfrm>
            <a:off x="856828" y="1755420"/>
            <a:ext cx="7079210" cy="1421928"/>
          </a:xfrm>
        </p:spPr>
        <p:txBody>
          <a:bodyPr/>
          <a:lstStyle>
            <a:lvl1pPr>
              <a:defRPr sz="4800"/>
            </a:lvl1pPr>
          </a:lstStyle>
          <a:p>
            <a:r>
              <a:rPr lang="en-GB"/>
              <a:t>Click to edit Master title style</a:t>
            </a:r>
          </a:p>
        </p:txBody>
      </p:sp>
      <p:sp>
        <p:nvSpPr>
          <p:cNvPr id="2" name="Date Placeholder 1">
            <a:extLst>
              <a:ext uri="{FF2B5EF4-FFF2-40B4-BE49-F238E27FC236}">
                <a16:creationId xmlns:a16="http://schemas.microsoft.com/office/drawing/2014/main" id="{337F2011-1E3E-004F-9138-30FB91615A9F}"/>
              </a:ext>
            </a:extLst>
          </p:cNvPr>
          <p:cNvSpPr>
            <a:spLocks noGrp="1"/>
          </p:cNvSpPr>
          <p:nvPr>
            <p:ph type="dt" sz="half" idx="14"/>
          </p:nvPr>
        </p:nvSpPr>
        <p:spPr>
          <a:xfrm>
            <a:off x="2068021" y="4322948"/>
            <a:ext cx="1547218" cy="369332"/>
          </a:xfrm>
          <a:prstGeom prst="rect">
            <a:avLst/>
          </a:prstGeom>
        </p:spPr>
        <p:txBody>
          <a:bodyPr wrap="none" anchor="b" anchorCtr="0">
            <a:spAutoFit/>
          </a:bodyPr>
          <a:lstStyle>
            <a:lvl1pPr>
              <a:defRPr>
                <a:solidFill>
                  <a:schemeClr val="bg2">
                    <a:lumMod val="75000"/>
                  </a:schemeClr>
                </a:solidFill>
              </a:defRPr>
            </a:lvl1pPr>
          </a:lstStyle>
          <a:p>
            <a:r>
              <a:rPr lang="en-GB"/>
              <a:t>Month YYYY</a:t>
            </a:r>
          </a:p>
        </p:txBody>
      </p:sp>
      <p:sp>
        <p:nvSpPr>
          <p:cNvPr id="5" name="Date Placeholder 1">
            <a:extLst>
              <a:ext uri="{FF2B5EF4-FFF2-40B4-BE49-F238E27FC236}">
                <a16:creationId xmlns:a16="http://schemas.microsoft.com/office/drawing/2014/main" id="{6D8468AF-EFD7-A1E8-2496-AF38654408DA}"/>
              </a:ext>
            </a:extLst>
          </p:cNvPr>
          <p:cNvSpPr txBox="1">
            <a:spLocks/>
          </p:cNvSpPr>
          <p:nvPr userDrawn="1"/>
        </p:nvSpPr>
        <p:spPr>
          <a:xfrm>
            <a:off x="924560" y="4045949"/>
            <a:ext cx="5817618" cy="369332"/>
          </a:xfrm>
          <a:prstGeom prst="rect">
            <a:avLst/>
          </a:prstGeom>
        </p:spPr>
        <p:txBody>
          <a:bodyPr wrap="none">
            <a:spAutoFit/>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DE" sz="1800" b="0" kern="1200">
                <a:solidFill>
                  <a:schemeClr val="tx1"/>
                </a:solidFill>
                <a:latin typeface="+mn-lt"/>
                <a:ea typeface="+mn-ea"/>
                <a:cs typeface="+mn-cs"/>
              </a:rPr>
              <a:t>An EMBO Policy resource on responsible research.</a:t>
            </a:r>
            <a:endParaRPr lang="en-GB" b="0">
              <a:solidFill>
                <a:schemeClr val="tx1"/>
              </a:solidFill>
            </a:endParaRPr>
          </a:p>
        </p:txBody>
      </p:sp>
      <p:pic>
        <p:nvPicPr>
          <p:cNvPr id="6" name="Graphic 5">
            <a:extLst>
              <a:ext uri="{FF2B5EF4-FFF2-40B4-BE49-F238E27FC236}">
                <a16:creationId xmlns:a16="http://schemas.microsoft.com/office/drawing/2014/main" id="{78D65FB4-638E-2E89-6746-35647D64AC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5528232"/>
            <a:ext cx="1849120" cy="1329768"/>
          </a:xfrm>
          <a:prstGeom prst="rect">
            <a:avLst/>
          </a:prstGeom>
        </p:spPr>
      </p:pic>
      <p:sp>
        <p:nvSpPr>
          <p:cNvPr id="8" name="Date Placeholder 1">
            <a:extLst>
              <a:ext uri="{FF2B5EF4-FFF2-40B4-BE49-F238E27FC236}">
                <a16:creationId xmlns:a16="http://schemas.microsoft.com/office/drawing/2014/main" id="{94B77F0D-183E-F5F0-359D-CF101EA0DB5E}"/>
              </a:ext>
            </a:extLst>
          </p:cNvPr>
          <p:cNvSpPr txBox="1">
            <a:spLocks/>
          </p:cNvSpPr>
          <p:nvPr userDrawn="1"/>
        </p:nvSpPr>
        <p:spPr>
          <a:xfrm>
            <a:off x="924560" y="4325051"/>
            <a:ext cx="1271502" cy="369332"/>
          </a:xfrm>
          <a:prstGeom prst="rect">
            <a:avLst/>
          </a:prstGeom>
        </p:spPr>
        <p:txBody>
          <a:bodyPr wrap="none">
            <a:spAutoFit/>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DE" sz="1800" b="0" kern="1200">
                <a:solidFill>
                  <a:schemeClr val="bg2">
                    <a:lumMod val="75000"/>
                  </a:schemeClr>
                </a:solidFill>
                <a:latin typeface="+mn-lt"/>
                <a:ea typeface="+mn-ea"/>
                <a:cs typeface="+mn-cs"/>
              </a:rPr>
              <a:t>Published</a:t>
            </a:r>
            <a:endParaRPr lang="en-GB" b="0">
              <a:solidFill>
                <a:schemeClr val="bg2">
                  <a:lumMod val="75000"/>
                </a:schemeClr>
              </a:solidFill>
            </a:endParaRPr>
          </a:p>
        </p:txBody>
      </p:sp>
      <p:cxnSp>
        <p:nvCxnSpPr>
          <p:cNvPr id="11" name="Straight Connector 10">
            <a:extLst>
              <a:ext uri="{FF2B5EF4-FFF2-40B4-BE49-F238E27FC236}">
                <a16:creationId xmlns:a16="http://schemas.microsoft.com/office/drawing/2014/main" id="{E3988AA8-6B3A-718F-046A-8DA4F3EF5312}"/>
              </a:ext>
            </a:extLst>
          </p:cNvPr>
          <p:cNvCxnSpPr>
            <a:cxnSpLocks/>
          </p:cNvCxnSpPr>
          <p:nvPr userDrawn="1"/>
        </p:nvCxnSpPr>
        <p:spPr>
          <a:xfrm>
            <a:off x="911225" y="3346372"/>
            <a:ext cx="8188632" cy="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7AF8DB09-E36A-093A-9C6D-224B0DE02252}"/>
              </a:ext>
            </a:extLst>
          </p:cNvPr>
          <p:cNvGrpSpPr/>
          <p:nvPr userDrawn="1"/>
        </p:nvGrpSpPr>
        <p:grpSpPr>
          <a:xfrm>
            <a:off x="8852477" y="1913419"/>
            <a:ext cx="3029866" cy="3029866"/>
            <a:chOff x="1132187" y="4398259"/>
            <a:chExt cx="609600" cy="609600"/>
          </a:xfrm>
        </p:grpSpPr>
        <p:sp>
          <p:nvSpPr>
            <p:cNvPr id="15" name="Freeform 14">
              <a:extLst>
                <a:ext uri="{FF2B5EF4-FFF2-40B4-BE49-F238E27FC236}">
                  <a16:creationId xmlns:a16="http://schemas.microsoft.com/office/drawing/2014/main" id="{D34D2948-43BE-4729-80B7-3ADF29480D3C}"/>
                </a:ext>
              </a:extLst>
            </p:cNvPr>
            <p:cNvSpPr/>
            <p:nvPr/>
          </p:nvSpPr>
          <p:spPr>
            <a:xfrm>
              <a:off x="1132187" y="4398259"/>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5C9B8D3-FABE-25EF-5B65-0398E8B8D50A}"/>
                </a:ext>
              </a:extLst>
            </p:cNvPr>
            <p:cNvSpPr/>
            <p:nvPr/>
          </p:nvSpPr>
          <p:spPr>
            <a:xfrm>
              <a:off x="1436987" y="4474459"/>
              <a:ext cx="190500" cy="190500"/>
            </a:xfrm>
            <a:custGeom>
              <a:avLst/>
              <a:gdLst>
                <a:gd name="connsiteX0" fmla="*/ 190500 w 190500"/>
                <a:gd name="connsiteY0" fmla="*/ 95250 h 190500"/>
                <a:gd name="connsiteX1" fmla="*/ 95250 w 190500"/>
                <a:gd name="connsiteY1" fmla="*/ 190500 h 190500"/>
                <a:gd name="connsiteX2" fmla="*/ 0 w 190500"/>
                <a:gd name="connsiteY2" fmla="*/ 95250 h 190500"/>
                <a:gd name="connsiteX3" fmla="*/ 95250 w 190500"/>
                <a:gd name="connsiteY3" fmla="*/ 0 h 190500"/>
                <a:gd name="connsiteX4" fmla="*/ 190500 w 19050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0500" y="95250"/>
                  </a:moveTo>
                  <a:cubicBezTo>
                    <a:pt x="190500" y="147855"/>
                    <a:pt x="147855" y="190500"/>
                    <a:pt x="95250" y="190500"/>
                  </a:cubicBezTo>
                  <a:cubicBezTo>
                    <a:pt x="42645" y="190500"/>
                    <a:pt x="0" y="147855"/>
                    <a:pt x="0" y="95250"/>
                  </a:cubicBezTo>
                  <a:cubicBezTo>
                    <a:pt x="0" y="42645"/>
                    <a:pt x="42645" y="0"/>
                    <a:pt x="95250" y="0"/>
                  </a:cubicBezTo>
                  <a:cubicBezTo>
                    <a:pt x="147855" y="0"/>
                    <a:pt x="190500" y="42645"/>
                    <a:pt x="190500" y="95250"/>
                  </a:cubicBezTo>
                  <a:close/>
                </a:path>
              </a:pathLst>
            </a:custGeom>
            <a:noFill/>
            <a:ln w="9525"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C4E179DD-E597-F5D1-2718-B457C664C5DE}"/>
                </a:ext>
              </a:extLst>
            </p:cNvPr>
            <p:cNvSpPr/>
            <p:nvPr/>
          </p:nvSpPr>
          <p:spPr>
            <a:xfrm>
              <a:off x="1222724" y="4488798"/>
              <a:ext cx="431946" cy="431945"/>
            </a:xfrm>
            <a:custGeom>
              <a:avLst/>
              <a:gdLst>
                <a:gd name="connsiteX0" fmla="*/ 425203 w 431946"/>
                <a:gd name="connsiteY0" fmla="*/ 431945 h 431945"/>
                <a:gd name="connsiteX1" fmla="*/ 329867 w 431946"/>
                <a:gd name="connsiteY1" fmla="*/ 336609 h 431945"/>
                <a:gd name="connsiteX2" fmla="*/ 320723 w 431946"/>
                <a:gd name="connsiteY2" fmla="*/ 344772 h 431945"/>
                <a:gd name="connsiteX3" fmla="*/ 91809 w 431946"/>
                <a:gd name="connsiteY3" fmla="*/ 360622 h 431945"/>
                <a:gd name="connsiteX4" fmla="*/ 98028 w 431946"/>
                <a:gd name="connsiteY4" fmla="*/ 385577 h 431945"/>
                <a:gd name="connsiteX5" fmla="*/ 88780 w 431946"/>
                <a:gd name="connsiteY5" fmla="*/ 387892 h 431945"/>
                <a:gd name="connsiteX6" fmla="*/ 78407 w 431946"/>
                <a:gd name="connsiteY6" fmla="*/ 346296 h 431945"/>
                <a:gd name="connsiteX7" fmla="*/ 119965 w 431946"/>
                <a:gd name="connsiteY7" fmla="*/ 335924 h 431945"/>
                <a:gd name="connsiteX8" fmla="*/ 122270 w 431946"/>
                <a:gd name="connsiteY8" fmla="*/ 345172 h 431945"/>
                <a:gd name="connsiteX9" fmla="*/ 95600 w 431946"/>
                <a:gd name="connsiteY9" fmla="*/ 351840 h 431945"/>
                <a:gd name="connsiteX10" fmla="*/ 351766 w 431946"/>
                <a:gd name="connsiteY10" fmla="*/ 295346 h 431945"/>
                <a:gd name="connsiteX11" fmla="*/ 362433 w 431946"/>
                <a:gd name="connsiteY11" fmla="*/ 114772 h 431945"/>
                <a:gd name="connsiteX12" fmla="*/ 371005 w 431946"/>
                <a:gd name="connsiteY12" fmla="*/ 110638 h 431945"/>
                <a:gd name="connsiteX13" fmla="*/ 336611 w 431946"/>
                <a:gd name="connsiteY13" fmla="*/ 329875 h 431945"/>
                <a:gd name="connsiteX14" fmla="*/ 431946 w 431946"/>
                <a:gd name="connsiteY14" fmla="*/ 425201 h 431945"/>
                <a:gd name="connsiteX15" fmla="*/ 195212 w 431946"/>
                <a:gd name="connsiteY15" fmla="*/ 333323 h 431945"/>
                <a:gd name="connsiteX16" fmla="*/ 57100 w 431946"/>
                <a:gd name="connsiteY16" fmla="*/ 195211 h 431945"/>
                <a:gd name="connsiteX17" fmla="*/ 195212 w 431946"/>
                <a:gd name="connsiteY17" fmla="*/ 57098 h 431945"/>
                <a:gd name="connsiteX18" fmla="*/ 333325 w 431946"/>
                <a:gd name="connsiteY18" fmla="*/ 195211 h 431945"/>
                <a:gd name="connsiteX19" fmla="*/ 195212 w 431946"/>
                <a:gd name="connsiteY19" fmla="*/ 333323 h 431945"/>
                <a:gd name="connsiteX20" fmla="*/ 195212 w 431946"/>
                <a:gd name="connsiteY20" fmla="*/ 66623 h 431945"/>
                <a:gd name="connsiteX21" fmla="*/ 66625 w 431946"/>
                <a:gd name="connsiteY21" fmla="*/ 195211 h 431945"/>
                <a:gd name="connsiteX22" fmla="*/ 195212 w 431946"/>
                <a:gd name="connsiteY22" fmla="*/ 323798 h 431945"/>
                <a:gd name="connsiteX23" fmla="*/ 323800 w 431946"/>
                <a:gd name="connsiteY23" fmla="*/ 195211 h 431945"/>
                <a:gd name="connsiteX24" fmla="*/ 195212 w 431946"/>
                <a:gd name="connsiteY24" fmla="*/ 66623 h 431945"/>
                <a:gd name="connsiteX25" fmla="*/ 19428 w 431946"/>
                <a:gd name="connsiteY25" fmla="*/ 279764 h 431945"/>
                <a:gd name="connsiteX26" fmla="*/ 110292 w 431946"/>
                <a:gd name="connsiteY26" fmla="*/ 19384 h 431945"/>
                <a:gd name="connsiteX27" fmla="*/ 298625 w 431946"/>
                <a:gd name="connsiteY27" fmla="*/ 29781 h 431945"/>
                <a:gd name="connsiteX28" fmla="*/ 292367 w 431946"/>
                <a:gd name="connsiteY28" fmla="*/ 4844 h 431945"/>
                <a:gd name="connsiteX29" fmla="*/ 301616 w 431946"/>
                <a:gd name="connsiteY29" fmla="*/ 2530 h 431945"/>
                <a:gd name="connsiteX30" fmla="*/ 311989 w 431946"/>
                <a:gd name="connsiteY30" fmla="*/ 44125 h 431945"/>
                <a:gd name="connsiteX31" fmla="*/ 270460 w 431946"/>
                <a:gd name="connsiteY31" fmla="*/ 54498 h 431945"/>
                <a:gd name="connsiteX32" fmla="*/ 268154 w 431946"/>
                <a:gd name="connsiteY32" fmla="*/ 45249 h 431945"/>
                <a:gd name="connsiteX33" fmla="*/ 294824 w 431946"/>
                <a:gd name="connsiteY33" fmla="*/ 38582 h 431945"/>
                <a:gd name="connsiteX34" fmla="*/ 38670 w 431946"/>
                <a:gd name="connsiteY34" fmla="*/ 95071 h 431945"/>
                <a:gd name="connsiteX35" fmla="*/ 28001 w 431946"/>
                <a:gd name="connsiteY35" fmla="*/ 275630 h 43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946" h="431945">
                  <a:moveTo>
                    <a:pt x="425203" y="431945"/>
                  </a:moveTo>
                  <a:lnTo>
                    <a:pt x="329867" y="336609"/>
                  </a:lnTo>
                  <a:cubicBezTo>
                    <a:pt x="326927" y="339410"/>
                    <a:pt x="323879" y="342131"/>
                    <a:pt x="320723" y="344772"/>
                  </a:cubicBezTo>
                  <a:cubicBezTo>
                    <a:pt x="255941" y="399167"/>
                    <a:pt x="163469" y="405570"/>
                    <a:pt x="91809" y="360622"/>
                  </a:cubicBezTo>
                  <a:lnTo>
                    <a:pt x="98028" y="385577"/>
                  </a:lnTo>
                  <a:lnTo>
                    <a:pt x="88780" y="387892"/>
                  </a:lnTo>
                  <a:lnTo>
                    <a:pt x="78407" y="346296"/>
                  </a:lnTo>
                  <a:lnTo>
                    <a:pt x="119965" y="335924"/>
                  </a:lnTo>
                  <a:lnTo>
                    <a:pt x="122270" y="345172"/>
                  </a:lnTo>
                  <a:lnTo>
                    <a:pt x="95600" y="351840"/>
                  </a:lnTo>
                  <a:cubicBezTo>
                    <a:pt x="181938" y="406978"/>
                    <a:pt x="296628" y="381685"/>
                    <a:pt x="351766" y="295346"/>
                  </a:cubicBezTo>
                  <a:cubicBezTo>
                    <a:pt x="386419" y="241085"/>
                    <a:pt x="390456" y="172736"/>
                    <a:pt x="362433" y="114772"/>
                  </a:cubicBezTo>
                  <a:lnTo>
                    <a:pt x="371005" y="110638"/>
                  </a:lnTo>
                  <a:cubicBezTo>
                    <a:pt x="406295" y="183752"/>
                    <a:pt x="392594" y="271081"/>
                    <a:pt x="336611" y="329875"/>
                  </a:cubicBezTo>
                  <a:lnTo>
                    <a:pt x="431946" y="425201"/>
                  </a:lnTo>
                  <a:close/>
                  <a:moveTo>
                    <a:pt x="195212" y="333323"/>
                  </a:moveTo>
                  <a:cubicBezTo>
                    <a:pt x="118935" y="333323"/>
                    <a:pt x="57100" y="271488"/>
                    <a:pt x="57100" y="195211"/>
                  </a:cubicBezTo>
                  <a:cubicBezTo>
                    <a:pt x="57100" y="118933"/>
                    <a:pt x="118935" y="57098"/>
                    <a:pt x="195212" y="57098"/>
                  </a:cubicBezTo>
                  <a:cubicBezTo>
                    <a:pt x="271489" y="57098"/>
                    <a:pt x="333325" y="118933"/>
                    <a:pt x="333325" y="195211"/>
                  </a:cubicBezTo>
                  <a:cubicBezTo>
                    <a:pt x="333235" y="271451"/>
                    <a:pt x="271452" y="333234"/>
                    <a:pt x="195212" y="333323"/>
                  </a:cubicBezTo>
                  <a:close/>
                  <a:moveTo>
                    <a:pt x="195212" y="66623"/>
                  </a:moveTo>
                  <a:cubicBezTo>
                    <a:pt x="124195" y="66623"/>
                    <a:pt x="66625" y="124194"/>
                    <a:pt x="66625" y="195211"/>
                  </a:cubicBezTo>
                  <a:cubicBezTo>
                    <a:pt x="66625" y="266228"/>
                    <a:pt x="124195" y="323798"/>
                    <a:pt x="195212" y="323798"/>
                  </a:cubicBezTo>
                  <a:cubicBezTo>
                    <a:pt x="266229" y="323798"/>
                    <a:pt x="323800" y="266228"/>
                    <a:pt x="323800" y="195211"/>
                  </a:cubicBezTo>
                  <a:cubicBezTo>
                    <a:pt x="323721" y="124226"/>
                    <a:pt x="266196" y="66702"/>
                    <a:pt x="195212" y="66623"/>
                  </a:cubicBezTo>
                  <a:close/>
                  <a:moveTo>
                    <a:pt x="19428" y="279764"/>
                  </a:moveTo>
                  <a:cubicBezTo>
                    <a:pt x="-27383" y="182771"/>
                    <a:pt x="13298" y="66195"/>
                    <a:pt x="110292" y="19384"/>
                  </a:cubicBezTo>
                  <a:cubicBezTo>
                    <a:pt x="170681" y="-9762"/>
                    <a:pt x="241810" y="-5835"/>
                    <a:pt x="298625" y="29781"/>
                  </a:cubicBezTo>
                  <a:lnTo>
                    <a:pt x="292367" y="4844"/>
                  </a:lnTo>
                  <a:lnTo>
                    <a:pt x="301616" y="2530"/>
                  </a:lnTo>
                  <a:lnTo>
                    <a:pt x="311989" y="44125"/>
                  </a:lnTo>
                  <a:lnTo>
                    <a:pt x="270460" y="54498"/>
                  </a:lnTo>
                  <a:lnTo>
                    <a:pt x="268154" y="45249"/>
                  </a:lnTo>
                  <a:lnTo>
                    <a:pt x="294824" y="38582"/>
                  </a:lnTo>
                  <a:cubicBezTo>
                    <a:pt x="208491" y="-16554"/>
                    <a:pt x="93806" y="8737"/>
                    <a:pt x="38670" y="95071"/>
                  </a:cubicBezTo>
                  <a:cubicBezTo>
                    <a:pt x="4020" y="149327"/>
                    <a:pt x="-18" y="217671"/>
                    <a:pt x="28001" y="275630"/>
                  </a:cubicBezTo>
                  <a:close/>
                </a:path>
              </a:pathLst>
            </a:custGeom>
            <a:solidFill>
              <a:schemeClr val="tx1"/>
            </a:solidFill>
            <a:ln w="9525" cap="flat">
              <a:noFill/>
              <a:prstDash val="solid"/>
              <a:miter/>
            </a:ln>
          </p:spPr>
          <p:txBody>
            <a:bodyPr rtlCol="0" anchor="ctr"/>
            <a:lstStyle/>
            <a:p>
              <a:endParaRPr lang="en-GB"/>
            </a:p>
          </p:txBody>
        </p:sp>
      </p:grpSp>
      <p:grpSp>
        <p:nvGrpSpPr>
          <p:cNvPr id="19" name="Group 18">
            <a:extLst>
              <a:ext uri="{FF2B5EF4-FFF2-40B4-BE49-F238E27FC236}">
                <a16:creationId xmlns:a16="http://schemas.microsoft.com/office/drawing/2014/main" id="{96C0EDCB-EB6D-16AD-F14D-2A4216DBCCE0}"/>
              </a:ext>
            </a:extLst>
          </p:cNvPr>
          <p:cNvGrpSpPr/>
          <p:nvPr userDrawn="1"/>
        </p:nvGrpSpPr>
        <p:grpSpPr>
          <a:xfrm>
            <a:off x="9635083" y="2753165"/>
            <a:ext cx="1337718" cy="1337718"/>
            <a:chOff x="5791200" y="3124200"/>
            <a:chExt cx="609600" cy="609600"/>
          </a:xfrm>
        </p:grpSpPr>
        <p:sp>
          <p:nvSpPr>
            <p:cNvPr id="20" name="Freeform 19">
              <a:extLst>
                <a:ext uri="{FF2B5EF4-FFF2-40B4-BE49-F238E27FC236}">
                  <a16:creationId xmlns:a16="http://schemas.microsoft.com/office/drawing/2014/main" id="{AB0F29EE-3018-9EEE-7ED0-465697AC7D5C}"/>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21" name="Freeform 20">
              <a:extLst>
                <a:ext uri="{FF2B5EF4-FFF2-40B4-BE49-F238E27FC236}">
                  <a16:creationId xmlns:a16="http://schemas.microsoft.com/office/drawing/2014/main" id="{D2163FE6-E817-1582-5517-261B4E5D61B1}"/>
                </a:ext>
              </a:extLst>
            </p:cNvPr>
            <p:cNvSpPr/>
            <p:nvPr/>
          </p:nvSpPr>
          <p:spPr>
            <a:xfrm>
              <a:off x="5895975" y="3228975"/>
              <a:ext cx="400050" cy="314325"/>
            </a:xfrm>
            <a:custGeom>
              <a:avLst/>
              <a:gdLst>
                <a:gd name="connsiteX0" fmla="*/ 400050 w 400050"/>
                <a:gd name="connsiteY0" fmla="*/ 47625 h 314325"/>
                <a:gd name="connsiteX1" fmla="*/ 352425 w 400050"/>
                <a:gd name="connsiteY1" fmla="*/ 0 h 314325"/>
                <a:gd name="connsiteX2" fmla="*/ 133350 w 400050"/>
                <a:gd name="connsiteY2" fmla="*/ 219075 h 314325"/>
                <a:gd name="connsiteX3" fmla="*/ 47625 w 400050"/>
                <a:gd name="connsiteY3" fmla="*/ 133350 h 314325"/>
                <a:gd name="connsiteX4" fmla="*/ 0 w 400050"/>
                <a:gd name="connsiteY4" fmla="*/ 180975 h 314325"/>
                <a:gd name="connsiteX5" fmla="*/ 133350 w 400050"/>
                <a:gd name="connsiteY5" fmla="*/ 314325 h 314325"/>
                <a:gd name="connsiteX6" fmla="*/ 400050 w 400050"/>
                <a:gd name="connsiteY6" fmla="*/ 476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314325">
                  <a:moveTo>
                    <a:pt x="400050" y="47625"/>
                  </a:moveTo>
                  <a:lnTo>
                    <a:pt x="352425" y="0"/>
                  </a:lnTo>
                  <a:lnTo>
                    <a:pt x="133350" y="219075"/>
                  </a:lnTo>
                  <a:lnTo>
                    <a:pt x="47625" y="133350"/>
                  </a:lnTo>
                  <a:lnTo>
                    <a:pt x="0" y="180975"/>
                  </a:lnTo>
                  <a:lnTo>
                    <a:pt x="133350" y="314325"/>
                  </a:lnTo>
                  <a:lnTo>
                    <a:pt x="400050" y="47625"/>
                  </a:lnTo>
                  <a:close/>
                </a:path>
              </a:pathLst>
            </a:custGeom>
            <a:solidFill>
              <a:schemeClr val="accent1"/>
            </a:solidFill>
            <a:ln w="9525" cap="flat">
              <a:noFill/>
              <a:prstDash val="solid"/>
              <a:miter/>
            </a:ln>
          </p:spPr>
          <p:txBody>
            <a:bodyPr rtlCol="0" anchor="ctr"/>
            <a:lstStyle/>
            <a:p>
              <a:endParaRPr lang="en-DE"/>
            </a:p>
          </p:txBody>
        </p:sp>
        <p:sp>
          <p:nvSpPr>
            <p:cNvPr id="22" name="Freeform 21">
              <a:extLst>
                <a:ext uri="{FF2B5EF4-FFF2-40B4-BE49-F238E27FC236}">
                  <a16:creationId xmlns:a16="http://schemas.microsoft.com/office/drawing/2014/main" id="{830BF223-4386-C262-C537-4E2926FCF10E}"/>
                </a:ext>
              </a:extLst>
            </p:cNvPr>
            <p:cNvSpPr/>
            <p:nvPr/>
          </p:nvSpPr>
          <p:spPr>
            <a:xfrm>
              <a:off x="5913024" y="3293649"/>
              <a:ext cx="365950" cy="261175"/>
            </a:xfrm>
            <a:custGeom>
              <a:avLst/>
              <a:gdLst>
                <a:gd name="connsiteX0" fmla="*/ 140113 w 365950"/>
                <a:gd name="connsiteY0" fmla="*/ 261175 h 261175"/>
                <a:gd name="connsiteX1" fmla="*/ 0 w 365950"/>
                <a:gd name="connsiteY1" fmla="*/ 121063 h 261175"/>
                <a:gd name="connsiteX2" fmla="*/ 35338 w 365950"/>
                <a:gd name="connsiteY2" fmla="*/ 85725 h 261175"/>
                <a:gd name="connsiteX3" fmla="*/ 140113 w 365950"/>
                <a:gd name="connsiteY3" fmla="*/ 190500 h 261175"/>
                <a:gd name="connsiteX4" fmla="*/ 330613 w 365950"/>
                <a:gd name="connsiteY4" fmla="*/ 0 h 261175"/>
                <a:gd name="connsiteX5" fmla="*/ 365951 w 365950"/>
                <a:gd name="connsiteY5" fmla="*/ 35338 h 261175"/>
                <a:gd name="connsiteX6" fmla="*/ 140113 w 365950"/>
                <a:gd name="connsiteY6" fmla="*/ 261175 h 261175"/>
                <a:gd name="connsiteX7" fmla="*/ 13526 w 365950"/>
                <a:gd name="connsiteY7" fmla="*/ 121063 h 261175"/>
                <a:gd name="connsiteX8" fmla="*/ 140113 w 365950"/>
                <a:gd name="connsiteY8" fmla="*/ 247650 h 261175"/>
                <a:gd name="connsiteX9" fmla="*/ 352425 w 365950"/>
                <a:gd name="connsiteY9" fmla="*/ 35338 h 261175"/>
                <a:gd name="connsiteX10" fmla="*/ 330613 w 365950"/>
                <a:gd name="connsiteY10" fmla="*/ 13525 h 261175"/>
                <a:gd name="connsiteX11" fmla="*/ 140113 w 365950"/>
                <a:gd name="connsiteY11" fmla="*/ 204025 h 261175"/>
                <a:gd name="connsiteX12" fmla="*/ 35338 w 365950"/>
                <a:gd name="connsiteY12" fmla="*/ 99250 h 261175"/>
                <a:gd name="connsiteX13" fmla="*/ 13526 w 365950"/>
                <a:gd name="connsiteY13" fmla="*/ 121063 h 26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950" h="261175">
                  <a:moveTo>
                    <a:pt x="140113" y="261175"/>
                  </a:moveTo>
                  <a:lnTo>
                    <a:pt x="0" y="121063"/>
                  </a:lnTo>
                  <a:lnTo>
                    <a:pt x="35338" y="85725"/>
                  </a:lnTo>
                  <a:lnTo>
                    <a:pt x="140113" y="190500"/>
                  </a:lnTo>
                  <a:lnTo>
                    <a:pt x="330613" y="0"/>
                  </a:lnTo>
                  <a:lnTo>
                    <a:pt x="365951" y="35338"/>
                  </a:lnTo>
                  <a:lnTo>
                    <a:pt x="140113" y="261175"/>
                  </a:lnTo>
                  <a:close/>
                  <a:moveTo>
                    <a:pt x="13526" y="121063"/>
                  </a:moveTo>
                  <a:lnTo>
                    <a:pt x="140113" y="247650"/>
                  </a:lnTo>
                  <a:lnTo>
                    <a:pt x="352425" y="35338"/>
                  </a:lnTo>
                  <a:lnTo>
                    <a:pt x="330613" y="13525"/>
                  </a:lnTo>
                  <a:lnTo>
                    <a:pt x="140113" y="204025"/>
                  </a:lnTo>
                  <a:lnTo>
                    <a:pt x="35338" y="99250"/>
                  </a:lnTo>
                  <a:lnTo>
                    <a:pt x="13526" y="121063"/>
                  </a:lnTo>
                  <a:close/>
                </a:path>
              </a:pathLst>
            </a:custGeom>
            <a:solidFill>
              <a:schemeClr val="tx1"/>
            </a:solidFill>
            <a:ln w="9525" cap="flat">
              <a:noFill/>
              <a:prstDash val="solid"/>
              <a:miter/>
            </a:ln>
          </p:spPr>
          <p:txBody>
            <a:bodyPr rtlCol="0" anchor="ctr"/>
            <a:lstStyle/>
            <a:p>
              <a:endParaRPr lang="en-DE"/>
            </a:p>
          </p:txBody>
        </p:sp>
      </p:grpSp>
      <p:sp>
        <p:nvSpPr>
          <p:cNvPr id="25" name="Oval 24">
            <a:extLst>
              <a:ext uri="{FF2B5EF4-FFF2-40B4-BE49-F238E27FC236}">
                <a16:creationId xmlns:a16="http://schemas.microsoft.com/office/drawing/2014/main" id="{28B42C6C-C6EE-2B26-73C4-D94CE9DC8790}"/>
              </a:ext>
            </a:extLst>
          </p:cNvPr>
          <p:cNvSpPr/>
          <p:nvPr userDrawn="1"/>
        </p:nvSpPr>
        <p:spPr>
          <a:xfrm>
            <a:off x="7340425" y="395982"/>
            <a:ext cx="5863972" cy="5863966"/>
          </a:xfrm>
          <a:prstGeom prst="ellipse">
            <a:avLst/>
          </a:prstGeom>
          <a:noFill/>
          <a:ln w="6350"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6" name="Oval 25">
            <a:extLst>
              <a:ext uri="{FF2B5EF4-FFF2-40B4-BE49-F238E27FC236}">
                <a16:creationId xmlns:a16="http://schemas.microsoft.com/office/drawing/2014/main" id="{143E7755-D5B1-48A8-7172-FAD599795F24}"/>
              </a:ext>
            </a:extLst>
          </p:cNvPr>
          <p:cNvSpPr/>
          <p:nvPr userDrawn="1"/>
        </p:nvSpPr>
        <p:spPr>
          <a:xfrm>
            <a:off x="7654819" y="710376"/>
            <a:ext cx="5235184" cy="5235178"/>
          </a:xfrm>
          <a:prstGeom prst="ellipse">
            <a:avLst/>
          </a:prstGeom>
          <a:noFill/>
          <a:ln w="9525"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TextBox 3">
            <a:extLst>
              <a:ext uri="{FF2B5EF4-FFF2-40B4-BE49-F238E27FC236}">
                <a16:creationId xmlns:a16="http://schemas.microsoft.com/office/drawing/2014/main" id="{F2D4607E-3EF9-8F6B-A5B3-CD29FC25192F}"/>
              </a:ext>
            </a:extLst>
          </p:cNvPr>
          <p:cNvSpPr txBox="1"/>
          <p:nvPr userDrawn="1"/>
        </p:nvSpPr>
        <p:spPr>
          <a:xfrm>
            <a:off x="4851576" y="5961549"/>
            <a:ext cx="6317880" cy="461665"/>
          </a:xfrm>
          <a:prstGeom prst="rect">
            <a:avLst/>
          </a:prstGeom>
          <a:solidFill>
            <a:schemeClr val="bg1">
              <a:lumMod val="85000"/>
            </a:schemeClr>
          </a:solidFill>
        </p:spPr>
        <p:txBody>
          <a:bodyPr wrap="square" rtlCol="0" anchor="b" anchorCtr="0">
            <a:spAutoFit/>
          </a:bodyPr>
          <a:lstStyle/>
          <a:p>
            <a:r>
              <a:rPr lang="en-GB" sz="800" noProof="0">
                <a:solidFill>
                  <a:schemeClr val="tx1"/>
                </a:solidFill>
              </a:rPr>
              <a:t>These slides were created by the EMBO Policy Programme as a public resource. Unless otherwise stated, the content is licensed </a:t>
            </a:r>
            <a:br>
              <a:rPr lang="en-GB" sz="800" noProof="0">
                <a:solidFill>
                  <a:schemeClr val="tx1"/>
                </a:solidFill>
              </a:rPr>
            </a:br>
            <a:r>
              <a:rPr lang="en-GB" sz="800" noProof="0">
                <a:solidFill>
                  <a:schemeClr val="tx1"/>
                </a:solidFill>
              </a:rPr>
              <a:t>under CC BY-NC 4.0. You are welcome to reuse and adapt the slides for non-commercial purposes, provided you credit EMBO. </a:t>
            </a:r>
            <a:br>
              <a:rPr lang="en-GB" sz="800" noProof="0">
                <a:solidFill>
                  <a:schemeClr val="tx1"/>
                </a:solidFill>
              </a:rPr>
            </a:br>
            <a:r>
              <a:rPr lang="en-GB" sz="800" noProof="0">
                <a:solidFill>
                  <a:schemeClr val="tx1"/>
                </a:solidFill>
              </a:rPr>
              <a:t>EMBO is not responsible for any adapted versions, and their use does not imply EMBO’s endorsement.</a:t>
            </a:r>
          </a:p>
        </p:txBody>
      </p:sp>
    </p:spTree>
    <p:extLst>
      <p:ext uri="{BB962C8B-B14F-4D97-AF65-F5344CB8AC3E}">
        <p14:creationId xmlns:p14="http://schemas.microsoft.com/office/powerpoint/2010/main" val="4051868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EMBO and contact">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BFA283-30B8-3D10-EBEF-97F8503359F7}"/>
              </a:ext>
            </a:extLst>
          </p:cNvPr>
          <p:cNvSpPr txBox="1"/>
          <p:nvPr userDrawn="1"/>
        </p:nvSpPr>
        <p:spPr>
          <a:xfrm>
            <a:off x="911224" y="584200"/>
            <a:ext cx="10369550" cy="612775"/>
          </a:xfrm>
          <a:prstGeom prst="rect">
            <a:avLst/>
          </a:prstGeom>
          <a:noFill/>
        </p:spPr>
        <p:txBody>
          <a:bodyPr wrap="square" rtlCol="0">
            <a:normAutofit/>
          </a:bodyPr>
          <a:lstStyle/>
          <a:p>
            <a:pPr>
              <a:lnSpc>
                <a:spcPct val="90000"/>
              </a:lnSpc>
            </a:pPr>
            <a:r>
              <a:rPr lang="en-DE" sz="3600" b="1">
                <a:latin typeface="+mj-lt"/>
              </a:rPr>
              <a:t>About EMBO</a:t>
            </a:r>
          </a:p>
        </p:txBody>
      </p:sp>
      <p:sp>
        <p:nvSpPr>
          <p:cNvPr id="3" name="TextBox 2">
            <a:extLst>
              <a:ext uri="{FF2B5EF4-FFF2-40B4-BE49-F238E27FC236}">
                <a16:creationId xmlns:a16="http://schemas.microsoft.com/office/drawing/2014/main" id="{1CBCAD9E-B85C-BB3C-F734-2C48F126E5F5}"/>
              </a:ext>
            </a:extLst>
          </p:cNvPr>
          <p:cNvSpPr txBox="1"/>
          <p:nvPr userDrawn="1"/>
        </p:nvSpPr>
        <p:spPr>
          <a:xfrm>
            <a:off x="9268685" y="2020676"/>
            <a:ext cx="2012089" cy="590931"/>
          </a:xfrm>
          <a:prstGeom prst="rect">
            <a:avLst/>
          </a:prstGeom>
          <a:noFill/>
        </p:spPr>
        <p:txBody>
          <a:bodyPr wrap="none" rtlCol="0" anchor="ctr" anchorCtr="0">
            <a:spAutoFit/>
          </a:bodyPr>
          <a:lstStyle/>
          <a:p>
            <a:pPr>
              <a:lnSpc>
                <a:spcPct val="90000"/>
              </a:lnSpc>
            </a:pPr>
            <a:r>
              <a:rPr lang="en-GB" sz="1200" b="1" err="1">
                <a:latin typeface="+mj-lt"/>
              </a:rPr>
              <a:t>linkedin.com</a:t>
            </a:r>
            <a:r>
              <a:rPr lang="en-GB" sz="1200" b="1">
                <a:latin typeface="+mj-lt"/>
              </a:rPr>
              <a:t>/company/</a:t>
            </a:r>
            <a:br>
              <a:rPr lang="en-GB" sz="1200" b="1">
                <a:latin typeface="+mj-lt"/>
              </a:rPr>
            </a:br>
            <a:r>
              <a:rPr lang="en-GB" sz="1200" b="1" err="1">
                <a:latin typeface="+mj-lt"/>
              </a:rPr>
              <a:t>european</a:t>
            </a:r>
            <a:r>
              <a:rPr lang="en-GB" sz="1200" b="1">
                <a:latin typeface="+mj-lt"/>
              </a:rPr>
              <a:t>-molecular-</a:t>
            </a:r>
            <a:br>
              <a:rPr lang="en-GB" sz="1200" b="1">
                <a:latin typeface="+mj-lt"/>
              </a:rPr>
            </a:br>
            <a:r>
              <a:rPr lang="en-GB" sz="1200" b="1">
                <a:latin typeface="+mj-lt"/>
              </a:rPr>
              <a:t>biology-organization</a:t>
            </a:r>
          </a:p>
        </p:txBody>
      </p:sp>
      <p:sp>
        <p:nvSpPr>
          <p:cNvPr id="4" name="TextBox 3">
            <a:extLst>
              <a:ext uri="{FF2B5EF4-FFF2-40B4-BE49-F238E27FC236}">
                <a16:creationId xmlns:a16="http://schemas.microsoft.com/office/drawing/2014/main" id="{16F5D054-4DAF-8F5F-00D6-F684B6291F51}"/>
              </a:ext>
            </a:extLst>
          </p:cNvPr>
          <p:cNvSpPr txBox="1"/>
          <p:nvPr userDrawn="1"/>
        </p:nvSpPr>
        <p:spPr>
          <a:xfrm>
            <a:off x="9268685" y="3095444"/>
            <a:ext cx="1064715" cy="258532"/>
          </a:xfrm>
          <a:prstGeom prst="rect">
            <a:avLst/>
          </a:prstGeom>
          <a:noFill/>
        </p:spPr>
        <p:txBody>
          <a:bodyPr wrap="none" rtlCol="0" anchor="ctr" anchorCtr="0">
            <a:spAutoFit/>
          </a:bodyPr>
          <a:lstStyle/>
          <a:p>
            <a:pPr>
              <a:lnSpc>
                <a:spcPct val="90000"/>
              </a:lnSpc>
            </a:pPr>
            <a:r>
              <a:rPr lang="en-GB" sz="1200" b="1">
                <a:latin typeface="+mj-lt"/>
              </a:rPr>
              <a:t>@</a:t>
            </a:r>
            <a:r>
              <a:rPr lang="en-GB" sz="1200" b="1" err="1">
                <a:latin typeface="+mj-lt"/>
              </a:rPr>
              <a:t>embo.org</a:t>
            </a:r>
            <a:endParaRPr lang="en-GB" sz="1200" b="1">
              <a:latin typeface="+mj-lt"/>
            </a:endParaRPr>
          </a:p>
        </p:txBody>
      </p:sp>
      <p:sp>
        <p:nvSpPr>
          <p:cNvPr id="5" name="TextBox 4">
            <a:extLst>
              <a:ext uri="{FF2B5EF4-FFF2-40B4-BE49-F238E27FC236}">
                <a16:creationId xmlns:a16="http://schemas.microsoft.com/office/drawing/2014/main" id="{C1DA0EC8-04E6-A82F-E74A-2229B38C5C6C}"/>
              </a:ext>
            </a:extLst>
          </p:cNvPr>
          <p:cNvSpPr txBox="1"/>
          <p:nvPr userDrawn="1"/>
        </p:nvSpPr>
        <p:spPr>
          <a:xfrm>
            <a:off x="9268685" y="3996722"/>
            <a:ext cx="926857" cy="258532"/>
          </a:xfrm>
          <a:prstGeom prst="rect">
            <a:avLst/>
          </a:prstGeom>
          <a:noFill/>
        </p:spPr>
        <p:txBody>
          <a:bodyPr wrap="none" rtlCol="0" anchor="ctr" anchorCtr="0">
            <a:spAutoFit/>
          </a:bodyPr>
          <a:lstStyle/>
          <a:p>
            <a:pPr>
              <a:lnSpc>
                <a:spcPct val="90000"/>
              </a:lnSpc>
            </a:pPr>
            <a:r>
              <a:rPr lang="en-GB" sz="1200" b="1" err="1">
                <a:latin typeface="+mj-lt"/>
              </a:rPr>
              <a:t>embo.org</a:t>
            </a:r>
            <a:endParaRPr lang="en-GB" sz="1200" b="1">
              <a:latin typeface="+mj-lt"/>
            </a:endParaRPr>
          </a:p>
        </p:txBody>
      </p:sp>
      <p:sp>
        <p:nvSpPr>
          <p:cNvPr id="7" name="TextBox 6">
            <a:extLst>
              <a:ext uri="{FF2B5EF4-FFF2-40B4-BE49-F238E27FC236}">
                <a16:creationId xmlns:a16="http://schemas.microsoft.com/office/drawing/2014/main" id="{61C683C5-478F-B9C9-416C-FCB3DA107301}"/>
              </a:ext>
            </a:extLst>
          </p:cNvPr>
          <p:cNvSpPr txBox="1"/>
          <p:nvPr userDrawn="1"/>
        </p:nvSpPr>
        <p:spPr>
          <a:xfrm>
            <a:off x="9268685" y="4907417"/>
            <a:ext cx="1519968" cy="258532"/>
          </a:xfrm>
          <a:prstGeom prst="rect">
            <a:avLst/>
          </a:prstGeom>
          <a:noFill/>
        </p:spPr>
        <p:txBody>
          <a:bodyPr wrap="none" rtlCol="0" anchor="ctr" anchorCtr="0">
            <a:spAutoFit/>
          </a:bodyPr>
          <a:lstStyle/>
          <a:p>
            <a:pPr>
              <a:lnSpc>
                <a:spcPct val="90000"/>
              </a:lnSpc>
            </a:pPr>
            <a:r>
              <a:rPr lang="en-GB" sz="1200" b="1" err="1">
                <a:latin typeface="+mj-lt"/>
              </a:rPr>
              <a:t>policy@embo.org</a:t>
            </a:r>
            <a:endParaRPr lang="en-GB" sz="1200" b="1">
              <a:latin typeface="+mj-lt"/>
            </a:endParaRPr>
          </a:p>
        </p:txBody>
      </p:sp>
      <p:sp>
        <p:nvSpPr>
          <p:cNvPr id="8" name="Rectangle 7">
            <a:extLst>
              <a:ext uri="{FF2B5EF4-FFF2-40B4-BE49-F238E27FC236}">
                <a16:creationId xmlns:a16="http://schemas.microsoft.com/office/drawing/2014/main" id="{08231A08-A065-9AC7-1DA9-E039B5900C21}"/>
              </a:ext>
            </a:extLst>
          </p:cNvPr>
          <p:cNvSpPr/>
          <p:nvPr userDrawn="1"/>
        </p:nvSpPr>
        <p:spPr>
          <a:xfrm>
            <a:off x="8653010" y="2072740"/>
            <a:ext cx="486802" cy="486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Graphic 5">
            <a:extLst>
              <a:ext uri="{FF2B5EF4-FFF2-40B4-BE49-F238E27FC236}">
                <a16:creationId xmlns:a16="http://schemas.microsoft.com/office/drawing/2014/main" id="{104D4CD4-80E5-3133-A24A-F5B66FE86FEA}"/>
              </a:ext>
            </a:extLst>
          </p:cNvPr>
          <p:cNvSpPr/>
          <p:nvPr userDrawn="1"/>
        </p:nvSpPr>
        <p:spPr>
          <a:xfrm>
            <a:off x="8653010" y="3012308"/>
            <a:ext cx="483078" cy="424804"/>
          </a:xfrm>
          <a:custGeom>
            <a:avLst/>
            <a:gdLst>
              <a:gd name="connsiteX0" fmla="*/ 1197521 w 5524538"/>
              <a:gd name="connsiteY0" fmla="*/ 327011 h 4858114"/>
              <a:gd name="connsiteX1" fmla="*/ 2762288 w 5524538"/>
              <a:gd name="connsiteY1" fmla="*/ 2281556 h 4858114"/>
              <a:gd name="connsiteX2" fmla="*/ 4327055 w 5524538"/>
              <a:gd name="connsiteY2" fmla="*/ 327011 h 4858114"/>
              <a:gd name="connsiteX3" fmla="*/ 5524538 w 5524538"/>
              <a:gd name="connsiteY3" fmla="*/ 562886 h 4858114"/>
              <a:gd name="connsiteX4" fmla="*/ 5371081 w 5524538"/>
              <a:gd name="connsiteY4" fmla="*/ 2180765 h 4858114"/>
              <a:gd name="connsiteX5" fmla="*/ 3816125 w 5524538"/>
              <a:gd name="connsiteY5" fmla="*/ 2955439 h 4858114"/>
              <a:gd name="connsiteX6" fmla="*/ 4603814 w 5524538"/>
              <a:gd name="connsiteY6" fmla="*/ 4403511 h 4858114"/>
              <a:gd name="connsiteX7" fmla="*/ 2797588 w 5524538"/>
              <a:gd name="connsiteY7" fmla="*/ 3720800 h 4858114"/>
              <a:gd name="connsiteX8" fmla="*/ 2762269 w 5524538"/>
              <a:gd name="connsiteY8" fmla="*/ 3645685 h 4858114"/>
              <a:gd name="connsiteX9" fmla="*/ 2726951 w 5524538"/>
              <a:gd name="connsiteY9" fmla="*/ 3720800 h 4858114"/>
              <a:gd name="connsiteX10" fmla="*/ 920725 w 5524538"/>
              <a:gd name="connsiteY10" fmla="*/ 4403511 h 4858114"/>
              <a:gd name="connsiteX11" fmla="*/ 1708414 w 5524538"/>
              <a:gd name="connsiteY11" fmla="*/ 2955439 h 4858114"/>
              <a:gd name="connsiteX12" fmla="*/ 153457 w 5524538"/>
              <a:gd name="connsiteY12" fmla="*/ 2180765 h 4858114"/>
              <a:gd name="connsiteX13" fmla="*/ 0 w 5524538"/>
              <a:gd name="connsiteY13" fmla="*/ 562886 h 4858114"/>
              <a:gd name="connsiteX14" fmla="*/ 1197483 w 5524538"/>
              <a:gd name="connsiteY14" fmla="*/ 327011 h 4858114"/>
              <a:gd name="connsiteX15" fmla="*/ 1197512 w 5524538"/>
              <a:gd name="connsiteY15" fmla="*/ 327011 h 485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24538" h="4858114">
                <a:moveTo>
                  <a:pt x="1197521" y="327011"/>
                </a:moveTo>
                <a:cubicBezTo>
                  <a:pt x="1830896" y="801910"/>
                  <a:pt x="2512162" y="1764809"/>
                  <a:pt x="2762288" y="2281556"/>
                </a:cubicBezTo>
                <a:cubicBezTo>
                  <a:pt x="3012434" y="1764847"/>
                  <a:pt x="3693662" y="801901"/>
                  <a:pt x="4327055" y="327011"/>
                </a:cubicBezTo>
                <a:cubicBezTo>
                  <a:pt x="4784065" y="-15658"/>
                  <a:pt x="5524538" y="-280795"/>
                  <a:pt x="5524538" y="562886"/>
                </a:cubicBezTo>
                <a:cubicBezTo>
                  <a:pt x="5524538" y="731381"/>
                  <a:pt x="5427812" y="1978328"/>
                  <a:pt x="5371081" y="2180765"/>
                </a:cubicBezTo>
                <a:cubicBezTo>
                  <a:pt x="5173885" y="2884577"/>
                  <a:pt x="4455309" y="3064087"/>
                  <a:pt x="3816125" y="2955439"/>
                </a:cubicBezTo>
                <a:cubicBezTo>
                  <a:pt x="4933408" y="3145357"/>
                  <a:pt x="5217633" y="3774434"/>
                  <a:pt x="4603814" y="4403511"/>
                </a:cubicBezTo>
                <a:cubicBezTo>
                  <a:pt x="3438049" y="5598251"/>
                  <a:pt x="2928271" y="4103746"/>
                  <a:pt x="2797588" y="3720800"/>
                </a:cubicBezTo>
                <a:cubicBezTo>
                  <a:pt x="2773642" y="3650593"/>
                  <a:pt x="2762441" y="3617755"/>
                  <a:pt x="2762269" y="3645685"/>
                </a:cubicBezTo>
                <a:cubicBezTo>
                  <a:pt x="2762107" y="3617755"/>
                  <a:pt x="2750896" y="3650603"/>
                  <a:pt x="2726951" y="3720800"/>
                </a:cubicBezTo>
                <a:cubicBezTo>
                  <a:pt x="2596325" y="4103746"/>
                  <a:pt x="2086556" y="5598289"/>
                  <a:pt x="920725" y="4403511"/>
                </a:cubicBezTo>
                <a:cubicBezTo>
                  <a:pt x="306896" y="3774434"/>
                  <a:pt x="591112" y="3145319"/>
                  <a:pt x="1708414" y="2955439"/>
                </a:cubicBezTo>
                <a:cubicBezTo>
                  <a:pt x="1069210" y="3064087"/>
                  <a:pt x="350625" y="2884577"/>
                  <a:pt x="153457" y="2180765"/>
                </a:cubicBezTo>
                <a:cubicBezTo>
                  <a:pt x="96726" y="1978309"/>
                  <a:pt x="0" y="731362"/>
                  <a:pt x="0" y="562886"/>
                </a:cubicBezTo>
                <a:cubicBezTo>
                  <a:pt x="0" y="-280795"/>
                  <a:pt x="740493" y="-15658"/>
                  <a:pt x="1197483" y="327011"/>
                </a:cubicBezTo>
                <a:lnTo>
                  <a:pt x="1197512" y="327011"/>
                </a:lnTo>
                <a:close/>
              </a:path>
            </a:pathLst>
          </a:custGeom>
          <a:solidFill>
            <a:schemeClr val="tx1"/>
          </a:solidFill>
          <a:ln w="9525" cap="flat">
            <a:noFill/>
            <a:prstDash val="solid"/>
            <a:miter/>
          </a:ln>
        </p:spPr>
        <p:txBody>
          <a:bodyPr rtlCol="0" anchor="ctr"/>
          <a:lstStyle/>
          <a:p>
            <a:endParaRPr lang="en-DE"/>
          </a:p>
        </p:txBody>
      </p:sp>
      <p:pic>
        <p:nvPicPr>
          <p:cNvPr id="10" name="Picture 9">
            <a:extLst>
              <a:ext uri="{FF2B5EF4-FFF2-40B4-BE49-F238E27FC236}">
                <a16:creationId xmlns:a16="http://schemas.microsoft.com/office/drawing/2014/main" id="{2DE56477-7BF7-A6AE-3109-78C5AFDF987A}"/>
              </a:ext>
            </a:extLst>
          </p:cNvPr>
          <p:cNvPicPr>
            <a:picLocks noChangeAspect="1"/>
          </p:cNvPicPr>
          <p:nvPr userDrawn="1"/>
        </p:nvPicPr>
        <p:blipFill>
          <a:blip r:embed="rId2">
            <a:alphaModFix/>
          </a:blip>
          <a:stretch>
            <a:fillRect/>
          </a:stretch>
        </p:blipFill>
        <p:spPr>
          <a:xfrm>
            <a:off x="8508785" y="1908351"/>
            <a:ext cx="771525" cy="771525"/>
          </a:xfrm>
          <a:prstGeom prst="rect">
            <a:avLst/>
          </a:prstGeom>
        </p:spPr>
      </p:pic>
      <p:grpSp>
        <p:nvGrpSpPr>
          <p:cNvPr id="11" name="Group 10">
            <a:extLst>
              <a:ext uri="{FF2B5EF4-FFF2-40B4-BE49-F238E27FC236}">
                <a16:creationId xmlns:a16="http://schemas.microsoft.com/office/drawing/2014/main" id="{B0778D88-3EA8-C25C-70FB-E483A2F5A427}"/>
              </a:ext>
            </a:extLst>
          </p:cNvPr>
          <p:cNvGrpSpPr/>
          <p:nvPr userDrawn="1"/>
        </p:nvGrpSpPr>
        <p:grpSpPr>
          <a:xfrm>
            <a:off x="8508785" y="3740224"/>
            <a:ext cx="771528" cy="771528"/>
            <a:chOff x="6674470" y="625272"/>
            <a:chExt cx="609600" cy="609600"/>
          </a:xfrm>
        </p:grpSpPr>
        <p:sp>
          <p:nvSpPr>
            <p:cNvPr id="13" name="Freeform 12">
              <a:extLst>
                <a:ext uri="{FF2B5EF4-FFF2-40B4-BE49-F238E27FC236}">
                  <a16:creationId xmlns:a16="http://schemas.microsoft.com/office/drawing/2014/main" id="{D82802A4-B7EF-1EE0-CE14-1BAFC0016DEE}"/>
                </a:ext>
              </a:extLst>
            </p:cNvPr>
            <p:cNvSpPr/>
            <p:nvPr/>
          </p:nvSpPr>
          <p:spPr>
            <a:xfrm>
              <a:off x="6674470" y="625272"/>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14" name="Freeform 13">
              <a:extLst>
                <a:ext uri="{FF2B5EF4-FFF2-40B4-BE49-F238E27FC236}">
                  <a16:creationId xmlns:a16="http://schemas.microsoft.com/office/drawing/2014/main" id="{7B470B32-D51E-8A9D-D902-0614FFF4B66D}"/>
                </a:ext>
              </a:extLst>
            </p:cNvPr>
            <p:cNvSpPr/>
            <p:nvPr/>
          </p:nvSpPr>
          <p:spPr>
            <a:xfrm>
              <a:off x="6817345" y="872922"/>
              <a:ext cx="361950" cy="219075"/>
            </a:xfrm>
            <a:custGeom>
              <a:avLst/>
              <a:gdLst>
                <a:gd name="connsiteX0" fmla="*/ 0 w 361950"/>
                <a:gd name="connsiteY0" fmla="*/ 0 h 219075"/>
                <a:gd name="connsiteX1" fmla="*/ 361950 w 361950"/>
                <a:gd name="connsiteY1" fmla="*/ 0 h 219075"/>
                <a:gd name="connsiteX2" fmla="*/ 361950 w 361950"/>
                <a:gd name="connsiteY2" fmla="*/ 219075 h 219075"/>
                <a:gd name="connsiteX3" fmla="*/ 0 w 361950"/>
                <a:gd name="connsiteY3" fmla="*/ 219075 h 219075"/>
              </a:gdLst>
              <a:ahLst/>
              <a:cxnLst>
                <a:cxn ang="0">
                  <a:pos x="connsiteX0" y="connsiteY0"/>
                </a:cxn>
                <a:cxn ang="0">
                  <a:pos x="connsiteX1" y="connsiteY1"/>
                </a:cxn>
                <a:cxn ang="0">
                  <a:pos x="connsiteX2" y="connsiteY2"/>
                </a:cxn>
                <a:cxn ang="0">
                  <a:pos x="connsiteX3" y="connsiteY3"/>
                </a:cxn>
              </a:cxnLst>
              <a:rect l="l" t="t" r="r" b="b"/>
              <a:pathLst>
                <a:path w="361950" h="219075">
                  <a:moveTo>
                    <a:pt x="0" y="0"/>
                  </a:moveTo>
                  <a:lnTo>
                    <a:pt x="361950" y="0"/>
                  </a:lnTo>
                  <a:lnTo>
                    <a:pt x="361950" y="219075"/>
                  </a:lnTo>
                  <a:lnTo>
                    <a:pt x="0" y="219075"/>
                  </a:lnTo>
                  <a:close/>
                </a:path>
              </a:pathLst>
            </a:custGeom>
            <a:solidFill>
              <a:schemeClr val="accent1"/>
            </a:solidFill>
            <a:ln w="9525" cap="flat">
              <a:noFill/>
              <a:prstDash val="solid"/>
              <a:miter/>
            </a:ln>
          </p:spPr>
          <p:txBody>
            <a:bodyPr rtlCol="0" anchor="ctr"/>
            <a:lstStyle/>
            <a:p>
              <a:endParaRPr lang="en-DE"/>
            </a:p>
          </p:txBody>
        </p:sp>
        <p:sp>
          <p:nvSpPr>
            <p:cNvPr id="15" name="Freeform 14">
              <a:extLst>
                <a:ext uri="{FF2B5EF4-FFF2-40B4-BE49-F238E27FC236}">
                  <a16:creationId xmlns:a16="http://schemas.microsoft.com/office/drawing/2014/main" id="{2DA6C139-7968-EB03-3502-BB3CFC63EBB7}"/>
                </a:ext>
              </a:extLst>
            </p:cNvPr>
            <p:cNvSpPr/>
            <p:nvPr/>
          </p:nvSpPr>
          <p:spPr>
            <a:xfrm>
              <a:off x="6788770" y="787197"/>
              <a:ext cx="400050" cy="342900"/>
            </a:xfrm>
            <a:custGeom>
              <a:avLst/>
              <a:gdLst>
                <a:gd name="connsiteX0" fmla="*/ 323850 w 400050"/>
                <a:gd name="connsiteY0" fmla="*/ 342900 h 342900"/>
                <a:gd name="connsiteX1" fmla="*/ 250031 w 400050"/>
                <a:gd name="connsiteY1" fmla="*/ 285750 h 342900"/>
                <a:gd name="connsiteX2" fmla="*/ 0 w 400050"/>
                <a:gd name="connsiteY2" fmla="*/ 285750 h 342900"/>
                <a:gd name="connsiteX3" fmla="*/ 0 w 400050"/>
                <a:gd name="connsiteY3" fmla="*/ 0 h 342900"/>
                <a:gd name="connsiteX4" fmla="*/ 381000 w 400050"/>
                <a:gd name="connsiteY4" fmla="*/ 0 h 342900"/>
                <a:gd name="connsiteX5" fmla="*/ 381000 w 400050"/>
                <a:gd name="connsiteY5" fmla="*/ 216313 h 342900"/>
                <a:gd name="connsiteX6" fmla="*/ 400050 w 400050"/>
                <a:gd name="connsiteY6" fmla="*/ 266700 h 342900"/>
                <a:gd name="connsiteX7" fmla="*/ 323850 w 400050"/>
                <a:gd name="connsiteY7" fmla="*/ 342900 h 342900"/>
                <a:gd name="connsiteX8" fmla="*/ 298514 w 400050"/>
                <a:gd name="connsiteY8" fmla="*/ 309563 h 342900"/>
                <a:gd name="connsiteX9" fmla="*/ 319088 w 400050"/>
                <a:gd name="connsiteY9" fmla="*/ 332613 h 342900"/>
                <a:gd name="connsiteX10" fmla="*/ 319088 w 400050"/>
                <a:gd name="connsiteY10" fmla="*/ 309563 h 342900"/>
                <a:gd name="connsiteX11" fmla="*/ 298514 w 400050"/>
                <a:gd name="connsiteY11" fmla="*/ 309563 h 342900"/>
                <a:gd name="connsiteX12" fmla="*/ 328613 w 400050"/>
                <a:gd name="connsiteY12" fmla="*/ 309563 h 342900"/>
                <a:gd name="connsiteX13" fmla="*/ 328613 w 400050"/>
                <a:gd name="connsiteY13" fmla="*/ 332613 h 342900"/>
                <a:gd name="connsiteX14" fmla="*/ 349187 w 400050"/>
                <a:gd name="connsiteY14" fmla="*/ 309563 h 342900"/>
                <a:gd name="connsiteX15" fmla="*/ 328613 w 400050"/>
                <a:gd name="connsiteY15" fmla="*/ 309563 h 342900"/>
                <a:gd name="connsiteX16" fmla="*/ 359474 w 400050"/>
                <a:gd name="connsiteY16" fmla="*/ 309563 h 342900"/>
                <a:gd name="connsiteX17" fmla="*/ 349377 w 400050"/>
                <a:gd name="connsiteY17" fmla="*/ 328327 h 342900"/>
                <a:gd name="connsiteX18" fmla="*/ 374904 w 400050"/>
                <a:gd name="connsiteY18" fmla="*/ 309563 h 342900"/>
                <a:gd name="connsiteX19" fmla="*/ 359474 w 400050"/>
                <a:gd name="connsiteY19" fmla="*/ 309563 h 342900"/>
                <a:gd name="connsiteX20" fmla="*/ 272796 w 400050"/>
                <a:gd name="connsiteY20" fmla="*/ 309563 h 342900"/>
                <a:gd name="connsiteX21" fmla="*/ 298323 w 400050"/>
                <a:gd name="connsiteY21" fmla="*/ 328327 h 342900"/>
                <a:gd name="connsiteX22" fmla="*/ 288226 w 400050"/>
                <a:gd name="connsiteY22" fmla="*/ 309563 h 342900"/>
                <a:gd name="connsiteX23" fmla="*/ 272796 w 400050"/>
                <a:gd name="connsiteY23" fmla="*/ 309563 h 342900"/>
                <a:gd name="connsiteX24" fmla="*/ 362522 w 400050"/>
                <a:gd name="connsiteY24" fmla="*/ 300038 h 342900"/>
                <a:gd name="connsiteX25" fmla="*/ 381572 w 400050"/>
                <a:gd name="connsiteY25" fmla="*/ 300038 h 342900"/>
                <a:gd name="connsiteX26" fmla="*/ 390335 w 400050"/>
                <a:gd name="connsiteY26" fmla="*/ 271463 h 342900"/>
                <a:gd name="connsiteX27" fmla="*/ 366617 w 400050"/>
                <a:gd name="connsiteY27" fmla="*/ 271463 h 342900"/>
                <a:gd name="connsiteX28" fmla="*/ 362522 w 400050"/>
                <a:gd name="connsiteY28" fmla="*/ 300038 h 342900"/>
                <a:gd name="connsiteX29" fmla="*/ 328613 w 400050"/>
                <a:gd name="connsiteY29" fmla="*/ 300038 h 342900"/>
                <a:gd name="connsiteX30" fmla="*/ 352520 w 400050"/>
                <a:gd name="connsiteY30" fmla="*/ 300038 h 342900"/>
                <a:gd name="connsiteX31" fmla="*/ 357092 w 400050"/>
                <a:gd name="connsiteY31" fmla="*/ 271463 h 342900"/>
                <a:gd name="connsiteX32" fmla="*/ 328613 w 400050"/>
                <a:gd name="connsiteY32" fmla="*/ 271463 h 342900"/>
                <a:gd name="connsiteX33" fmla="*/ 328613 w 400050"/>
                <a:gd name="connsiteY33" fmla="*/ 300038 h 342900"/>
                <a:gd name="connsiteX34" fmla="*/ 295180 w 400050"/>
                <a:gd name="connsiteY34" fmla="*/ 300038 h 342900"/>
                <a:gd name="connsiteX35" fmla="*/ 319088 w 400050"/>
                <a:gd name="connsiteY35" fmla="*/ 300038 h 342900"/>
                <a:gd name="connsiteX36" fmla="*/ 319088 w 400050"/>
                <a:gd name="connsiteY36" fmla="*/ 271463 h 342900"/>
                <a:gd name="connsiteX37" fmla="*/ 290608 w 400050"/>
                <a:gd name="connsiteY37" fmla="*/ 271463 h 342900"/>
                <a:gd name="connsiteX38" fmla="*/ 295180 w 400050"/>
                <a:gd name="connsiteY38" fmla="*/ 300038 h 342900"/>
                <a:gd name="connsiteX39" fmla="*/ 266129 w 400050"/>
                <a:gd name="connsiteY39" fmla="*/ 300038 h 342900"/>
                <a:gd name="connsiteX40" fmla="*/ 285179 w 400050"/>
                <a:gd name="connsiteY40" fmla="*/ 300038 h 342900"/>
                <a:gd name="connsiteX41" fmla="*/ 281083 w 400050"/>
                <a:gd name="connsiteY41" fmla="*/ 271463 h 342900"/>
                <a:gd name="connsiteX42" fmla="*/ 257366 w 400050"/>
                <a:gd name="connsiteY42" fmla="*/ 271463 h 342900"/>
                <a:gd name="connsiteX43" fmla="*/ 266129 w 400050"/>
                <a:gd name="connsiteY43" fmla="*/ 300038 h 342900"/>
                <a:gd name="connsiteX44" fmla="*/ 9525 w 400050"/>
                <a:gd name="connsiteY44" fmla="*/ 276225 h 342900"/>
                <a:gd name="connsiteX45" fmla="*/ 248222 w 400050"/>
                <a:gd name="connsiteY45" fmla="*/ 276225 h 342900"/>
                <a:gd name="connsiteX46" fmla="*/ 247650 w 400050"/>
                <a:gd name="connsiteY46" fmla="*/ 266700 h 342900"/>
                <a:gd name="connsiteX47" fmla="*/ 323850 w 400050"/>
                <a:gd name="connsiteY47" fmla="*/ 190500 h 342900"/>
                <a:gd name="connsiteX48" fmla="*/ 371475 w 400050"/>
                <a:gd name="connsiteY48" fmla="*/ 207264 h 342900"/>
                <a:gd name="connsiteX49" fmla="*/ 371475 w 400050"/>
                <a:gd name="connsiteY49" fmla="*/ 66675 h 342900"/>
                <a:gd name="connsiteX50" fmla="*/ 9525 w 400050"/>
                <a:gd name="connsiteY50" fmla="*/ 66675 h 342900"/>
                <a:gd name="connsiteX51" fmla="*/ 9525 w 400050"/>
                <a:gd name="connsiteY51" fmla="*/ 276225 h 342900"/>
                <a:gd name="connsiteX52" fmla="*/ 366617 w 400050"/>
                <a:gd name="connsiteY52" fmla="*/ 261938 h 342900"/>
                <a:gd name="connsiteX53" fmla="*/ 390335 w 400050"/>
                <a:gd name="connsiteY53" fmla="*/ 261938 h 342900"/>
                <a:gd name="connsiteX54" fmla="*/ 381572 w 400050"/>
                <a:gd name="connsiteY54" fmla="*/ 233363 h 342900"/>
                <a:gd name="connsiteX55" fmla="*/ 362522 w 400050"/>
                <a:gd name="connsiteY55" fmla="*/ 233363 h 342900"/>
                <a:gd name="connsiteX56" fmla="*/ 366617 w 400050"/>
                <a:gd name="connsiteY56" fmla="*/ 261938 h 342900"/>
                <a:gd name="connsiteX57" fmla="*/ 328613 w 400050"/>
                <a:gd name="connsiteY57" fmla="*/ 261938 h 342900"/>
                <a:gd name="connsiteX58" fmla="*/ 357092 w 400050"/>
                <a:gd name="connsiteY58" fmla="*/ 261938 h 342900"/>
                <a:gd name="connsiteX59" fmla="*/ 352520 w 400050"/>
                <a:gd name="connsiteY59" fmla="*/ 233363 h 342900"/>
                <a:gd name="connsiteX60" fmla="*/ 328613 w 400050"/>
                <a:gd name="connsiteY60" fmla="*/ 233363 h 342900"/>
                <a:gd name="connsiteX61" fmla="*/ 328613 w 400050"/>
                <a:gd name="connsiteY61" fmla="*/ 261938 h 342900"/>
                <a:gd name="connsiteX62" fmla="*/ 290608 w 400050"/>
                <a:gd name="connsiteY62" fmla="*/ 261938 h 342900"/>
                <a:gd name="connsiteX63" fmla="*/ 319088 w 400050"/>
                <a:gd name="connsiteY63" fmla="*/ 261938 h 342900"/>
                <a:gd name="connsiteX64" fmla="*/ 319088 w 400050"/>
                <a:gd name="connsiteY64" fmla="*/ 233363 h 342900"/>
                <a:gd name="connsiteX65" fmla="*/ 295180 w 400050"/>
                <a:gd name="connsiteY65" fmla="*/ 233363 h 342900"/>
                <a:gd name="connsiteX66" fmla="*/ 290608 w 400050"/>
                <a:gd name="connsiteY66" fmla="*/ 261938 h 342900"/>
                <a:gd name="connsiteX67" fmla="*/ 257366 w 400050"/>
                <a:gd name="connsiteY67" fmla="*/ 261938 h 342900"/>
                <a:gd name="connsiteX68" fmla="*/ 281083 w 400050"/>
                <a:gd name="connsiteY68" fmla="*/ 261938 h 342900"/>
                <a:gd name="connsiteX69" fmla="*/ 285179 w 400050"/>
                <a:gd name="connsiteY69" fmla="*/ 233363 h 342900"/>
                <a:gd name="connsiteX70" fmla="*/ 266129 w 400050"/>
                <a:gd name="connsiteY70" fmla="*/ 233363 h 342900"/>
                <a:gd name="connsiteX71" fmla="*/ 257366 w 400050"/>
                <a:gd name="connsiteY71" fmla="*/ 261938 h 342900"/>
                <a:gd name="connsiteX72" fmla="*/ 359474 w 400050"/>
                <a:gd name="connsiteY72" fmla="*/ 223838 h 342900"/>
                <a:gd name="connsiteX73" fmla="*/ 374904 w 400050"/>
                <a:gd name="connsiteY73" fmla="*/ 223838 h 342900"/>
                <a:gd name="connsiteX74" fmla="*/ 349377 w 400050"/>
                <a:gd name="connsiteY74" fmla="*/ 205073 h 342900"/>
                <a:gd name="connsiteX75" fmla="*/ 359474 w 400050"/>
                <a:gd name="connsiteY75" fmla="*/ 223838 h 342900"/>
                <a:gd name="connsiteX76" fmla="*/ 328613 w 400050"/>
                <a:gd name="connsiteY76" fmla="*/ 223838 h 342900"/>
                <a:gd name="connsiteX77" fmla="*/ 349187 w 400050"/>
                <a:gd name="connsiteY77" fmla="*/ 223838 h 342900"/>
                <a:gd name="connsiteX78" fmla="*/ 328613 w 400050"/>
                <a:gd name="connsiteY78" fmla="*/ 200787 h 342900"/>
                <a:gd name="connsiteX79" fmla="*/ 328613 w 400050"/>
                <a:gd name="connsiteY79" fmla="*/ 223838 h 342900"/>
                <a:gd name="connsiteX80" fmla="*/ 298514 w 400050"/>
                <a:gd name="connsiteY80" fmla="*/ 223838 h 342900"/>
                <a:gd name="connsiteX81" fmla="*/ 319088 w 400050"/>
                <a:gd name="connsiteY81" fmla="*/ 223838 h 342900"/>
                <a:gd name="connsiteX82" fmla="*/ 319088 w 400050"/>
                <a:gd name="connsiteY82" fmla="*/ 200787 h 342900"/>
                <a:gd name="connsiteX83" fmla="*/ 298514 w 400050"/>
                <a:gd name="connsiteY83" fmla="*/ 223838 h 342900"/>
                <a:gd name="connsiteX84" fmla="*/ 272796 w 400050"/>
                <a:gd name="connsiteY84" fmla="*/ 223838 h 342900"/>
                <a:gd name="connsiteX85" fmla="*/ 288226 w 400050"/>
                <a:gd name="connsiteY85" fmla="*/ 223838 h 342900"/>
                <a:gd name="connsiteX86" fmla="*/ 298323 w 400050"/>
                <a:gd name="connsiteY86" fmla="*/ 205073 h 342900"/>
                <a:gd name="connsiteX87" fmla="*/ 272796 w 400050"/>
                <a:gd name="connsiteY87" fmla="*/ 223838 h 342900"/>
                <a:gd name="connsiteX88" fmla="*/ 9525 w 400050"/>
                <a:gd name="connsiteY88" fmla="*/ 57150 h 342900"/>
                <a:gd name="connsiteX89" fmla="*/ 371475 w 400050"/>
                <a:gd name="connsiteY89" fmla="*/ 57150 h 342900"/>
                <a:gd name="connsiteX90" fmla="*/ 371475 w 400050"/>
                <a:gd name="connsiteY90" fmla="*/ 9525 h 342900"/>
                <a:gd name="connsiteX91" fmla="*/ 9525 w 400050"/>
                <a:gd name="connsiteY91" fmla="*/ 9525 h 342900"/>
                <a:gd name="connsiteX92" fmla="*/ 9525 w 400050"/>
                <a:gd name="connsiteY92" fmla="*/ 57150 h 342900"/>
                <a:gd name="connsiteX93" fmla="*/ 209550 w 400050"/>
                <a:gd name="connsiteY93" fmla="*/ 228600 h 342900"/>
                <a:gd name="connsiteX94" fmla="*/ 85725 w 400050"/>
                <a:gd name="connsiteY94" fmla="*/ 228600 h 342900"/>
                <a:gd name="connsiteX95" fmla="*/ 85725 w 400050"/>
                <a:gd name="connsiteY95" fmla="*/ 219075 h 342900"/>
                <a:gd name="connsiteX96" fmla="*/ 209550 w 400050"/>
                <a:gd name="connsiteY96" fmla="*/ 219075 h 342900"/>
                <a:gd name="connsiteX97" fmla="*/ 209550 w 400050"/>
                <a:gd name="connsiteY97" fmla="*/ 228600 h 342900"/>
                <a:gd name="connsiteX98" fmla="*/ 228600 w 400050"/>
                <a:gd name="connsiteY98" fmla="*/ 190500 h 342900"/>
                <a:gd name="connsiteX99" fmla="*/ 85725 w 400050"/>
                <a:gd name="connsiteY99" fmla="*/ 190500 h 342900"/>
                <a:gd name="connsiteX100" fmla="*/ 85725 w 400050"/>
                <a:gd name="connsiteY100" fmla="*/ 180975 h 342900"/>
                <a:gd name="connsiteX101" fmla="*/ 228600 w 400050"/>
                <a:gd name="connsiteY101" fmla="*/ 180975 h 342900"/>
                <a:gd name="connsiteX102" fmla="*/ 228600 w 400050"/>
                <a:gd name="connsiteY102" fmla="*/ 190500 h 342900"/>
                <a:gd name="connsiteX103" fmla="*/ 266700 w 400050"/>
                <a:gd name="connsiteY103" fmla="*/ 152400 h 342900"/>
                <a:gd name="connsiteX104" fmla="*/ 85725 w 400050"/>
                <a:gd name="connsiteY104" fmla="*/ 152400 h 342900"/>
                <a:gd name="connsiteX105" fmla="*/ 85725 w 400050"/>
                <a:gd name="connsiteY105" fmla="*/ 142875 h 342900"/>
                <a:gd name="connsiteX106" fmla="*/ 266700 w 400050"/>
                <a:gd name="connsiteY106" fmla="*/ 142875 h 342900"/>
                <a:gd name="connsiteX107" fmla="*/ 266700 w 400050"/>
                <a:gd name="connsiteY107" fmla="*/ 152400 h 342900"/>
                <a:gd name="connsiteX108" fmla="*/ 228600 w 400050"/>
                <a:gd name="connsiteY108" fmla="*/ 114300 h 342900"/>
                <a:gd name="connsiteX109" fmla="*/ 85725 w 400050"/>
                <a:gd name="connsiteY109" fmla="*/ 114300 h 342900"/>
                <a:gd name="connsiteX110" fmla="*/ 85725 w 400050"/>
                <a:gd name="connsiteY110" fmla="*/ 104775 h 342900"/>
                <a:gd name="connsiteX111" fmla="*/ 228600 w 400050"/>
                <a:gd name="connsiteY111" fmla="*/ 104775 h 342900"/>
                <a:gd name="connsiteX112" fmla="*/ 228600 w 400050"/>
                <a:gd name="connsiteY112" fmla="*/ 114300 h 342900"/>
                <a:gd name="connsiteX113" fmla="*/ 84296 w 400050"/>
                <a:gd name="connsiteY113" fmla="*/ 50959 h 342900"/>
                <a:gd name="connsiteX114" fmla="*/ 77533 w 400050"/>
                <a:gd name="connsiteY114" fmla="*/ 44196 h 342900"/>
                <a:gd name="connsiteX115" fmla="*/ 88487 w 400050"/>
                <a:gd name="connsiteY115" fmla="*/ 33242 h 342900"/>
                <a:gd name="connsiteX116" fmla="*/ 77533 w 400050"/>
                <a:gd name="connsiteY116" fmla="*/ 22289 h 342900"/>
                <a:gd name="connsiteX117" fmla="*/ 84296 w 400050"/>
                <a:gd name="connsiteY117" fmla="*/ 15526 h 342900"/>
                <a:gd name="connsiteX118" fmla="*/ 101918 w 400050"/>
                <a:gd name="connsiteY118" fmla="*/ 33147 h 342900"/>
                <a:gd name="connsiteX119" fmla="*/ 84296 w 400050"/>
                <a:gd name="connsiteY119" fmla="*/ 50768 h 342900"/>
                <a:gd name="connsiteX120" fmla="*/ 48958 w 400050"/>
                <a:gd name="connsiteY120" fmla="*/ 50959 h 342900"/>
                <a:gd name="connsiteX121" fmla="*/ 31337 w 400050"/>
                <a:gd name="connsiteY121" fmla="*/ 33338 h 342900"/>
                <a:gd name="connsiteX122" fmla="*/ 48958 w 400050"/>
                <a:gd name="connsiteY122" fmla="*/ 15716 h 342900"/>
                <a:gd name="connsiteX123" fmla="*/ 55721 w 400050"/>
                <a:gd name="connsiteY123" fmla="*/ 22479 h 342900"/>
                <a:gd name="connsiteX124" fmla="*/ 44768 w 400050"/>
                <a:gd name="connsiteY124" fmla="*/ 33433 h 342900"/>
                <a:gd name="connsiteX125" fmla="*/ 55721 w 400050"/>
                <a:gd name="connsiteY125" fmla="*/ 44387 h 342900"/>
                <a:gd name="connsiteX126" fmla="*/ 48958 w 400050"/>
                <a:gd name="connsiteY126" fmla="*/ 51149 h 342900"/>
                <a:gd name="connsiteX127" fmla="*/ 257080 w 400050"/>
                <a:gd name="connsiteY127" fmla="*/ 38100 h 342900"/>
                <a:gd name="connsiteX128" fmla="*/ 123730 w 400050"/>
                <a:gd name="connsiteY128" fmla="*/ 38100 h 342900"/>
                <a:gd name="connsiteX129" fmla="*/ 123730 w 400050"/>
                <a:gd name="connsiteY129" fmla="*/ 28575 h 342900"/>
                <a:gd name="connsiteX130" fmla="*/ 257080 w 400050"/>
                <a:gd name="connsiteY130" fmla="*/ 28575 h 342900"/>
                <a:gd name="connsiteX131" fmla="*/ 257080 w 400050"/>
                <a:gd name="connsiteY131" fmla="*/ 381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400050" h="342900">
                  <a:moveTo>
                    <a:pt x="323850" y="342900"/>
                  </a:moveTo>
                  <a:cubicBezTo>
                    <a:pt x="288417" y="342900"/>
                    <a:pt x="258509" y="318611"/>
                    <a:pt x="250031" y="285750"/>
                  </a:cubicBezTo>
                  <a:lnTo>
                    <a:pt x="0" y="285750"/>
                  </a:lnTo>
                  <a:lnTo>
                    <a:pt x="0" y="0"/>
                  </a:lnTo>
                  <a:lnTo>
                    <a:pt x="381000" y="0"/>
                  </a:lnTo>
                  <a:lnTo>
                    <a:pt x="381000" y="216313"/>
                  </a:lnTo>
                  <a:cubicBezTo>
                    <a:pt x="392811" y="229743"/>
                    <a:pt x="400050" y="247364"/>
                    <a:pt x="400050" y="266700"/>
                  </a:cubicBezTo>
                  <a:cubicBezTo>
                    <a:pt x="400050" y="308705"/>
                    <a:pt x="365855" y="342900"/>
                    <a:pt x="323850" y="342900"/>
                  </a:cubicBezTo>
                  <a:close/>
                  <a:moveTo>
                    <a:pt x="298514" y="309563"/>
                  </a:moveTo>
                  <a:cubicBezTo>
                    <a:pt x="303657" y="321659"/>
                    <a:pt x="310991" y="330232"/>
                    <a:pt x="319088" y="332613"/>
                  </a:cubicBezTo>
                  <a:lnTo>
                    <a:pt x="319088" y="309563"/>
                  </a:lnTo>
                  <a:lnTo>
                    <a:pt x="298514" y="309563"/>
                  </a:lnTo>
                  <a:close/>
                  <a:moveTo>
                    <a:pt x="328613" y="309563"/>
                  </a:moveTo>
                  <a:lnTo>
                    <a:pt x="328613" y="332613"/>
                  </a:lnTo>
                  <a:cubicBezTo>
                    <a:pt x="336709" y="330232"/>
                    <a:pt x="343948" y="321659"/>
                    <a:pt x="349187" y="309563"/>
                  </a:cubicBezTo>
                  <a:lnTo>
                    <a:pt x="328613" y="309563"/>
                  </a:lnTo>
                  <a:close/>
                  <a:moveTo>
                    <a:pt x="359474" y="309563"/>
                  </a:moveTo>
                  <a:cubicBezTo>
                    <a:pt x="356711" y="316801"/>
                    <a:pt x="353282" y="323183"/>
                    <a:pt x="349377" y="328327"/>
                  </a:cubicBezTo>
                  <a:cubicBezTo>
                    <a:pt x="359283" y="324231"/>
                    <a:pt x="368046" y="317754"/>
                    <a:pt x="374904" y="309563"/>
                  </a:cubicBezTo>
                  <a:lnTo>
                    <a:pt x="359474" y="309563"/>
                  </a:lnTo>
                  <a:close/>
                  <a:moveTo>
                    <a:pt x="272796" y="309563"/>
                  </a:moveTo>
                  <a:cubicBezTo>
                    <a:pt x="279654" y="317659"/>
                    <a:pt x="288322" y="324136"/>
                    <a:pt x="298323" y="328327"/>
                  </a:cubicBezTo>
                  <a:cubicBezTo>
                    <a:pt x="294323" y="323183"/>
                    <a:pt x="290989" y="316897"/>
                    <a:pt x="288226" y="309563"/>
                  </a:cubicBezTo>
                  <a:lnTo>
                    <a:pt x="272796" y="309563"/>
                  </a:lnTo>
                  <a:close/>
                  <a:moveTo>
                    <a:pt x="362522" y="300038"/>
                  </a:moveTo>
                  <a:lnTo>
                    <a:pt x="381572" y="300038"/>
                  </a:lnTo>
                  <a:cubicBezTo>
                    <a:pt x="386525" y="291560"/>
                    <a:pt x="389573" y="281845"/>
                    <a:pt x="390335" y="271463"/>
                  </a:cubicBezTo>
                  <a:lnTo>
                    <a:pt x="366617" y="271463"/>
                  </a:lnTo>
                  <a:cubicBezTo>
                    <a:pt x="366236" y="281750"/>
                    <a:pt x="364808" y="291370"/>
                    <a:pt x="362522" y="300038"/>
                  </a:cubicBezTo>
                  <a:close/>
                  <a:moveTo>
                    <a:pt x="328613" y="300038"/>
                  </a:moveTo>
                  <a:lnTo>
                    <a:pt x="352520" y="300038"/>
                  </a:lnTo>
                  <a:cubicBezTo>
                    <a:pt x="355092" y="291465"/>
                    <a:pt x="356711" y="281750"/>
                    <a:pt x="357092" y="271463"/>
                  </a:cubicBezTo>
                  <a:lnTo>
                    <a:pt x="328613" y="271463"/>
                  </a:lnTo>
                  <a:lnTo>
                    <a:pt x="328613" y="300038"/>
                  </a:lnTo>
                  <a:close/>
                  <a:moveTo>
                    <a:pt x="295180" y="300038"/>
                  </a:moveTo>
                  <a:lnTo>
                    <a:pt x="319088" y="300038"/>
                  </a:lnTo>
                  <a:lnTo>
                    <a:pt x="319088" y="271463"/>
                  </a:lnTo>
                  <a:lnTo>
                    <a:pt x="290608" y="271463"/>
                  </a:lnTo>
                  <a:cubicBezTo>
                    <a:pt x="290989" y="281750"/>
                    <a:pt x="292608" y="291465"/>
                    <a:pt x="295180" y="300038"/>
                  </a:cubicBezTo>
                  <a:close/>
                  <a:moveTo>
                    <a:pt x="266129" y="300038"/>
                  </a:moveTo>
                  <a:lnTo>
                    <a:pt x="285179" y="300038"/>
                  </a:lnTo>
                  <a:cubicBezTo>
                    <a:pt x="282893" y="291370"/>
                    <a:pt x="281464" y="281750"/>
                    <a:pt x="281083" y="271463"/>
                  </a:cubicBezTo>
                  <a:lnTo>
                    <a:pt x="257366" y="271463"/>
                  </a:lnTo>
                  <a:cubicBezTo>
                    <a:pt x="258127" y="281845"/>
                    <a:pt x="261175" y="291560"/>
                    <a:pt x="266129" y="300038"/>
                  </a:cubicBezTo>
                  <a:close/>
                  <a:moveTo>
                    <a:pt x="9525" y="276225"/>
                  </a:moveTo>
                  <a:lnTo>
                    <a:pt x="248222" y="276225"/>
                  </a:lnTo>
                  <a:cubicBezTo>
                    <a:pt x="247841" y="273082"/>
                    <a:pt x="247650" y="269939"/>
                    <a:pt x="247650" y="266700"/>
                  </a:cubicBezTo>
                  <a:cubicBezTo>
                    <a:pt x="247650" y="224695"/>
                    <a:pt x="281845" y="190500"/>
                    <a:pt x="323850" y="190500"/>
                  </a:cubicBezTo>
                  <a:cubicBezTo>
                    <a:pt x="341852" y="190500"/>
                    <a:pt x="358426" y="196787"/>
                    <a:pt x="371475" y="207264"/>
                  </a:cubicBezTo>
                  <a:lnTo>
                    <a:pt x="371475" y="66675"/>
                  </a:lnTo>
                  <a:lnTo>
                    <a:pt x="9525" y="66675"/>
                  </a:lnTo>
                  <a:lnTo>
                    <a:pt x="9525" y="276225"/>
                  </a:lnTo>
                  <a:close/>
                  <a:moveTo>
                    <a:pt x="366617" y="261938"/>
                  </a:moveTo>
                  <a:lnTo>
                    <a:pt x="390335" y="261938"/>
                  </a:lnTo>
                  <a:cubicBezTo>
                    <a:pt x="389573" y="251555"/>
                    <a:pt x="386525" y="241840"/>
                    <a:pt x="381572" y="233363"/>
                  </a:cubicBezTo>
                  <a:lnTo>
                    <a:pt x="362522" y="233363"/>
                  </a:lnTo>
                  <a:cubicBezTo>
                    <a:pt x="364808" y="242030"/>
                    <a:pt x="366236" y="251650"/>
                    <a:pt x="366617" y="261938"/>
                  </a:cubicBezTo>
                  <a:close/>
                  <a:moveTo>
                    <a:pt x="328613" y="261938"/>
                  </a:moveTo>
                  <a:lnTo>
                    <a:pt x="357092" y="261938"/>
                  </a:lnTo>
                  <a:cubicBezTo>
                    <a:pt x="356711" y="251650"/>
                    <a:pt x="355092" y="241935"/>
                    <a:pt x="352520" y="233363"/>
                  </a:cubicBezTo>
                  <a:lnTo>
                    <a:pt x="328613" y="233363"/>
                  </a:lnTo>
                  <a:lnTo>
                    <a:pt x="328613" y="261938"/>
                  </a:lnTo>
                  <a:close/>
                  <a:moveTo>
                    <a:pt x="290608" y="261938"/>
                  </a:moveTo>
                  <a:lnTo>
                    <a:pt x="319088" y="261938"/>
                  </a:lnTo>
                  <a:lnTo>
                    <a:pt x="319088" y="233363"/>
                  </a:lnTo>
                  <a:lnTo>
                    <a:pt x="295180" y="233363"/>
                  </a:lnTo>
                  <a:cubicBezTo>
                    <a:pt x="292608" y="241935"/>
                    <a:pt x="290989" y="251650"/>
                    <a:pt x="290608" y="261938"/>
                  </a:cubicBezTo>
                  <a:close/>
                  <a:moveTo>
                    <a:pt x="257366" y="261938"/>
                  </a:moveTo>
                  <a:lnTo>
                    <a:pt x="281083" y="261938"/>
                  </a:lnTo>
                  <a:cubicBezTo>
                    <a:pt x="281464" y="251650"/>
                    <a:pt x="282893" y="242030"/>
                    <a:pt x="285179" y="233363"/>
                  </a:cubicBezTo>
                  <a:lnTo>
                    <a:pt x="266129" y="233363"/>
                  </a:lnTo>
                  <a:cubicBezTo>
                    <a:pt x="261175" y="241840"/>
                    <a:pt x="258127" y="251555"/>
                    <a:pt x="257366" y="261938"/>
                  </a:cubicBezTo>
                  <a:close/>
                  <a:moveTo>
                    <a:pt x="359474" y="223838"/>
                  </a:moveTo>
                  <a:lnTo>
                    <a:pt x="374904" y="223838"/>
                  </a:lnTo>
                  <a:cubicBezTo>
                    <a:pt x="368046" y="215741"/>
                    <a:pt x="359378" y="209264"/>
                    <a:pt x="349377" y="205073"/>
                  </a:cubicBezTo>
                  <a:cubicBezTo>
                    <a:pt x="353378" y="210217"/>
                    <a:pt x="356711" y="216503"/>
                    <a:pt x="359474" y="223838"/>
                  </a:cubicBezTo>
                  <a:close/>
                  <a:moveTo>
                    <a:pt x="328613" y="223838"/>
                  </a:moveTo>
                  <a:lnTo>
                    <a:pt x="349187" y="223838"/>
                  </a:lnTo>
                  <a:cubicBezTo>
                    <a:pt x="344043" y="211741"/>
                    <a:pt x="336709" y="203168"/>
                    <a:pt x="328613" y="200787"/>
                  </a:cubicBezTo>
                  <a:lnTo>
                    <a:pt x="328613" y="223838"/>
                  </a:lnTo>
                  <a:close/>
                  <a:moveTo>
                    <a:pt x="298514" y="223838"/>
                  </a:moveTo>
                  <a:lnTo>
                    <a:pt x="319088" y="223838"/>
                  </a:lnTo>
                  <a:lnTo>
                    <a:pt x="319088" y="200787"/>
                  </a:lnTo>
                  <a:cubicBezTo>
                    <a:pt x="310991" y="203168"/>
                    <a:pt x="303752" y="211741"/>
                    <a:pt x="298514" y="223838"/>
                  </a:cubicBezTo>
                  <a:close/>
                  <a:moveTo>
                    <a:pt x="272796" y="223838"/>
                  </a:moveTo>
                  <a:lnTo>
                    <a:pt x="288226" y="223838"/>
                  </a:lnTo>
                  <a:cubicBezTo>
                    <a:pt x="290989" y="216599"/>
                    <a:pt x="294418" y="210217"/>
                    <a:pt x="298323" y="205073"/>
                  </a:cubicBezTo>
                  <a:cubicBezTo>
                    <a:pt x="288417" y="209169"/>
                    <a:pt x="279654" y="215646"/>
                    <a:pt x="272796" y="223838"/>
                  </a:cubicBezTo>
                  <a:close/>
                  <a:moveTo>
                    <a:pt x="9525" y="57150"/>
                  </a:moveTo>
                  <a:lnTo>
                    <a:pt x="371475" y="57150"/>
                  </a:lnTo>
                  <a:lnTo>
                    <a:pt x="371475" y="9525"/>
                  </a:lnTo>
                  <a:lnTo>
                    <a:pt x="9525" y="9525"/>
                  </a:lnTo>
                  <a:lnTo>
                    <a:pt x="9525" y="57150"/>
                  </a:lnTo>
                  <a:close/>
                  <a:moveTo>
                    <a:pt x="209550" y="228600"/>
                  </a:moveTo>
                  <a:lnTo>
                    <a:pt x="85725" y="228600"/>
                  </a:lnTo>
                  <a:lnTo>
                    <a:pt x="85725" y="219075"/>
                  </a:lnTo>
                  <a:lnTo>
                    <a:pt x="209550" y="219075"/>
                  </a:lnTo>
                  <a:lnTo>
                    <a:pt x="209550" y="228600"/>
                  </a:lnTo>
                  <a:close/>
                  <a:moveTo>
                    <a:pt x="228600" y="190500"/>
                  </a:moveTo>
                  <a:lnTo>
                    <a:pt x="85725" y="190500"/>
                  </a:lnTo>
                  <a:lnTo>
                    <a:pt x="85725" y="180975"/>
                  </a:lnTo>
                  <a:lnTo>
                    <a:pt x="228600" y="180975"/>
                  </a:lnTo>
                  <a:lnTo>
                    <a:pt x="228600" y="190500"/>
                  </a:lnTo>
                  <a:close/>
                  <a:moveTo>
                    <a:pt x="266700" y="152400"/>
                  </a:moveTo>
                  <a:lnTo>
                    <a:pt x="85725" y="152400"/>
                  </a:lnTo>
                  <a:lnTo>
                    <a:pt x="85725" y="142875"/>
                  </a:lnTo>
                  <a:lnTo>
                    <a:pt x="266700" y="142875"/>
                  </a:lnTo>
                  <a:lnTo>
                    <a:pt x="266700" y="152400"/>
                  </a:lnTo>
                  <a:close/>
                  <a:moveTo>
                    <a:pt x="228600" y="114300"/>
                  </a:moveTo>
                  <a:lnTo>
                    <a:pt x="85725" y="114300"/>
                  </a:lnTo>
                  <a:lnTo>
                    <a:pt x="85725" y="104775"/>
                  </a:lnTo>
                  <a:lnTo>
                    <a:pt x="228600" y="104775"/>
                  </a:lnTo>
                  <a:lnTo>
                    <a:pt x="228600" y="114300"/>
                  </a:lnTo>
                  <a:close/>
                  <a:moveTo>
                    <a:pt x="84296" y="50959"/>
                  </a:moveTo>
                  <a:lnTo>
                    <a:pt x="77533" y="44196"/>
                  </a:lnTo>
                  <a:lnTo>
                    <a:pt x="88487" y="33242"/>
                  </a:lnTo>
                  <a:lnTo>
                    <a:pt x="77533" y="22289"/>
                  </a:lnTo>
                  <a:lnTo>
                    <a:pt x="84296" y="15526"/>
                  </a:lnTo>
                  <a:lnTo>
                    <a:pt x="101918" y="33147"/>
                  </a:lnTo>
                  <a:lnTo>
                    <a:pt x="84296" y="50768"/>
                  </a:lnTo>
                  <a:close/>
                  <a:moveTo>
                    <a:pt x="48958" y="50959"/>
                  </a:moveTo>
                  <a:lnTo>
                    <a:pt x="31337" y="33338"/>
                  </a:lnTo>
                  <a:lnTo>
                    <a:pt x="48958" y="15716"/>
                  </a:lnTo>
                  <a:lnTo>
                    <a:pt x="55721" y="22479"/>
                  </a:lnTo>
                  <a:lnTo>
                    <a:pt x="44768" y="33433"/>
                  </a:lnTo>
                  <a:lnTo>
                    <a:pt x="55721" y="44387"/>
                  </a:lnTo>
                  <a:lnTo>
                    <a:pt x="48958" y="51149"/>
                  </a:lnTo>
                  <a:close/>
                  <a:moveTo>
                    <a:pt x="257080" y="38100"/>
                  </a:moveTo>
                  <a:lnTo>
                    <a:pt x="123730" y="38100"/>
                  </a:lnTo>
                  <a:lnTo>
                    <a:pt x="123730" y="28575"/>
                  </a:lnTo>
                  <a:lnTo>
                    <a:pt x="257080" y="28575"/>
                  </a:lnTo>
                  <a:lnTo>
                    <a:pt x="257080" y="38100"/>
                  </a:lnTo>
                  <a:close/>
                </a:path>
              </a:pathLst>
            </a:custGeom>
            <a:solidFill>
              <a:schemeClr val="tx1"/>
            </a:solidFill>
            <a:ln w="9525" cap="flat">
              <a:noFill/>
              <a:prstDash val="solid"/>
              <a:miter/>
            </a:ln>
          </p:spPr>
          <p:txBody>
            <a:bodyPr rtlCol="0" anchor="ctr"/>
            <a:lstStyle/>
            <a:p>
              <a:endParaRPr lang="en-DE"/>
            </a:p>
          </p:txBody>
        </p:sp>
      </p:grpSp>
      <p:grpSp>
        <p:nvGrpSpPr>
          <p:cNvPr id="16" name="Group 15">
            <a:extLst>
              <a:ext uri="{FF2B5EF4-FFF2-40B4-BE49-F238E27FC236}">
                <a16:creationId xmlns:a16="http://schemas.microsoft.com/office/drawing/2014/main" id="{DCEA66E1-4194-9EC0-ADD0-ADBB98547C19}"/>
              </a:ext>
            </a:extLst>
          </p:cNvPr>
          <p:cNvGrpSpPr/>
          <p:nvPr userDrawn="1"/>
        </p:nvGrpSpPr>
        <p:grpSpPr>
          <a:xfrm>
            <a:off x="8508788" y="4650925"/>
            <a:ext cx="771518" cy="771518"/>
            <a:chOff x="3183140" y="4488798"/>
            <a:chExt cx="609600" cy="609600"/>
          </a:xfrm>
        </p:grpSpPr>
        <p:sp>
          <p:nvSpPr>
            <p:cNvPr id="17" name="Freeform 16">
              <a:extLst>
                <a:ext uri="{FF2B5EF4-FFF2-40B4-BE49-F238E27FC236}">
                  <a16:creationId xmlns:a16="http://schemas.microsoft.com/office/drawing/2014/main" id="{58E45162-D99A-EF33-AA2B-FDD3F08AD264}"/>
                </a:ext>
              </a:extLst>
            </p:cNvPr>
            <p:cNvSpPr/>
            <p:nvPr/>
          </p:nvSpPr>
          <p:spPr>
            <a:xfrm>
              <a:off x="3183140" y="4488798"/>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73F8BA4D-0C10-32FD-CBCE-3EC85033544F}"/>
                </a:ext>
              </a:extLst>
            </p:cNvPr>
            <p:cNvSpPr/>
            <p:nvPr/>
          </p:nvSpPr>
          <p:spPr>
            <a:xfrm>
              <a:off x="3335540" y="4622148"/>
              <a:ext cx="304800" cy="238125"/>
            </a:xfrm>
            <a:custGeom>
              <a:avLst/>
              <a:gdLst>
                <a:gd name="connsiteX0" fmla="*/ 0 w 304800"/>
                <a:gd name="connsiteY0" fmla="*/ 0 h 238125"/>
                <a:gd name="connsiteX1" fmla="*/ 304800 w 304800"/>
                <a:gd name="connsiteY1" fmla="*/ 0 h 238125"/>
                <a:gd name="connsiteX2" fmla="*/ 152400 w 304800"/>
                <a:gd name="connsiteY2" fmla="*/ 238125 h 238125"/>
                <a:gd name="connsiteX3" fmla="*/ 0 w 304800"/>
                <a:gd name="connsiteY3" fmla="*/ 0 h 238125"/>
              </a:gdLst>
              <a:ahLst/>
              <a:cxnLst>
                <a:cxn ang="0">
                  <a:pos x="connsiteX0" y="connsiteY0"/>
                </a:cxn>
                <a:cxn ang="0">
                  <a:pos x="connsiteX1" y="connsiteY1"/>
                </a:cxn>
                <a:cxn ang="0">
                  <a:pos x="connsiteX2" y="connsiteY2"/>
                </a:cxn>
                <a:cxn ang="0">
                  <a:pos x="connsiteX3" y="connsiteY3"/>
                </a:cxn>
              </a:cxnLst>
              <a:rect l="l" t="t" r="r" b="b"/>
              <a:pathLst>
                <a:path w="304800" h="238125">
                  <a:moveTo>
                    <a:pt x="0" y="0"/>
                  </a:moveTo>
                  <a:lnTo>
                    <a:pt x="304800" y="0"/>
                  </a:lnTo>
                  <a:lnTo>
                    <a:pt x="152400" y="238125"/>
                  </a:lnTo>
                  <a:lnTo>
                    <a:pt x="0" y="0"/>
                  </a:lnTo>
                  <a:close/>
                </a:path>
              </a:pathLst>
            </a:custGeom>
            <a:solidFill>
              <a:schemeClr val="accent1"/>
            </a:solidFill>
            <a:ln w="9525" cap="flat">
              <a:noFill/>
              <a:prstDash val="solid"/>
              <a:miter/>
            </a:ln>
          </p:spPr>
          <p:txBody>
            <a:bodyPr rtlCol="0" anchor="ctr"/>
            <a:lstStyle/>
            <a:p>
              <a:endParaRPr lang="en-GB"/>
            </a:p>
          </p:txBody>
        </p:sp>
        <p:grpSp>
          <p:nvGrpSpPr>
            <p:cNvPr id="20" name="Graphic 239">
              <a:extLst>
                <a:ext uri="{FF2B5EF4-FFF2-40B4-BE49-F238E27FC236}">
                  <a16:creationId xmlns:a16="http://schemas.microsoft.com/office/drawing/2014/main" id="{3EAC1B37-81CD-1D18-0E95-D18913F58316}"/>
                </a:ext>
              </a:extLst>
            </p:cNvPr>
            <p:cNvGrpSpPr/>
            <p:nvPr/>
          </p:nvGrpSpPr>
          <p:grpSpPr>
            <a:xfrm>
              <a:off x="3297440" y="4669773"/>
              <a:ext cx="381000" cy="247650"/>
              <a:chOff x="3297440" y="4669773"/>
              <a:chExt cx="381000" cy="247650"/>
            </a:xfrm>
            <a:solidFill>
              <a:srgbClr val="222222"/>
            </a:solidFill>
          </p:grpSpPr>
          <p:sp>
            <p:nvSpPr>
              <p:cNvPr id="21" name="Freeform 20">
                <a:extLst>
                  <a:ext uri="{FF2B5EF4-FFF2-40B4-BE49-F238E27FC236}">
                    <a16:creationId xmlns:a16="http://schemas.microsoft.com/office/drawing/2014/main" id="{CFB70776-8F82-BE31-5096-F8E2209946C8}"/>
                  </a:ext>
                </a:extLst>
              </p:cNvPr>
              <p:cNvSpPr/>
              <p:nvPr/>
            </p:nvSpPr>
            <p:spPr>
              <a:xfrm>
                <a:off x="3297440" y="4669773"/>
                <a:ext cx="381000" cy="247650"/>
              </a:xfrm>
              <a:custGeom>
                <a:avLst/>
                <a:gdLst>
                  <a:gd name="connsiteX0" fmla="*/ 381000 w 381000"/>
                  <a:gd name="connsiteY0" fmla="*/ 247650 h 247650"/>
                  <a:gd name="connsiteX1" fmla="*/ 0 w 381000"/>
                  <a:gd name="connsiteY1" fmla="*/ 247650 h 247650"/>
                  <a:gd name="connsiteX2" fmla="*/ 0 w 381000"/>
                  <a:gd name="connsiteY2" fmla="*/ 0 h 247650"/>
                  <a:gd name="connsiteX3" fmla="*/ 381000 w 381000"/>
                  <a:gd name="connsiteY3" fmla="*/ 0 h 247650"/>
                  <a:gd name="connsiteX4" fmla="*/ 9525 w 381000"/>
                  <a:gd name="connsiteY4" fmla="*/ 238125 h 247650"/>
                  <a:gd name="connsiteX5" fmla="*/ 371475 w 381000"/>
                  <a:gd name="connsiteY5" fmla="*/ 238125 h 247650"/>
                  <a:gd name="connsiteX6" fmla="*/ 371475 w 381000"/>
                  <a:gd name="connsiteY6" fmla="*/ 9525 h 247650"/>
                  <a:gd name="connsiteX7" fmla="*/ 9525 w 381000"/>
                  <a:gd name="connsiteY7" fmla="*/ 9525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00" h="247650">
                    <a:moveTo>
                      <a:pt x="381000" y="247650"/>
                    </a:moveTo>
                    <a:lnTo>
                      <a:pt x="0" y="247650"/>
                    </a:lnTo>
                    <a:lnTo>
                      <a:pt x="0" y="0"/>
                    </a:lnTo>
                    <a:lnTo>
                      <a:pt x="381000" y="0"/>
                    </a:lnTo>
                    <a:close/>
                    <a:moveTo>
                      <a:pt x="9525" y="238125"/>
                    </a:moveTo>
                    <a:lnTo>
                      <a:pt x="371475" y="238125"/>
                    </a:lnTo>
                    <a:lnTo>
                      <a:pt x="371475" y="9525"/>
                    </a:lnTo>
                    <a:lnTo>
                      <a:pt x="9525" y="9525"/>
                    </a:lnTo>
                    <a:close/>
                  </a:path>
                </a:pathLst>
              </a:custGeom>
              <a:solidFill>
                <a:schemeClr val="tx1"/>
              </a:solidFill>
              <a:ln w="9525"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135580D3-43A6-9466-DA9E-E705A8582D31}"/>
                  </a:ext>
                </a:extLst>
              </p:cNvPr>
              <p:cNvSpPr/>
              <p:nvPr/>
            </p:nvSpPr>
            <p:spPr>
              <a:xfrm>
                <a:off x="3299497" y="4670620"/>
                <a:ext cx="376885" cy="138293"/>
              </a:xfrm>
              <a:custGeom>
                <a:avLst/>
                <a:gdLst>
                  <a:gd name="connsiteX0" fmla="*/ 188443 w 376885"/>
                  <a:gd name="connsiteY0" fmla="*/ 138293 h 138293"/>
                  <a:gd name="connsiteX1" fmla="*/ 0 w 376885"/>
                  <a:gd name="connsiteY1" fmla="*/ 7830 h 138293"/>
                  <a:gd name="connsiteX2" fmla="*/ 5410 w 376885"/>
                  <a:gd name="connsiteY2" fmla="*/ 0 h 138293"/>
                  <a:gd name="connsiteX3" fmla="*/ 188443 w 376885"/>
                  <a:gd name="connsiteY3" fmla="*/ 126711 h 138293"/>
                  <a:gd name="connsiteX4" fmla="*/ 371475 w 376885"/>
                  <a:gd name="connsiteY4" fmla="*/ 0 h 138293"/>
                  <a:gd name="connsiteX5" fmla="*/ 376885 w 376885"/>
                  <a:gd name="connsiteY5" fmla="*/ 7830 h 138293"/>
                  <a:gd name="connsiteX6" fmla="*/ 188443 w 376885"/>
                  <a:gd name="connsiteY6" fmla="*/ 138293 h 13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885" h="138293">
                    <a:moveTo>
                      <a:pt x="188443" y="138293"/>
                    </a:moveTo>
                    <a:lnTo>
                      <a:pt x="0" y="7830"/>
                    </a:lnTo>
                    <a:lnTo>
                      <a:pt x="5410" y="0"/>
                    </a:lnTo>
                    <a:lnTo>
                      <a:pt x="188443" y="126711"/>
                    </a:lnTo>
                    <a:lnTo>
                      <a:pt x="371475" y="0"/>
                    </a:lnTo>
                    <a:lnTo>
                      <a:pt x="376885" y="7830"/>
                    </a:lnTo>
                    <a:lnTo>
                      <a:pt x="188443" y="138293"/>
                    </a:lnTo>
                    <a:close/>
                  </a:path>
                </a:pathLst>
              </a:custGeom>
              <a:solidFill>
                <a:srgbClr val="222222"/>
              </a:solidFill>
              <a:ln w="9525" cap="flat">
                <a:noFill/>
                <a:prstDash val="solid"/>
                <a:miter/>
              </a:ln>
            </p:spPr>
            <p:txBody>
              <a:bodyPr rtlCol="0" anchor="ctr"/>
              <a:lstStyle/>
              <a:p>
                <a:endParaRPr lang="en-GB"/>
              </a:p>
            </p:txBody>
          </p:sp>
        </p:grpSp>
      </p:grpSp>
      <p:pic>
        <p:nvPicPr>
          <p:cNvPr id="23" name="Graphic 22">
            <a:extLst>
              <a:ext uri="{FF2B5EF4-FFF2-40B4-BE49-F238E27FC236}">
                <a16:creationId xmlns:a16="http://schemas.microsoft.com/office/drawing/2014/main" id="{F9D2F0EF-7D53-5110-6916-1AC8D39F91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5528232"/>
            <a:ext cx="1849120" cy="1329768"/>
          </a:xfrm>
          <a:prstGeom prst="rect">
            <a:avLst/>
          </a:prstGeom>
        </p:spPr>
      </p:pic>
      <p:sp>
        <p:nvSpPr>
          <p:cNvPr id="25" name="TextBox 24">
            <a:extLst>
              <a:ext uri="{FF2B5EF4-FFF2-40B4-BE49-F238E27FC236}">
                <a16:creationId xmlns:a16="http://schemas.microsoft.com/office/drawing/2014/main" id="{84566F93-2923-6AC4-7267-D4349170CE87}"/>
              </a:ext>
            </a:extLst>
          </p:cNvPr>
          <p:cNvSpPr txBox="1"/>
          <p:nvPr userDrawn="1"/>
        </p:nvSpPr>
        <p:spPr>
          <a:xfrm>
            <a:off x="911225" y="1927400"/>
            <a:ext cx="6612026" cy="1754326"/>
          </a:xfrm>
          <a:prstGeom prst="rect">
            <a:avLst/>
          </a:prstGeom>
          <a:noFill/>
        </p:spPr>
        <p:txBody>
          <a:bodyPr wrap="square">
            <a:spAutoFit/>
          </a:bodyPr>
          <a:lstStyle/>
          <a:p>
            <a:pPr>
              <a:spcBef>
                <a:spcPts val="500"/>
              </a:spcBef>
              <a:spcAft>
                <a:spcPts val="600"/>
              </a:spcAft>
            </a:pPr>
            <a:r>
              <a:rPr lang="en-US" sz="1800">
                <a:solidFill>
                  <a:schemeClr val="tx1"/>
                </a:solidFill>
              </a:rPr>
              <a:t>EMBO, the European Molecular Biology Organization, </a:t>
            </a:r>
            <a:br>
              <a:rPr lang="en-US" sz="1800">
                <a:solidFill>
                  <a:schemeClr val="tx1"/>
                </a:solidFill>
              </a:rPr>
            </a:br>
            <a:r>
              <a:rPr lang="en-US" sz="1800">
                <a:solidFill>
                  <a:schemeClr val="tx1"/>
                </a:solidFill>
              </a:rPr>
              <a:t>was founded in 1964 to promote excellence in the life sciences by growing and connecting talented researchers at all stages of their careers, stimulating the exchange of scientific information, and contributing to build a research environment where scientists can achieve their best work.</a:t>
            </a:r>
          </a:p>
        </p:txBody>
      </p:sp>
    </p:spTree>
    <p:extLst>
      <p:ext uri="{BB962C8B-B14F-4D97-AF65-F5344CB8AC3E}">
        <p14:creationId xmlns:p14="http://schemas.microsoft.com/office/powerpoint/2010/main" val="89446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196E-E2EE-36F8-3548-56E9628993CC}"/>
              </a:ext>
            </a:extLst>
          </p:cNvPr>
          <p:cNvSpPr>
            <a:spLocks noGrp="1"/>
          </p:cNvSpPr>
          <p:nvPr>
            <p:ph type="title"/>
          </p:nvPr>
        </p:nvSpPr>
        <p:spPr>
          <a:xfrm>
            <a:off x="911225" y="2267024"/>
            <a:ext cx="7753503" cy="646331"/>
          </a:xfrm>
        </p:spPr>
        <p:txBody>
          <a:bodyPr anchor="t" anchorCtr="0"/>
          <a:lstStyle>
            <a:lvl1pPr>
              <a:lnSpc>
                <a:spcPct val="100000"/>
              </a:lnSpc>
              <a:defRPr>
                <a:solidFill>
                  <a:schemeClr val="bg1"/>
                </a:solidFill>
              </a:defRPr>
            </a:lvl1pPr>
          </a:lstStyle>
          <a:p>
            <a:r>
              <a:rPr lang="en-GB"/>
              <a:t>Click to edit Master title style</a:t>
            </a:r>
            <a:endParaRPr lang="en-DE"/>
          </a:p>
        </p:txBody>
      </p:sp>
      <p:sp>
        <p:nvSpPr>
          <p:cNvPr id="8" name="Triangle 7">
            <a:extLst>
              <a:ext uri="{FF2B5EF4-FFF2-40B4-BE49-F238E27FC236}">
                <a16:creationId xmlns:a16="http://schemas.microsoft.com/office/drawing/2014/main" id="{96796E22-A248-43AD-C908-933F883ABF34}"/>
              </a:ext>
            </a:extLst>
          </p:cNvPr>
          <p:cNvSpPr/>
          <p:nvPr userDrawn="1"/>
        </p:nvSpPr>
        <p:spPr>
          <a:xfrm rot="5400000">
            <a:off x="8956653" y="821620"/>
            <a:ext cx="2449564" cy="1982780"/>
          </a:xfrm>
          <a:prstGeom prst="triangle">
            <a:avLst/>
          </a:prstGeom>
          <a:solidFill>
            <a:schemeClr val="accent1">
              <a:alpha val="497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
        <p:nvSpPr>
          <p:cNvPr id="9" name="Triangle 8">
            <a:extLst>
              <a:ext uri="{FF2B5EF4-FFF2-40B4-BE49-F238E27FC236}">
                <a16:creationId xmlns:a16="http://schemas.microsoft.com/office/drawing/2014/main" id="{718F873A-1D79-13C4-4E07-FE1273811122}"/>
              </a:ext>
            </a:extLst>
          </p:cNvPr>
          <p:cNvSpPr/>
          <p:nvPr userDrawn="1"/>
        </p:nvSpPr>
        <p:spPr>
          <a:xfrm rot="5400000">
            <a:off x="9460179" y="2453977"/>
            <a:ext cx="1442511" cy="1167629"/>
          </a:xfrm>
          <a:prstGeom prst="triangl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
        <p:nvSpPr>
          <p:cNvPr id="10" name="Triangle 9">
            <a:extLst>
              <a:ext uri="{FF2B5EF4-FFF2-40B4-BE49-F238E27FC236}">
                <a16:creationId xmlns:a16="http://schemas.microsoft.com/office/drawing/2014/main" id="{DBAFF089-B85B-EE80-584D-716320772A2F}"/>
              </a:ext>
            </a:extLst>
          </p:cNvPr>
          <p:cNvSpPr/>
          <p:nvPr userDrawn="1"/>
        </p:nvSpPr>
        <p:spPr>
          <a:xfrm rot="5400000">
            <a:off x="8024644" y="-1574485"/>
            <a:ext cx="7720232" cy="6249080"/>
          </a:xfrm>
          <a:prstGeom prst="triangl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Tree>
    <p:extLst>
      <p:ext uri="{BB962C8B-B14F-4D97-AF65-F5344CB8AC3E}">
        <p14:creationId xmlns:p14="http://schemas.microsoft.com/office/powerpoint/2010/main" val="257620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8D65FB4-638E-2E89-6746-35647D64AC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5528232"/>
            <a:ext cx="1849120" cy="1329768"/>
          </a:xfrm>
          <a:prstGeom prst="rect">
            <a:avLst/>
          </a:prstGeom>
        </p:spPr>
      </p:pic>
      <p:sp>
        <p:nvSpPr>
          <p:cNvPr id="4" name="TextBox 3">
            <a:extLst>
              <a:ext uri="{FF2B5EF4-FFF2-40B4-BE49-F238E27FC236}">
                <a16:creationId xmlns:a16="http://schemas.microsoft.com/office/drawing/2014/main" id="{D3D994CF-9A26-7271-5810-5F840D8DCE16}"/>
              </a:ext>
            </a:extLst>
          </p:cNvPr>
          <p:cNvSpPr txBox="1"/>
          <p:nvPr userDrawn="1"/>
        </p:nvSpPr>
        <p:spPr>
          <a:xfrm>
            <a:off x="911225" y="2259878"/>
            <a:ext cx="3115266" cy="646331"/>
          </a:xfrm>
          <a:prstGeom prst="rect">
            <a:avLst/>
          </a:prstGeom>
          <a:noFill/>
        </p:spPr>
        <p:txBody>
          <a:bodyPr wrap="square" rtlCol="0" anchor="b" anchorCtr="0">
            <a:spAutoFit/>
          </a:bodyPr>
          <a:lstStyle/>
          <a:p>
            <a:r>
              <a:rPr lang="en-DE" sz="3600"/>
              <a:t>Thank you.</a:t>
            </a:r>
          </a:p>
        </p:txBody>
      </p:sp>
      <p:sp>
        <p:nvSpPr>
          <p:cNvPr id="2" name="Oval 1">
            <a:extLst>
              <a:ext uri="{FF2B5EF4-FFF2-40B4-BE49-F238E27FC236}">
                <a16:creationId xmlns:a16="http://schemas.microsoft.com/office/drawing/2014/main" id="{C9BACC16-8637-4509-610B-7C4EF08454DA}"/>
              </a:ext>
            </a:extLst>
          </p:cNvPr>
          <p:cNvSpPr/>
          <p:nvPr userDrawn="1"/>
        </p:nvSpPr>
        <p:spPr>
          <a:xfrm>
            <a:off x="7788166" y="843723"/>
            <a:ext cx="4968490" cy="4968484"/>
          </a:xfrm>
          <a:prstGeom prst="ellipse">
            <a:avLst/>
          </a:prstGeom>
          <a:solidFill>
            <a:schemeClr val="accent1">
              <a:lumMod val="20000"/>
              <a:lumOff val="80000"/>
              <a:alpha val="25000"/>
            </a:schemeClr>
          </a:solidFill>
          <a:ln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 name="Oval 2">
            <a:extLst>
              <a:ext uri="{FF2B5EF4-FFF2-40B4-BE49-F238E27FC236}">
                <a16:creationId xmlns:a16="http://schemas.microsoft.com/office/drawing/2014/main" id="{C47AA25C-FA0A-0908-B1FA-432EEDD22CB3}"/>
              </a:ext>
            </a:extLst>
          </p:cNvPr>
          <p:cNvSpPr/>
          <p:nvPr userDrawn="1"/>
        </p:nvSpPr>
        <p:spPr>
          <a:xfrm>
            <a:off x="8071144" y="1132496"/>
            <a:ext cx="4402534" cy="4402528"/>
          </a:xfrm>
          <a:prstGeom prst="ellipse">
            <a:avLst/>
          </a:prstGeom>
          <a:solidFill>
            <a:schemeClr val="tx2">
              <a:lumMod val="40000"/>
              <a:lumOff val="6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5" name="Group 4">
            <a:extLst>
              <a:ext uri="{FF2B5EF4-FFF2-40B4-BE49-F238E27FC236}">
                <a16:creationId xmlns:a16="http://schemas.microsoft.com/office/drawing/2014/main" id="{E080C5F4-A934-54CA-146E-80964C5F332E}"/>
              </a:ext>
            </a:extLst>
          </p:cNvPr>
          <p:cNvGrpSpPr/>
          <p:nvPr userDrawn="1"/>
        </p:nvGrpSpPr>
        <p:grpSpPr>
          <a:xfrm>
            <a:off x="8852477" y="1913419"/>
            <a:ext cx="3029866" cy="3029866"/>
            <a:chOff x="1132187" y="4398259"/>
            <a:chExt cx="609600" cy="609600"/>
          </a:xfrm>
        </p:grpSpPr>
        <p:sp>
          <p:nvSpPr>
            <p:cNvPr id="7" name="Freeform 6">
              <a:extLst>
                <a:ext uri="{FF2B5EF4-FFF2-40B4-BE49-F238E27FC236}">
                  <a16:creationId xmlns:a16="http://schemas.microsoft.com/office/drawing/2014/main" id="{249BF5A2-89C5-7042-C3B1-82C327975671}"/>
                </a:ext>
              </a:extLst>
            </p:cNvPr>
            <p:cNvSpPr/>
            <p:nvPr/>
          </p:nvSpPr>
          <p:spPr>
            <a:xfrm>
              <a:off x="1132187" y="4398259"/>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00B565AE-003E-2C09-E3F8-7E0C8F5822BF}"/>
                </a:ext>
              </a:extLst>
            </p:cNvPr>
            <p:cNvSpPr/>
            <p:nvPr/>
          </p:nvSpPr>
          <p:spPr>
            <a:xfrm>
              <a:off x="1436987" y="4474459"/>
              <a:ext cx="190500" cy="190500"/>
            </a:xfrm>
            <a:custGeom>
              <a:avLst/>
              <a:gdLst>
                <a:gd name="connsiteX0" fmla="*/ 190500 w 190500"/>
                <a:gd name="connsiteY0" fmla="*/ 95250 h 190500"/>
                <a:gd name="connsiteX1" fmla="*/ 95250 w 190500"/>
                <a:gd name="connsiteY1" fmla="*/ 190500 h 190500"/>
                <a:gd name="connsiteX2" fmla="*/ 0 w 190500"/>
                <a:gd name="connsiteY2" fmla="*/ 95250 h 190500"/>
                <a:gd name="connsiteX3" fmla="*/ 95250 w 190500"/>
                <a:gd name="connsiteY3" fmla="*/ 0 h 190500"/>
                <a:gd name="connsiteX4" fmla="*/ 190500 w 19050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0500" y="95250"/>
                  </a:moveTo>
                  <a:cubicBezTo>
                    <a:pt x="190500" y="147855"/>
                    <a:pt x="147855" y="190500"/>
                    <a:pt x="95250" y="190500"/>
                  </a:cubicBezTo>
                  <a:cubicBezTo>
                    <a:pt x="42645" y="190500"/>
                    <a:pt x="0" y="147855"/>
                    <a:pt x="0" y="95250"/>
                  </a:cubicBezTo>
                  <a:cubicBezTo>
                    <a:pt x="0" y="42645"/>
                    <a:pt x="42645" y="0"/>
                    <a:pt x="95250" y="0"/>
                  </a:cubicBezTo>
                  <a:cubicBezTo>
                    <a:pt x="147855" y="0"/>
                    <a:pt x="190500" y="42645"/>
                    <a:pt x="190500" y="95250"/>
                  </a:cubicBezTo>
                  <a:close/>
                </a:path>
              </a:pathLst>
            </a:custGeom>
            <a:noFill/>
            <a:ln w="9525"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533F5C7D-0C38-1162-B941-7284CDC42485}"/>
                </a:ext>
              </a:extLst>
            </p:cNvPr>
            <p:cNvSpPr/>
            <p:nvPr/>
          </p:nvSpPr>
          <p:spPr>
            <a:xfrm>
              <a:off x="1222724" y="4488798"/>
              <a:ext cx="431946" cy="431945"/>
            </a:xfrm>
            <a:custGeom>
              <a:avLst/>
              <a:gdLst>
                <a:gd name="connsiteX0" fmla="*/ 425203 w 431946"/>
                <a:gd name="connsiteY0" fmla="*/ 431945 h 431945"/>
                <a:gd name="connsiteX1" fmla="*/ 329867 w 431946"/>
                <a:gd name="connsiteY1" fmla="*/ 336609 h 431945"/>
                <a:gd name="connsiteX2" fmla="*/ 320723 w 431946"/>
                <a:gd name="connsiteY2" fmla="*/ 344772 h 431945"/>
                <a:gd name="connsiteX3" fmla="*/ 91809 w 431946"/>
                <a:gd name="connsiteY3" fmla="*/ 360622 h 431945"/>
                <a:gd name="connsiteX4" fmla="*/ 98028 w 431946"/>
                <a:gd name="connsiteY4" fmla="*/ 385577 h 431945"/>
                <a:gd name="connsiteX5" fmla="*/ 88780 w 431946"/>
                <a:gd name="connsiteY5" fmla="*/ 387892 h 431945"/>
                <a:gd name="connsiteX6" fmla="*/ 78407 w 431946"/>
                <a:gd name="connsiteY6" fmla="*/ 346296 h 431945"/>
                <a:gd name="connsiteX7" fmla="*/ 119965 w 431946"/>
                <a:gd name="connsiteY7" fmla="*/ 335924 h 431945"/>
                <a:gd name="connsiteX8" fmla="*/ 122270 w 431946"/>
                <a:gd name="connsiteY8" fmla="*/ 345172 h 431945"/>
                <a:gd name="connsiteX9" fmla="*/ 95600 w 431946"/>
                <a:gd name="connsiteY9" fmla="*/ 351840 h 431945"/>
                <a:gd name="connsiteX10" fmla="*/ 351766 w 431946"/>
                <a:gd name="connsiteY10" fmla="*/ 295346 h 431945"/>
                <a:gd name="connsiteX11" fmla="*/ 362433 w 431946"/>
                <a:gd name="connsiteY11" fmla="*/ 114772 h 431945"/>
                <a:gd name="connsiteX12" fmla="*/ 371005 w 431946"/>
                <a:gd name="connsiteY12" fmla="*/ 110638 h 431945"/>
                <a:gd name="connsiteX13" fmla="*/ 336611 w 431946"/>
                <a:gd name="connsiteY13" fmla="*/ 329875 h 431945"/>
                <a:gd name="connsiteX14" fmla="*/ 431946 w 431946"/>
                <a:gd name="connsiteY14" fmla="*/ 425201 h 431945"/>
                <a:gd name="connsiteX15" fmla="*/ 195212 w 431946"/>
                <a:gd name="connsiteY15" fmla="*/ 333323 h 431945"/>
                <a:gd name="connsiteX16" fmla="*/ 57100 w 431946"/>
                <a:gd name="connsiteY16" fmla="*/ 195211 h 431945"/>
                <a:gd name="connsiteX17" fmla="*/ 195212 w 431946"/>
                <a:gd name="connsiteY17" fmla="*/ 57098 h 431945"/>
                <a:gd name="connsiteX18" fmla="*/ 333325 w 431946"/>
                <a:gd name="connsiteY18" fmla="*/ 195211 h 431945"/>
                <a:gd name="connsiteX19" fmla="*/ 195212 w 431946"/>
                <a:gd name="connsiteY19" fmla="*/ 333323 h 431945"/>
                <a:gd name="connsiteX20" fmla="*/ 195212 w 431946"/>
                <a:gd name="connsiteY20" fmla="*/ 66623 h 431945"/>
                <a:gd name="connsiteX21" fmla="*/ 66625 w 431946"/>
                <a:gd name="connsiteY21" fmla="*/ 195211 h 431945"/>
                <a:gd name="connsiteX22" fmla="*/ 195212 w 431946"/>
                <a:gd name="connsiteY22" fmla="*/ 323798 h 431945"/>
                <a:gd name="connsiteX23" fmla="*/ 323800 w 431946"/>
                <a:gd name="connsiteY23" fmla="*/ 195211 h 431945"/>
                <a:gd name="connsiteX24" fmla="*/ 195212 w 431946"/>
                <a:gd name="connsiteY24" fmla="*/ 66623 h 431945"/>
                <a:gd name="connsiteX25" fmla="*/ 19428 w 431946"/>
                <a:gd name="connsiteY25" fmla="*/ 279764 h 431945"/>
                <a:gd name="connsiteX26" fmla="*/ 110292 w 431946"/>
                <a:gd name="connsiteY26" fmla="*/ 19384 h 431945"/>
                <a:gd name="connsiteX27" fmla="*/ 298625 w 431946"/>
                <a:gd name="connsiteY27" fmla="*/ 29781 h 431945"/>
                <a:gd name="connsiteX28" fmla="*/ 292367 w 431946"/>
                <a:gd name="connsiteY28" fmla="*/ 4844 h 431945"/>
                <a:gd name="connsiteX29" fmla="*/ 301616 w 431946"/>
                <a:gd name="connsiteY29" fmla="*/ 2530 h 431945"/>
                <a:gd name="connsiteX30" fmla="*/ 311989 w 431946"/>
                <a:gd name="connsiteY30" fmla="*/ 44125 h 431945"/>
                <a:gd name="connsiteX31" fmla="*/ 270460 w 431946"/>
                <a:gd name="connsiteY31" fmla="*/ 54498 h 431945"/>
                <a:gd name="connsiteX32" fmla="*/ 268154 w 431946"/>
                <a:gd name="connsiteY32" fmla="*/ 45249 h 431945"/>
                <a:gd name="connsiteX33" fmla="*/ 294824 w 431946"/>
                <a:gd name="connsiteY33" fmla="*/ 38582 h 431945"/>
                <a:gd name="connsiteX34" fmla="*/ 38670 w 431946"/>
                <a:gd name="connsiteY34" fmla="*/ 95071 h 431945"/>
                <a:gd name="connsiteX35" fmla="*/ 28001 w 431946"/>
                <a:gd name="connsiteY35" fmla="*/ 275630 h 43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946" h="431945">
                  <a:moveTo>
                    <a:pt x="425203" y="431945"/>
                  </a:moveTo>
                  <a:lnTo>
                    <a:pt x="329867" y="336609"/>
                  </a:lnTo>
                  <a:cubicBezTo>
                    <a:pt x="326927" y="339410"/>
                    <a:pt x="323879" y="342131"/>
                    <a:pt x="320723" y="344772"/>
                  </a:cubicBezTo>
                  <a:cubicBezTo>
                    <a:pt x="255941" y="399167"/>
                    <a:pt x="163469" y="405570"/>
                    <a:pt x="91809" y="360622"/>
                  </a:cubicBezTo>
                  <a:lnTo>
                    <a:pt x="98028" y="385577"/>
                  </a:lnTo>
                  <a:lnTo>
                    <a:pt x="88780" y="387892"/>
                  </a:lnTo>
                  <a:lnTo>
                    <a:pt x="78407" y="346296"/>
                  </a:lnTo>
                  <a:lnTo>
                    <a:pt x="119965" y="335924"/>
                  </a:lnTo>
                  <a:lnTo>
                    <a:pt x="122270" y="345172"/>
                  </a:lnTo>
                  <a:lnTo>
                    <a:pt x="95600" y="351840"/>
                  </a:lnTo>
                  <a:cubicBezTo>
                    <a:pt x="181938" y="406978"/>
                    <a:pt x="296628" y="381685"/>
                    <a:pt x="351766" y="295346"/>
                  </a:cubicBezTo>
                  <a:cubicBezTo>
                    <a:pt x="386419" y="241085"/>
                    <a:pt x="390456" y="172736"/>
                    <a:pt x="362433" y="114772"/>
                  </a:cubicBezTo>
                  <a:lnTo>
                    <a:pt x="371005" y="110638"/>
                  </a:lnTo>
                  <a:cubicBezTo>
                    <a:pt x="406295" y="183752"/>
                    <a:pt x="392594" y="271081"/>
                    <a:pt x="336611" y="329875"/>
                  </a:cubicBezTo>
                  <a:lnTo>
                    <a:pt x="431946" y="425201"/>
                  </a:lnTo>
                  <a:close/>
                  <a:moveTo>
                    <a:pt x="195212" y="333323"/>
                  </a:moveTo>
                  <a:cubicBezTo>
                    <a:pt x="118935" y="333323"/>
                    <a:pt x="57100" y="271488"/>
                    <a:pt x="57100" y="195211"/>
                  </a:cubicBezTo>
                  <a:cubicBezTo>
                    <a:pt x="57100" y="118933"/>
                    <a:pt x="118935" y="57098"/>
                    <a:pt x="195212" y="57098"/>
                  </a:cubicBezTo>
                  <a:cubicBezTo>
                    <a:pt x="271489" y="57098"/>
                    <a:pt x="333325" y="118933"/>
                    <a:pt x="333325" y="195211"/>
                  </a:cubicBezTo>
                  <a:cubicBezTo>
                    <a:pt x="333235" y="271451"/>
                    <a:pt x="271452" y="333234"/>
                    <a:pt x="195212" y="333323"/>
                  </a:cubicBezTo>
                  <a:close/>
                  <a:moveTo>
                    <a:pt x="195212" y="66623"/>
                  </a:moveTo>
                  <a:cubicBezTo>
                    <a:pt x="124195" y="66623"/>
                    <a:pt x="66625" y="124194"/>
                    <a:pt x="66625" y="195211"/>
                  </a:cubicBezTo>
                  <a:cubicBezTo>
                    <a:pt x="66625" y="266228"/>
                    <a:pt x="124195" y="323798"/>
                    <a:pt x="195212" y="323798"/>
                  </a:cubicBezTo>
                  <a:cubicBezTo>
                    <a:pt x="266229" y="323798"/>
                    <a:pt x="323800" y="266228"/>
                    <a:pt x="323800" y="195211"/>
                  </a:cubicBezTo>
                  <a:cubicBezTo>
                    <a:pt x="323721" y="124226"/>
                    <a:pt x="266196" y="66702"/>
                    <a:pt x="195212" y="66623"/>
                  </a:cubicBezTo>
                  <a:close/>
                  <a:moveTo>
                    <a:pt x="19428" y="279764"/>
                  </a:moveTo>
                  <a:cubicBezTo>
                    <a:pt x="-27383" y="182771"/>
                    <a:pt x="13298" y="66195"/>
                    <a:pt x="110292" y="19384"/>
                  </a:cubicBezTo>
                  <a:cubicBezTo>
                    <a:pt x="170681" y="-9762"/>
                    <a:pt x="241810" y="-5835"/>
                    <a:pt x="298625" y="29781"/>
                  </a:cubicBezTo>
                  <a:lnTo>
                    <a:pt x="292367" y="4844"/>
                  </a:lnTo>
                  <a:lnTo>
                    <a:pt x="301616" y="2530"/>
                  </a:lnTo>
                  <a:lnTo>
                    <a:pt x="311989" y="44125"/>
                  </a:lnTo>
                  <a:lnTo>
                    <a:pt x="270460" y="54498"/>
                  </a:lnTo>
                  <a:lnTo>
                    <a:pt x="268154" y="45249"/>
                  </a:lnTo>
                  <a:lnTo>
                    <a:pt x="294824" y="38582"/>
                  </a:lnTo>
                  <a:cubicBezTo>
                    <a:pt x="208491" y="-16554"/>
                    <a:pt x="93806" y="8737"/>
                    <a:pt x="38670" y="95071"/>
                  </a:cubicBezTo>
                  <a:cubicBezTo>
                    <a:pt x="4020" y="149327"/>
                    <a:pt x="-18" y="217671"/>
                    <a:pt x="28001" y="275630"/>
                  </a:cubicBezTo>
                  <a:close/>
                </a:path>
              </a:pathLst>
            </a:custGeom>
            <a:solidFill>
              <a:schemeClr val="tx1"/>
            </a:solidFill>
            <a:ln w="9525" cap="flat">
              <a:noFill/>
              <a:prstDash val="solid"/>
              <a:miter/>
            </a:ln>
          </p:spPr>
          <p:txBody>
            <a:bodyPr rtlCol="0" anchor="ctr"/>
            <a:lstStyle/>
            <a:p>
              <a:endParaRPr lang="en-GB"/>
            </a:p>
          </p:txBody>
        </p:sp>
      </p:grpSp>
      <p:grpSp>
        <p:nvGrpSpPr>
          <p:cNvPr id="10" name="Group 9">
            <a:extLst>
              <a:ext uri="{FF2B5EF4-FFF2-40B4-BE49-F238E27FC236}">
                <a16:creationId xmlns:a16="http://schemas.microsoft.com/office/drawing/2014/main" id="{ED24807D-50FD-BF0A-CAFD-D974FA3E3CD7}"/>
              </a:ext>
            </a:extLst>
          </p:cNvPr>
          <p:cNvGrpSpPr/>
          <p:nvPr userDrawn="1"/>
        </p:nvGrpSpPr>
        <p:grpSpPr>
          <a:xfrm>
            <a:off x="9635083" y="2753165"/>
            <a:ext cx="1337718" cy="1337718"/>
            <a:chOff x="5791200" y="3124200"/>
            <a:chExt cx="609600" cy="609600"/>
          </a:xfrm>
        </p:grpSpPr>
        <p:sp>
          <p:nvSpPr>
            <p:cNvPr id="11" name="Freeform 10">
              <a:extLst>
                <a:ext uri="{FF2B5EF4-FFF2-40B4-BE49-F238E27FC236}">
                  <a16:creationId xmlns:a16="http://schemas.microsoft.com/office/drawing/2014/main" id="{B147A3D2-EE0A-2BA3-8B55-57CDAF3F51F4}"/>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12" name="Freeform 11">
              <a:extLst>
                <a:ext uri="{FF2B5EF4-FFF2-40B4-BE49-F238E27FC236}">
                  <a16:creationId xmlns:a16="http://schemas.microsoft.com/office/drawing/2014/main" id="{1BFBE70E-BF2E-BBCA-7D5F-2F07B8D53E0C}"/>
                </a:ext>
              </a:extLst>
            </p:cNvPr>
            <p:cNvSpPr/>
            <p:nvPr/>
          </p:nvSpPr>
          <p:spPr>
            <a:xfrm>
              <a:off x="5895975" y="3228975"/>
              <a:ext cx="400050" cy="314325"/>
            </a:xfrm>
            <a:custGeom>
              <a:avLst/>
              <a:gdLst>
                <a:gd name="connsiteX0" fmla="*/ 400050 w 400050"/>
                <a:gd name="connsiteY0" fmla="*/ 47625 h 314325"/>
                <a:gd name="connsiteX1" fmla="*/ 352425 w 400050"/>
                <a:gd name="connsiteY1" fmla="*/ 0 h 314325"/>
                <a:gd name="connsiteX2" fmla="*/ 133350 w 400050"/>
                <a:gd name="connsiteY2" fmla="*/ 219075 h 314325"/>
                <a:gd name="connsiteX3" fmla="*/ 47625 w 400050"/>
                <a:gd name="connsiteY3" fmla="*/ 133350 h 314325"/>
                <a:gd name="connsiteX4" fmla="*/ 0 w 400050"/>
                <a:gd name="connsiteY4" fmla="*/ 180975 h 314325"/>
                <a:gd name="connsiteX5" fmla="*/ 133350 w 400050"/>
                <a:gd name="connsiteY5" fmla="*/ 314325 h 314325"/>
                <a:gd name="connsiteX6" fmla="*/ 400050 w 400050"/>
                <a:gd name="connsiteY6" fmla="*/ 476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314325">
                  <a:moveTo>
                    <a:pt x="400050" y="47625"/>
                  </a:moveTo>
                  <a:lnTo>
                    <a:pt x="352425" y="0"/>
                  </a:lnTo>
                  <a:lnTo>
                    <a:pt x="133350" y="219075"/>
                  </a:lnTo>
                  <a:lnTo>
                    <a:pt x="47625" y="133350"/>
                  </a:lnTo>
                  <a:lnTo>
                    <a:pt x="0" y="180975"/>
                  </a:lnTo>
                  <a:lnTo>
                    <a:pt x="133350" y="314325"/>
                  </a:lnTo>
                  <a:lnTo>
                    <a:pt x="400050" y="47625"/>
                  </a:lnTo>
                  <a:close/>
                </a:path>
              </a:pathLst>
            </a:custGeom>
            <a:solidFill>
              <a:schemeClr val="accent1"/>
            </a:solidFill>
            <a:ln w="9525" cap="flat">
              <a:noFill/>
              <a:prstDash val="solid"/>
              <a:miter/>
            </a:ln>
          </p:spPr>
          <p:txBody>
            <a:bodyPr rtlCol="0" anchor="ctr"/>
            <a:lstStyle/>
            <a:p>
              <a:endParaRPr lang="en-DE"/>
            </a:p>
          </p:txBody>
        </p:sp>
        <p:sp>
          <p:nvSpPr>
            <p:cNvPr id="13" name="Freeform 12">
              <a:extLst>
                <a:ext uri="{FF2B5EF4-FFF2-40B4-BE49-F238E27FC236}">
                  <a16:creationId xmlns:a16="http://schemas.microsoft.com/office/drawing/2014/main" id="{6F2CB55B-B307-0860-2052-AEDB5FC2128F}"/>
                </a:ext>
              </a:extLst>
            </p:cNvPr>
            <p:cNvSpPr/>
            <p:nvPr/>
          </p:nvSpPr>
          <p:spPr>
            <a:xfrm>
              <a:off x="5913024" y="3293649"/>
              <a:ext cx="365950" cy="261175"/>
            </a:xfrm>
            <a:custGeom>
              <a:avLst/>
              <a:gdLst>
                <a:gd name="connsiteX0" fmla="*/ 140113 w 365950"/>
                <a:gd name="connsiteY0" fmla="*/ 261175 h 261175"/>
                <a:gd name="connsiteX1" fmla="*/ 0 w 365950"/>
                <a:gd name="connsiteY1" fmla="*/ 121063 h 261175"/>
                <a:gd name="connsiteX2" fmla="*/ 35338 w 365950"/>
                <a:gd name="connsiteY2" fmla="*/ 85725 h 261175"/>
                <a:gd name="connsiteX3" fmla="*/ 140113 w 365950"/>
                <a:gd name="connsiteY3" fmla="*/ 190500 h 261175"/>
                <a:gd name="connsiteX4" fmla="*/ 330613 w 365950"/>
                <a:gd name="connsiteY4" fmla="*/ 0 h 261175"/>
                <a:gd name="connsiteX5" fmla="*/ 365951 w 365950"/>
                <a:gd name="connsiteY5" fmla="*/ 35338 h 261175"/>
                <a:gd name="connsiteX6" fmla="*/ 140113 w 365950"/>
                <a:gd name="connsiteY6" fmla="*/ 261175 h 261175"/>
                <a:gd name="connsiteX7" fmla="*/ 13526 w 365950"/>
                <a:gd name="connsiteY7" fmla="*/ 121063 h 261175"/>
                <a:gd name="connsiteX8" fmla="*/ 140113 w 365950"/>
                <a:gd name="connsiteY8" fmla="*/ 247650 h 261175"/>
                <a:gd name="connsiteX9" fmla="*/ 352425 w 365950"/>
                <a:gd name="connsiteY9" fmla="*/ 35338 h 261175"/>
                <a:gd name="connsiteX10" fmla="*/ 330613 w 365950"/>
                <a:gd name="connsiteY10" fmla="*/ 13525 h 261175"/>
                <a:gd name="connsiteX11" fmla="*/ 140113 w 365950"/>
                <a:gd name="connsiteY11" fmla="*/ 204025 h 261175"/>
                <a:gd name="connsiteX12" fmla="*/ 35338 w 365950"/>
                <a:gd name="connsiteY12" fmla="*/ 99250 h 261175"/>
                <a:gd name="connsiteX13" fmla="*/ 13526 w 365950"/>
                <a:gd name="connsiteY13" fmla="*/ 121063 h 26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950" h="261175">
                  <a:moveTo>
                    <a:pt x="140113" y="261175"/>
                  </a:moveTo>
                  <a:lnTo>
                    <a:pt x="0" y="121063"/>
                  </a:lnTo>
                  <a:lnTo>
                    <a:pt x="35338" y="85725"/>
                  </a:lnTo>
                  <a:lnTo>
                    <a:pt x="140113" y="190500"/>
                  </a:lnTo>
                  <a:lnTo>
                    <a:pt x="330613" y="0"/>
                  </a:lnTo>
                  <a:lnTo>
                    <a:pt x="365951" y="35338"/>
                  </a:lnTo>
                  <a:lnTo>
                    <a:pt x="140113" y="261175"/>
                  </a:lnTo>
                  <a:close/>
                  <a:moveTo>
                    <a:pt x="13526" y="121063"/>
                  </a:moveTo>
                  <a:lnTo>
                    <a:pt x="140113" y="247650"/>
                  </a:lnTo>
                  <a:lnTo>
                    <a:pt x="352425" y="35338"/>
                  </a:lnTo>
                  <a:lnTo>
                    <a:pt x="330613" y="13525"/>
                  </a:lnTo>
                  <a:lnTo>
                    <a:pt x="140113" y="204025"/>
                  </a:lnTo>
                  <a:lnTo>
                    <a:pt x="35338" y="99250"/>
                  </a:lnTo>
                  <a:lnTo>
                    <a:pt x="13526" y="121063"/>
                  </a:lnTo>
                  <a:close/>
                </a:path>
              </a:pathLst>
            </a:custGeom>
            <a:solidFill>
              <a:schemeClr val="tx1"/>
            </a:solidFill>
            <a:ln w="9525" cap="flat">
              <a:noFill/>
              <a:prstDash val="solid"/>
              <a:miter/>
            </a:ln>
          </p:spPr>
          <p:txBody>
            <a:bodyPr rtlCol="0" anchor="ctr"/>
            <a:lstStyle/>
            <a:p>
              <a:endParaRPr lang="en-DE"/>
            </a:p>
          </p:txBody>
        </p:sp>
      </p:grpSp>
      <p:sp>
        <p:nvSpPr>
          <p:cNvPr id="18" name="Oval 17">
            <a:extLst>
              <a:ext uri="{FF2B5EF4-FFF2-40B4-BE49-F238E27FC236}">
                <a16:creationId xmlns:a16="http://schemas.microsoft.com/office/drawing/2014/main" id="{F96AC054-9B49-CD53-AAF6-196DD267C068}"/>
              </a:ext>
            </a:extLst>
          </p:cNvPr>
          <p:cNvSpPr/>
          <p:nvPr userDrawn="1"/>
        </p:nvSpPr>
        <p:spPr>
          <a:xfrm>
            <a:off x="7340425" y="395982"/>
            <a:ext cx="5863972" cy="5863966"/>
          </a:xfrm>
          <a:prstGeom prst="ellipse">
            <a:avLst/>
          </a:prstGeom>
          <a:noFill/>
          <a:ln w="6350"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7" name="Oval 26">
            <a:extLst>
              <a:ext uri="{FF2B5EF4-FFF2-40B4-BE49-F238E27FC236}">
                <a16:creationId xmlns:a16="http://schemas.microsoft.com/office/drawing/2014/main" id="{36469B64-651D-7E07-B1AB-F4B6A777F763}"/>
              </a:ext>
            </a:extLst>
          </p:cNvPr>
          <p:cNvSpPr/>
          <p:nvPr userDrawn="1"/>
        </p:nvSpPr>
        <p:spPr>
          <a:xfrm>
            <a:off x="7654819" y="710376"/>
            <a:ext cx="5235184" cy="5235178"/>
          </a:xfrm>
          <a:prstGeom prst="ellipse">
            <a:avLst/>
          </a:prstGeom>
          <a:noFill/>
          <a:ln w="9525"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52452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AA6830E-C4B2-D52B-CB71-EACE0A7B64C6}"/>
              </a:ext>
            </a:extLst>
          </p:cNvPr>
          <p:cNvSpPr>
            <a:spLocks noGrp="1"/>
          </p:cNvSpPr>
          <p:nvPr>
            <p:ph type="title"/>
          </p:nvPr>
        </p:nvSpPr>
        <p:spPr>
          <a:xfrm>
            <a:off x="911226" y="584201"/>
            <a:ext cx="10369549" cy="612774"/>
          </a:xfrm>
        </p:spPr>
        <p:txBody>
          <a:bodyPr>
            <a:normAutofit/>
          </a:bodyPr>
          <a:lstStyle>
            <a:lvl1pPr>
              <a:defRPr sz="4000" b="1"/>
            </a:lvl1pPr>
          </a:lstStyle>
          <a:p>
            <a:r>
              <a:rPr lang="en-GB"/>
              <a:t>Click to edit Master title style</a:t>
            </a:r>
            <a:endParaRPr lang="en-DE"/>
          </a:p>
        </p:txBody>
      </p:sp>
      <p:sp>
        <p:nvSpPr>
          <p:cNvPr id="10" name="Content Placeholder 2">
            <a:extLst>
              <a:ext uri="{FF2B5EF4-FFF2-40B4-BE49-F238E27FC236}">
                <a16:creationId xmlns:a16="http://schemas.microsoft.com/office/drawing/2014/main" id="{3516F2C3-2306-F2EE-A5CF-5914383C7998}"/>
              </a:ext>
            </a:extLst>
          </p:cNvPr>
          <p:cNvSpPr>
            <a:spLocks noGrp="1"/>
          </p:cNvSpPr>
          <p:nvPr>
            <p:ph idx="1"/>
          </p:nvPr>
        </p:nvSpPr>
        <p:spPr>
          <a:xfrm>
            <a:off x="911226" y="1952625"/>
            <a:ext cx="10369550"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0209745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1062271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content/orna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Oval 6">
            <a:extLst>
              <a:ext uri="{FF2B5EF4-FFF2-40B4-BE49-F238E27FC236}">
                <a16:creationId xmlns:a16="http://schemas.microsoft.com/office/drawing/2014/main" id="{886ABEB3-CC4B-EB46-83FB-E284BD30C2FD}"/>
              </a:ext>
            </a:extLst>
          </p:cNvPr>
          <p:cNvSpPr/>
          <p:nvPr userDrawn="1"/>
        </p:nvSpPr>
        <p:spPr>
          <a:xfrm>
            <a:off x="9754955" y="-342694"/>
            <a:ext cx="827388" cy="82738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8" name="Oval 7">
            <a:extLst>
              <a:ext uri="{FF2B5EF4-FFF2-40B4-BE49-F238E27FC236}">
                <a16:creationId xmlns:a16="http://schemas.microsoft.com/office/drawing/2014/main" id="{9476543D-DB5C-2242-95B9-2E58F7F53EBC}"/>
              </a:ext>
            </a:extLst>
          </p:cNvPr>
          <p:cNvSpPr/>
          <p:nvPr userDrawn="1"/>
        </p:nvSpPr>
        <p:spPr>
          <a:xfrm>
            <a:off x="9754955" y="889852"/>
            <a:ext cx="827388" cy="82738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9" name="Oval 8">
            <a:extLst>
              <a:ext uri="{FF2B5EF4-FFF2-40B4-BE49-F238E27FC236}">
                <a16:creationId xmlns:a16="http://schemas.microsoft.com/office/drawing/2014/main" id="{21375BE7-DB13-9D43-A89D-4C5E196A2926}"/>
              </a:ext>
            </a:extLst>
          </p:cNvPr>
          <p:cNvSpPr/>
          <p:nvPr userDrawn="1"/>
        </p:nvSpPr>
        <p:spPr>
          <a:xfrm>
            <a:off x="9754955" y="2122398"/>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0" name="Oval 9">
            <a:extLst>
              <a:ext uri="{FF2B5EF4-FFF2-40B4-BE49-F238E27FC236}">
                <a16:creationId xmlns:a16="http://schemas.microsoft.com/office/drawing/2014/main" id="{9F1279C1-5FA0-C046-A004-DB4F8F51B1AB}"/>
              </a:ext>
            </a:extLst>
          </p:cNvPr>
          <p:cNvSpPr/>
          <p:nvPr userDrawn="1"/>
        </p:nvSpPr>
        <p:spPr>
          <a:xfrm>
            <a:off x="9754955" y="3354944"/>
            <a:ext cx="827388" cy="827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1" name="Oval 10">
            <a:extLst>
              <a:ext uri="{FF2B5EF4-FFF2-40B4-BE49-F238E27FC236}">
                <a16:creationId xmlns:a16="http://schemas.microsoft.com/office/drawing/2014/main" id="{6BF06184-31FE-D34C-B99B-5CCC0F6E65C1}"/>
              </a:ext>
            </a:extLst>
          </p:cNvPr>
          <p:cNvSpPr/>
          <p:nvPr userDrawn="1"/>
        </p:nvSpPr>
        <p:spPr>
          <a:xfrm>
            <a:off x="9754955" y="4587490"/>
            <a:ext cx="827388" cy="82738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3" name="Oval 12">
            <a:extLst>
              <a:ext uri="{FF2B5EF4-FFF2-40B4-BE49-F238E27FC236}">
                <a16:creationId xmlns:a16="http://schemas.microsoft.com/office/drawing/2014/main" id="{6FA84429-F06B-C047-8512-984D486257AD}"/>
              </a:ext>
            </a:extLst>
          </p:cNvPr>
          <p:cNvSpPr/>
          <p:nvPr userDrawn="1"/>
        </p:nvSpPr>
        <p:spPr>
          <a:xfrm>
            <a:off x="10649900" y="273579"/>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4" name="Oval 13">
            <a:extLst>
              <a:ext uri="{FF2B5EF4-FFF2-40B4-BE49-F238E27FC236}">
                <a16:creationId xmlns:a16="http://schemas.microsoft.com/office/drawing/2014/main" id="{0A9D1EA9-8BF2-2E4A-9E74-A58C45CEC3BB}"/>
              </a:ext>
            </a:extLst>
          </p:cNvPr>
          <p:cNvSpPr/>
          <p:nvPr userDrawn="1"/>
        </p:nvSpPr>
        <p:spPr>
          <a:xfrm>
            <a:off x="10649900" y="1506125"/>
            <a:ext cx="827388" cy="827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5" name="Oval 14">
            <a:extLst>
              <a:ext uri="{FF2B5EF4-FFF2-40B4-BE49-F238E27FC236}">
                <a16:creationId xmlns:a16="http://schemas.microsoft.com/office/drawing/2014/main" id="{B34FF089-B880-C24E-A943-758215F4ACB8}"/>
              </a:ext>
            </a:extLst>
          </p:cNvPr>
          <p:cNvSpPr/>
          <p:nvPr userDrawn="1"/>
        </p:nvSpPr>
        <p:spPr>
          <a:xfrm>
            <a:off x="10649900" y="2738671"/>
            <a:ext cx="827388" cy="82738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6" name="Oval 15">
            <a:extLst>
              <a:ext uri="{FF2B5EF4-FFF2-40B4-BE49-F238E27FC236}">
                <a16:creationId xmlns:a16="http://schemas.microsoft.com/office/drawing/2014/main" id="{766F5993-78FC-AB4C-8F05-E819B7B7BDC7}"/>
              </a:ext>
            </a:extLst>
          </p:cNvPr>
          <p:cNvSpPr/>
          <p:nvPr userDrawn="1"/>
        </p:nvSpPr>
        <p:spPr>
          <a:xfrm>
            <a:off x="10649900" y="3971217"/>
            <a:ext cx="827388" cy="82738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7" name="Oval 16">
            <a:extLst>
              <a:ext uri="{FF2B5EF4-FFF2-40B4-BE49-F238E27FC236}">
                <a16:creationId xmlns:a16="http://schemas.microsoft.com/office/drawing/2014/main" id="{05232E82-2F69-BD4E-984B-A6CBDE621739}"/>
              </a:ext>
            </a:extLst>
          </p:cNvPr>
          <p:cNvSpPr/>
          <p:nvPr userDrawn="1"/>
        </p:nvSpPr>
        <p:spPr>
          <a:xfrm>
            <a:off x="10649900" y="5203761"/>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401622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content/orna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9" name="Oval 18">
            <a:extLst>
              <a:ext uri="{FF2B5EF4-FFF2-40B4-BE49-F238E27FC236}">
                <a16:creationId xmlns:a16="http://schemas.microsoft.com/office/drawing/2014/main" id="{4816B832-DEAE-C545-82E0-8F96F6C7EE02}"/>
              </a:ext>
            </a:extLst>
          </p:cNvPr>
          <p:cNvSpPr/>
          <p:nvPr userDrawn="1"/>
        </p:nvSpPr>
        <p:spPr>
          <a:xfrm>
            <a:off x="-5074709" y="-6821669"/>
            <a:ext cx="16188055" cy="16188055"/>
          </a:xfrm>
          <a:prstGeom prst="ellipse">
            <a:avLst/>
          </a:prstGeom>
          <a:noFill/>
          <a:ln w="2540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0" name="Oval 19">
            <a:extLst>
              <a:ext uri="{FF2B5EF4-FFF2-40B4-BE49-F238E27FC236}">
                <a16:creationId xmlns:a16="http://schemas.microsoft.com/office/drawing/2014/main" id="{0A4F8888-2E89-0940-8C38-7923EA0EF178}"/>
              </a:ext>
            </a:extLst>
          </p:cNvPr>
          <p:cNvSpPr/>
          <p:nvPr userDrawn="1"/>
        </p:nvSpPr>
        <p:spPr>
          <a:xfrm>
            <a:off x="-4888593" y="-6821669"/>
            <a:ext cx="16188055" cy="16188055"/>
          </a:xfrm>
          <a:prstGeom prst="ellipse">
            <a:avLst/>
          </a:prstGeom>
          <a:noFill/>
          <a:ln w="38100">
            <a:gradFill flip="none" rotWithShape="1">
              <a:gsLst>
                <a:gs pos="18000">
                  <a:schemeClr val="accent1">
                    <a:alpha val="0"/>
                  </a:schemeClr>
                </a:gs>
                <a:gs pos="50000">
                  <a:schemeClr val="accent1">
                    <a:alpha val="80000"/>
                  </a:schemeClr>
                </a:gs>
              </a:gsLst>
              <a:lin ang="16200000" scaled="1"/>
              <a:tileRect/>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1" name="Oval 20">
            <a:extLst>
              <a:ext uri="{FF2B5EF4-FFF2-40B4-BE49-F238E27FC236}">
                <a16:creationId xmlns:a16="http://schemas.microsoft.com/office/drawing/2014/main" id="{79E870D1-CA94-3940-B408-069D9B661908}"/>
              </a:ext>
            </a:extLst>
          </p:cNvPr>
          <p:cNvSpPr/>
          <p:nvPr userDrawn="1"/>
        </p:nvSpPr>
        <p:spPr>
          <a:xfrm>
            <a:off x="-5015230" y="-6716472"/>
            <a:ext cx="16188055" cy="16188055"/>
          </a:xfrm>
          <a:prstGeom prst="ellipse">
            <a:avLst/>
          </a:prstGeom>
          <a:noFill/>
          <a:ln w="38100">
            <a:gradFill flip="none" rotWithShape="1">
              <a:gsLst>
                <a:gs pos="20000">
                  <a:schemeClr val="accent1">
                    <a:alpha val="0"/>
                  </a:schemeClr>
                </a:gs>
                <a:gs pos="30000">
                  <a:schemeClr val="accent1">
                    <a:alpha val="5009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2066529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content/ornament 3">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5D2EFD0-9392-024E-99D7-2CEF53E8F636}"/>
              </a:ext>
            </a:extLst>
          </p:cNvPr>
          <p:cNvSpPr/>
          <p:nvPr userDrawn="1"/>
        </p:nvSpPr>
        <p:spPr>
          <a:xfrm>
            <a:off x="7788279" y="1881052"/>
            <a:ext cx="8807441" cy="8807441"/>
          </a:xfrm>
          <a:prstGeom prst="ellipse">
            <a:avLst/>
          </a:prstGeom>
          <a:noFill/>
          <a:ln w="38100">
            <a:gradFill flip="none" rotWithShape="1">
              <a:gsLst>
                <a:gs pos="49000">
                  <a:schemeClr val="accent1">
                    <a:alpha val="0"/>
                  </a:schemeClr>
                </a:gs>
                <a:gs pos="100000">
                  <a:schemeClr val="accent1"/>
                </a:gs>
              </a:gsLst>
              <a:lin ang="16200000" scaled="1"/>
              <a:tileRect/>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9" name="Oval 18">
            <a:extLst>
              <a:ext uri="{FF2B5EF4-FFF2-40B4-BE49-F238E27FC236}">
                <a16:creationId xmlns:a16="http://schemas.microsoft.com/office/drawing/2014/main" id="{F13A45E0-C045-6744-A479-4CA0596DC754}"/>
              </a:ext>
            </a:extLst>
          </p:cNvPr>
          <p:cNvSpPr/>
          <p:nvPr userDrawn="1"/>
        </p:nvSpPr>
        <p:spPr>
          <a:xfrm>
            <a:off x="9035335" y="-936101"/>
            <a:ext cx="2245440" cy="2245440"/>
          </a:xfrm>
          <a:prstGeom prst="ellipse">
            <a:avLst/>
          </a:prstGeom>
          <a:noFill/>
          <a:ln w="38100">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0" name="Oval 19">
            <a:extLst>
              <a:ext uri="{FF2B5EF4-FFF2-40B4-BE49-F238E27FC236}">
                <a16:creationId xmlns:a16="http://schemas.microsoft.com/office/drawing/2014/main" id="{3EE6DB1C-E0CD-A740-99CB-85AF54464033}"/>
              </a:ext>
            </a:extLst>
          </p:cNvPr>
          <p:cNvSpPr/>
          <p:nvPr userDrawn="1"/>
        </p:nvSpPr>
        <p:spPr>
          <a:xfrm>
            <a:off x="9308508" y="-1002440"/>
            <a:ext cx="5766983" cy="5766983"/>
          </a:xfrm>
          <a:prstGeom prst="ellipse">
            <a:avLst/>
          </a:prstGeom>
          <a:noFill/>
          <a:ln w="381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2457339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itl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D19-3F8B-3E4E-B173-BEDB6EA9E9DF}"/>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16D71EEF-21EE-5742-8475-9B7961F087F9}"/>
              </a:ext>
            </a:extLst>
          </p:cNvPr>
          <p:cNvSpPr>
            <a:spLocks noGrp="1"/>
          </p:cNvSpPr>
          <p:nvPr>
            <p:ph sz="half" idx="1"/>
          </p:nvPr>
        </p:nvSpPr>
        <p:spPr>
          <a:xfrm>
            <a:off x="911225" y="1952625"/>
            <a:ext cx="5076825"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B1366D9D-56D6-EF44-A85D-13A16BC09FC2}"/>
              </a:ext>
            </a:extLst>
          </p:cNvPr>
          <p:cNvSpPr>
            <a:spLocks noGrp="1"/>
          </p:cNvSpPr>
          <p:nvPr>
            <p:ph sz="half" idx="2"/>
          </p:nvPr>
        </p:nvSpPr>
        <p:spPr>
          <a:xfrm>
            <a:off x="6096000" y="1952625"/>
            <a:ext cx="5076826"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3031899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headlines/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D19-3F8B-3E4E-B173-BEDB6EA9E9DF}"/>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16D71EEF-21EE-5742-8475-9B7961F087F9}"/>
              </a:ext>
            </a:extLst>
          </p:cNvPr>
          <p:cNvSpPr>
            <a:spLocks noGrp="1"/>
          </p:cNvSpPr>
          <p:nvPr>
            <p:ph sz="half" idx="1"/>
          </p:nvPr>
        </p:nvSpPr>
        <p:spPr>
          <a:xfrm>
            <a:off x="911225" y="2492375"/>
            <a:ext cx="5076825" cy="349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B1366D9D-56D6-EF44-A85D-13A16BC09FC2}"/>
              </a:ext>
            </a:extLst>
          </p:cNvPr>
          <p:cNvSpPr>
            <a:spLocks noGrp="1"/>
          </p:cNvSpPr>
          <p:nvPr>
            <p:ph sz="half" idx="2"/>
          </p:nvPr>
        </p:nvSpPr>
        <p:spPr>
          <a:xfrm>
            <a:off x="6096000" y="2492375"/>
            <a:ext cx="5076826" cy="349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SmartArt Placeholder 17">
            <a:extLst>
              <a:ext uri="{FF2B5EF4-FFF2-40B4-BE49-F238E27FC236}">
                <a16:creationId xmlns:a16="http://schemas.microsoft.com/office/drawing/2014/main" id="{F194C263-9C70-7F49-A7C8-A597B078A844}"/>
              </a:ext>
            </a:extLst>
          </p:cNvPr>
          <p:cNvSpPr>
            <a:spLocks noGrp="1"/>
          </p:cNvSpPr>
          <p:nvPr>
            <p:ph type="dgm" sz="quarter" idx="17" hasCustomPrompt="1"/>
          </p:nvPr>
        </p:nvSpPr>
        <p:spPr>
          <a:xfrm>
            <a:off x="911225" y="2307357"/>
            <a:ext cx="5076825" cy="39600"/>
          </a:xfrm>
          <a:solidFill>
            <a:schemeClr val="accent1"/>
          </a:solidFill>
        </p:spPr>
        <p:txBody>
          <a:bodyPr>
            <a:noAutofit/>
          </a:bodyPr>
          <a:lstStyle>
            <a:lvl1pPr marL="0" indent="0">
              <a:buNone/>
              <a:defRPr sz="200"/>
            </a:lvl1pPr>
          </a:lstStyle>
          <a:p>
            <a:r>
              <a:rPr lang="en-DE"/>
              <a:t> </a:t>
            </a:r>
          </a:p>
        </p:txBody>
      </p:sp>
      <p:sp>
        <p:nvSpPr>
          <p:cNvPr id="9" name="Text Placeholder 8">
            <a:extLst>
              <a:ext uri="{FF2B5EF4-FFF2-40B4-BE49-F238E27FC236}">
                <a16:creationId xmlns:a16="http://schemas.microsoft.com/office/drawing/2014/main" id="{501E5763-E50F-9346-AC2A-381FF59DA18A}"/>
              </a:ext>
            </a:extLst>
          </p:cNvPr>
          <p:cNvSpPr>
            <a:spLocks noGrp="1"/>
          </p:cNvSpPr>
          <p:nvPr>
            <p:ph type="body" sz="quarter" idx="20" hasCustomPrompt="1"/>
          </p:nvPr>
        </p:nvSpPr>
        <p:spPr>
          <a:xfrm>
            <a:off x="911225" y="1952625"/>
            <a:ext cx="5076825" cy="354013"/>
          </a:xfrm>
        </p:spPr>
        <p:txBody>
          <a:bodyPr/>
          <a:lstStyle>
            <a:lvl1pPr marL="0" indent="0">
              <a:buFontTx/>
              <a:buNone/>
              <a:defRPr b="1">
                <a:solidFill>
                  <a:schemeClr val="tx1"/>
                </a:solidFill>
                <a:latin typeface="+mj-lt"/>
              </a:defRPr>
            </a:lvl1pPr>
            <a:lvl2pPr marL="457200" indent="0">
              <a:buFontTx/>
              <a:buNone/>
              <a:defRPr b="1">
                <a:solidFill>
                  <a:schemeClr val="tx1"/>
                </a:solidFill>
                <a:latin typeface="+mj-lt"/>
              </a:defRPr>
            </a:lvl2pPr>
            <a:lvl3pPr marL="914400" indent="0">
              <a:buFontTx/>
              <a:buNone/>
              <a:defRPr b="1">
                <a:solidFill>
                  <a:schemeClr val="tx1"/>
                </a:solidFill>
                <a:latin typeface="+mj-lt"/>
              </a:defRPr>
            </a:lvl3pPr>
            <a:lvl4pPr marL="1371600" indent="0">
              <a:buFontTx/>
              <a:buNone/>
              <a:defRPr b="1">
                <a:solidFill>
                  <a:schemeClr val="tx1"/>
                </a:solidFill>
                <a:latin typeface="+mj-lt"/>
              </a:defRPr>
            </a:lvl4pPr>
            <a:lvl5pPr marL="1828800" indent="0">
              <a:buFontTx/>
              <a:buNone/>
              <a:defRPr b="1">
                <a:solidFill>
                  <a:schemeClr val="tx1"/>
                </a:solidFill>
                <a:latin typeface="+mj-lt"/>
              </a:defRPr>
            </a:lvl5pPr>
          </a:lstStyle>
          <a:p>
            <a:pPr lvl="0"/>
            <a:r>
              <a:rPr lang="en-US"/>
              <a:t>Headline</a:t>
            </a:r>
            <a:endParaRPr lang="en-GB"/>
          </a:p>
        </p:txBody>
      </p:sp>
      <p:sp>
        <p:nvSpPr>
          <p:cNvPr id="10" name="Text Placeholder 8">
            <a:extLst>
              <a:ext uri="{FF2B5EF4-FFF2-40B4-BE49-F238E27FC236}">
                <a16:creationId xmlns:a16="http://schemas.microsoft.com/office/drawing/2014/main" id="{DDAA3084-3AF7-294F-AE51-2478031B9E9A}"/>
              </a:ext>
            </a:extLst>
          </p:cNvPr>
          <p:cNvSpPr>
            <a:spLocks noGrp="1"/>
          </p:cNvSpPr>
          <p:nvPr>
            <p:ph type="body" sz="quarter" idx="21" hasCustomPrompt="1"/>
          </p:nvPr>
        </p:nvSpPr>
        <p:spPr>
          <a:xfrm>
            <a:off x="6096002" y="1952625"/>
            <a:ext cx="5076825" cy="354013"/>
          </a:xfrm>
        </p:spPr>
        <p:txBody>
          <a:bodyPr/>
          <a:lstStyle>
            <a:lvl1pPr marL="0" indent="0">
              <a:buFontTx/>
              <a:buNone/>
              <a:defRPr b="1">
                <a:solidFill>
                  <a:schemeClr val="tx1"/>
                </a:solidFill>
                <a:latin typeface="+mj-lt"/>
              </a:defRPr>
            </a:lvl1pPr>
            <a:lvl2pPr marL="457200" indent="0">
              <a:buFontTx/>
              <a:buNone/>
              <a:defRPr b="1">
                <a:solidFill>
                  <a:schemeClr val="tx1"/>
                </a:solidFill>
                <a:latin typeface="+mj-lt"/>
              </a:defRPr>
            </a:lvl2pPr>
            <a:lvl3pPr marL="914400" indent="0">
              <a:buFontTx/>
              <a:buNone/>
              <a:defRPr b="1">
                <a:solidFill>
                  <a:schemeClr val="tx1"/>
                </a:solidFill>
                <a:latin typeface="+mj-lt"/>
              </a:defRPr>
            </a:lvl3pPr>
            <a:lvl4pPr marL="1371600" indent="0">
              <a:buFontTx/>
              <a:buNone/>
              <a:defRPr b="1">
                <a:solidFill>
                  <a:schemeClr val="tx1"/>
                </a:solidFill>
                <a:latin typeface="+mj-lt"/>
              </a:defRPr>
            </a:lvl4pPr>
            <a:lvl5pPr marL="1828800" indent="0">
              <a:buFontTx/>
              <a:buNone/>
              <a:defRPr b="1">
                <a:solidFill>
                  <a:schemeClr val="tx1"/>
                </a:solidFill>
                <a:latin typeface="+mj-lt"/>
              </a:defRPr>
            </a:lvl5pPr>
          </a:lstStyle>
          <a:p>
            <a:pPr lvl="0"/>
            <a:r>
              <a:rPr lang="en-US"/>
              <a:t>Headline</a:t>
            </a:r>
            <a:endParaRPr lang="en-GB"/>
          </a:p>
        </p:txBody>
      </p:sp>
      <p:sp>
        <p:nvSpPr>
          <p:cNvPr id="11" name="SmartArt Placeholder 17">
            <a:extLst>
              <a:ext uri="{FF2B5EF4-FFF2-40B4-BE49-F238E27FC236}">
                <a16:creationId xmlns:a16="http://schemas.microsoft.com/office/drawing/2014/main" id="{20AE4268-16B0-E041-9491-0C82E8E6747C}"/>
              </a:ext>
            </a:extLst>
          </p:cNvPr>
          <p:cNvSpPr>
            <a:spLocks noGrp="1"/>
          </p:cNvSpPr>
          <p:nvPr>
            <p:ph type="dgm" sz="quarter" idx="22" hasCustomPrompt="1"/>
          </p:nvPr>
        </p:nvSpPr>
        <p:spPr>
          <a:xfrm>
            <a:off x="6096001" y="2307357"/>
            <a:ext cx="5076825" cy="39600"/>
          </a:xfrm>
          <a:solidFill>
            <a:schemeClr val="accent1"/>
          </a:solidFill>
        </p:spPr>
        <p:txBody>
          <a:bodyPr>
            <a:noAutofit/>
          </a:bodyPr>
          <a:lstStyle>
            <a:lvl1pPr marL="0" indent="0">
              <a:buNone/>
              <a:defRPr sz="200"/>
            </a:lvl1pPr>
          </a:lstStyle>
          <a:p>
            <a:r>
              <a:rPr lang="en-DE"/>
              <a:t> </a:t>
            </a:r>
          </a:p>
        </p:txBody>
      </p:sp>
    </p:spTree>
    <p:extLst>
      <p:ext uri="{BB962C8B-B14F-4D97-AF65-F5344CB8AC3E}">
        <p14:creationId xmlns:p14="http://schemas.microsoft.com/office/powerpoint/2010/main" val="395879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quote/portrai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p:txBody>
          <a:bodyPr/>
          <a:lstStyle/>
          <a:p>
            <a:r>
              <a:rPr lang="en-GB"/>
              <a:t>Click to edit Master title style</a:t>
            </a:r>
            <a:endParaRPr lang="en-DE"/>
          </a:p>
        </p:txBody>
      </p:sp>
      <p:sp>
        <p:nvSpPr>
          <p:cNvPr id="20" name="Picture Placeholder 6">
            <a:extLst>
              <a:ext uri="{FF2B5EF4-FFF2-40B4-BE49-F238E27FC236}">
                <a16:creationId xmlns:a16="http://schemas.microsoft.com/office/drawing/2014/main" id="{4B194095-6A1D-FF44-BD0D-99DAE412FDA5}"/>
              </a:ext>
            </a:extLst>
          </p:cNvPr>
          <p:cNvSpPr>
            <a:spLocks noGrp="1"/>
          </p:cNvSpPr>
          <p:nvPr>
            <p:ph type="pic" sz="quarter" idx="18"/>
          </p:nvPr>
        </p:nvSpPr>
        <p:spPr>
          <a:xfrm>
            <a:off x="9343086" y="4155136"/>
            <a:ext cx="1829739" cy="1829739"/>
          </a:xfrm>
          <a:prstGeom prst="ellipse">
            <a:avLst/>
          </a:prstGeom>
          <a:solidFill>
            <a:schemeClr val="tx1">
              <a:lumMod val="10000"/>
              <a:lumOff val="90000"/>
            </a:schemeClr>
          </a:solidFill>
          <a:ln w="38100" cmpd="sng">
            <a:solidFill>
              <a:schemeClr val="accent1"/>
            </a:solidFill>
            <a:prstDash val="dash"/>
          </a:ln>
        </p:spPr>
        <p:txBody>
          <a:bodyPr anchor="ctr"/>
          <a:lstStyle>
            <a:lvl1pPr marL="0" indent="0" algn="ctr">
              <a:buNone/>
              <a:defRPr/>
            </a:lvl1pPr>
          </a:lstStyle>
          <a:p>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6096000" y="4887442"/>
            <a:ext cx="3124758"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6096000" y="5309962"/>
            <a:ext cx="3124758"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8" y="1952625"/>
            <a:ext cx="6817393"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7" name="Graphic 4">
            <a:extLst>
              <a:ext uri="{FF2B5EF4-FFF2-40B4-BE49-F238E27FC236}">
                <a16:creationId xmlns:a16="http://schemas.microsoft.com/office/drawing/2014/main" id="{9145A52D-A02C-9145-BF0C-3BF5B9B0710A}"/>
              </a:ext>
            </a:extLst>
          </p:cNvPr>
          <p:cNvGrpSpPr/>
          <p:nvPr userDrawn="1"/>
        </p:nvGrpSpPr>
        <p:grpSpPr>
          <a:xfrm>
            <a:off x="281238" y="1743668"/>
            <a:ext cx="1475874" cy="1475874"/>
            <a:chOff x="5791200" y="3124200"/>
            <a:chExt cx="609600" cy="609600"/>
          </a:xfrm>
        </p:grpSpPr>
        <p:sp>
          <p:nvSpPr>
            <p:cNvPr id="8" name="Freeform 7">
              <a:extLst>
                <a:ext uri="{FF2B5EF4-FFF2-40B4-BE49-F238E27FC236}">
                  <a16:creationId xmlns:a16="http://schemas.microsoft.com/office/drawing/2014/main" id="{0E9A7BE5-B1E0-5C48-BA5D-C7C0079A32F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9" name="Graphic 4">
              <a:extLst>
                <a:ext uri="{FF2B5EF4-FFF2-40B4-BE49-F238E27FC236}">
                  <a16:creationId xmlns:a16="http://schemas.microsoft.com/office/drawing/2014/main" id="{E2489575-DFB8-074B-9D51-2631D10DF7A0}"/>
                </a:ext>
              </a:extLst>
            </p:cNvPr>
            <p:cNvGrpSpPr/>
            <p:nvPr/>
          </p:nvGrpSpPr>
          <p:grpSpPr>
            <a:xfrm>
              <a:off x="5867400" y="3200400"/>
              <a:ext cx="457200" cy="457200"/>
              <a:chOff x="5867400" y="3200400"/>
              <a:chExt cx="457200" cy="457200"/>
            </a:xfrm>
          </p:grpSpPr>
          <p:sp>
            <p:nvSpPr>
              <p:cNvPr id="10" name="Freeform 9">
                <a:extLst>
                  <a:ext uri="{FF2B5EF4-FFF2-40B4-BE49-F238E27FC236}">
                    <a16:creationId xmlns:a16="http://schemas.microsoft.com/office/drawing/2014/main" id="{889093C2-5D91-234D-9386-E70E1B9E2143}"/>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E87A50F8-54F2-D940-9EF1-EB183B9A9A78}"/>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2" name="Graphic 4">
            <a:extLst>
              <a:ext uri="{FF2B5EF4-FFF2-40B4-BE49-F238E27FC236}">
                <a16:creationId xmlns:a16="http://schemas.microsoft.com/office/drawing/2014/main" id="{BCA5AA1F-6544-6740-AF80-08B944C02078}"/>
              </a:ext>
            </a:extLst>
          </p:cNvPr>
          <p:cNvGrpSpPr/>
          <p:nvPr userDrawn="1"/>
        </p:nvGrpSpPr>
        <p:grpSpPr>
          <a:xfrm flipH="1">
            <a:off x="8205537" y="3382871"/>
            <a:ext cx="1475874" cy="1475874"/>
            <a:chOff x="5791200" y="3124200"/>
            <a:chExt cx="609600" cy="609600"/>
          </a:xfrm>
        </p:grpSpPr>
        <p:sp>
          <p:nvSpPr>
            <p:cNvPr id="13" name="Freeform 12">
              <a:extLst>
                <a:ext uri="{FF2B5EF4-FFF2-40B4-BE49-F238E27FC236}">
                  <a16:creationId xmlns:a16="http://schemas.microsoft.com/office/drawing/2014/main" id="{8CCD79F9-5EA2-6B49-8877-C83E65012C38}"/>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4" name="Graphic 4">
              <a:extLst>
                <a:ext uri="{FF2B5EF4-FFF2-40B4-BE49-F238E27FC236}">
                  <a16:creationId xmlns:a16="http://schemas.microsoft.com/office/drawing/2014/main" id="{52177442-D5D4-FA42-A0CE-D77741C50C8F}"/>
                </a:ext>
              </a:extLst>
            </p:cNvPr>
            <p:cNvGrpSpPr/>
            <p:nvPr/>
          </p:nvGrpSpPr>
          <p:grpSpPr>
            <a:xfrm>
              <a:off x="5867400" y="3200400"/>
              <a:ext cx="457200" cy="457200"/>
              <a:chOff x="5867400" y="3200400"/>
              <a:chExt cx="457200" cy="457200"/>
            </a:xfrm>
          </p:grpSpPr>
          <p:sp>
            <p:nvSpPr>
              <p:cNvPr id="15" name="Freeform 14">
                <a:extLst>
                  <a:ext uri="{FF2B5EF4-FFF2-40B4-BE49-F238E27FC236}">
                    <a16:creationId xmlns:a16="http://schemas.microsoft.com/office/drawing/2014/main" id="{CA23140A-D6BF-2940-8A3B-EB00D7592DA4}"/>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FA2252C-7E8C-4042-A948-F777CB6D8C4F}"/>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687976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quote/portrait 2">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0221D62-9A7E-C845-A796-4BDA1543CE25}"/>
              </a:ext>
            </a:extLst>
          </p:cNvPr>
          <p:cNvSpPr/>
          <p:nvPr userDrawn="1"/>
        </p:nvSpPr>
        <p:spPr>
          <a:xfrm>
            <a:off x="8922730" y="-1206129"/>
            <a:ext cx="4716089" cy="47160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a:xfrm>
            <a:off x="911227" y="584201"/>
            <a:ext cx="8011503" cy="612774"/>
          </a:xfrm>
        </p:spPr>
        <p:txBody>
          <a:bodyPr/>
          <a:lstStyle/>
          <a:p>
            <a:r>
              <a:rPr lang="en-GB"/>
              <a:t>Click to edit Master title style</a:t>
            </a:r>
            <a:endParaRPr lang="en-DE"/>
          </a:p>
        </p:txBody>
      </p:sp>
      <p:sp>
        <p:nvSpPr>
          <p:cNvPr id="20" name="Picture Placeholder 6">
            <a:extLst>
              <a:ext uri="{FF2B5EF4-FFF2-40B4-BE49-F238E27FC236}">
                <a16:creationId xmlns:a16="http://schemas.microsoft.com/office/drawing/2014/main" id="{4B194095-6A1D-FF44-BD0D-99DAE412FDA5}"/>
              </a:ext>
            </a:extLst>
          </p:cNvPr>
          <p:cNvSpPr>
            <a:spLocks noGrp="1"/>
          </p:cNvSpPr>
          <p:nvPr>
            <p:ph type="pic" sz="quarter" idx="18"/>
          </p:nvPr>
        </p:nvSpPr>
        <p:spPr>
          <a:xfrm>
            <a:off x="9220758" y="298934"/>
            <a:ext cx="2505519" cy="2505519"/>
          </a:xfrm>
          <a:prstGeom prst="ellipse">
            <a:avLst/>
          </a:prstGeom>
          <a:solidFill>
            <a:schemeClr val="tx1">
              <a:lumMod val="10000"/>
              <a:lumOff val="90000"/>
            </a:schemeClr>
          </a:solidFill>
          <a:ln w="38100" cmpd="sng">
            <a:noFill/>
            <a:prstDash val="dash"/>
          </a:ln>
        </p:spPr>
        <p:txBody>
          <a:bodyPr anchor="ctr"/>
          <a:lstStyle>
            <a:lvl1pPr marL="0" indent="0" algn="ctr">
              <a:buNone/>
              <a:defRPr/>
            </a:lvl1pPr>
          </a:lstStyle>
          <a:p>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5182158" y="4887442"/>
            <a:ext cx="4952442"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5182158" y="5309962"/>
            <a:ext cx="4952442"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8" y="1952625"/>
            <a:ext cx="6817393"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7" name="Graphic 4">
            <a:extLst>
              <a:ext uri="{FF2B5EF4-FFF2-40B4-BE49-F238E27FC236}">
                <a16:creationId xmlns:a16="http://schemas.microsoft.com/office/drawing/2014/main" id="{9145A52D-A02C-9145-BF0C-3BF5B9B0710A}"/>
              </a:ext>
            </a:extLst>
          </p:cNvPr>
          <p:cNvGrpSpPr/>
          <p:nvPr userDrawn="1"/>
        </p:nvGrpSpPr>
        <p:grpSpPr>
          <a:xfrm>
            <a:off x="281238" y="1743668"/>
            <a:ext cx="1475874" cy="1475874"/>
            <a:chOff x="5791200" y="3124200"/>
            <a:chExt cx="609600" cy="609600"/>
          </a:xfrm>
        </p:grpSpPr>
        <p:sp>
          <p:nvSpPr>
            <p:cNvPr id="8" name="Freeform 7">
              <a:extLst>
                <a:ext uri="{FF2B5EF4-FFF2-40B4-BE49-F238E27FC236}">
                  <a16:creationId xmlns:a16="http://schemas.microsoft.com/office/drawing/2014/main" id="{0E9A7BE5-B1E0-5C48-BA5D-C7C0079A32F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9" name="Graphic 4">
              <a:extLst>
                <a:ext uri="{FF2B5EF4-FFF2-40B4-BE49-F238E27FC236}">
                  <a16:creationId xmlns:a16="http://schemas.microsoft.com/office/drawing/2014/main" id="{E2489575-DFB8-074B-9D51-2631D10DF7A0}"/>
                </a:ext>
              </a:extLst>
            </p:cNvPr>
            <p:cNvGrpSpPr/>
            <p:nvPr/>
          </p:nvGrpSpPr>
          <p:grpSpPr>
            <a:xfrm>
              <a:off x="5867400" y="3200400"/>
              <a:ext cx="457200" cy="457200"/>
              <a:chOff x="5867400" y="3200400"/>
              <a:chExt cx="457200" cy="457200"/>
            </a:xfrm>
          </p:grpSpPr>
          <p:sp>
            <p:nvSpPr>
              <p:cNvPr id="10" name="Freeform 9">
                <a:extLst>
                  <a:ext uri="{FF2B5EF4-FFF2-40B4-BE49-F238E27FC236}">
                    <a16:creationId xmlns:a16="http://schemas.microsoft.com/office/drawing/2014/main" id="{889093C2-5D91-234D-9386-E70E1B9E2143}"/>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E87A50F8-54F2-D940-9EF1-EB183B9A9A78}"/>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2" name="Graphic 4">
            <a:extLst>
              <a:ext uri="{FF2B5EF4-FFF2-40B4-BE49-F238E27FC236}">
                <a16:creationId xmlns:a16="http://schemas.microsoft.com/office/drawing/2014/main" id="{BCA5AA1F-6544-6740-AF80-08B944C02078}"/>
              </a:ext>
            </a:extLst>
          </p:cNvPr>
          <p:cNvGrpSpPr/>
          <p:nvPr userDrawn="1"/>
        </p:nvGrpSpPr>
        <p:grpSpPr>
          <a:xfrm flipH="1">
            <a:off x="8205537" y="3382871"/>
            <a:ext cx="1475874" cy="1475874"/>
            <a:chOff x="5791200" y="3124200"/>
            <a:chExt cx="609600" cy="609600"/>
          </a:xfrm>
        </p:grpSpPr>
        <p:sp>
          <p:nvSpPr>
            <p:cNvPr id="13" name="Freeform 12">
              <a:extLst>
                <a:ext uri="{FF2B5EF4-FFF2-40B4-BE49-F238E27FC236}">
                  <a16:creationId xmlns:a16="http://schemas.microsoft.com/office/drawing/2014/main" id="{8CCD79F9-5EA2-6B49-8877-C83E65012C38}"/>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4" name="Graphic 4">
              <a:extLst>
                <a:ext uri="{FF2B5EF4-FFF2-40B4-BE49-F238E27FC236}">
                  <a16:creationId xmlns:a16="http://schemas.microsoft.com/office/drawing/2014/main" id="{52177442-D5D4-FA42-A0CE-D77741C50C8F}"/>
                </a:ext>
              </a:extLst>
            </p:cNvPr>
            <p:cNvGrpSpPr/>
            <p:nvPr/>
          </p:nvGrpSpPr>
          <p:grpSpPr>
            <a:xfrm>
              <a:off x="5867400" y="3200400"/>
              <a:ext cx="457200" cy="457200"/>
              <a:chOff x="5867400" y="3200400"/>
              <a:chExt cx="457200" cy="457200"/>
            </a:xfrm>
          </p:grpSpPr>
          <p:sp>
            <p:nvSpPr>
              <p:cNvPr id="15" name="Freeform 14">
                <a:extLst>
                  <a:ext uri="{FF2B5EF4-FFF2-40B4-BE49-F238E27FC236}">
                    <a16:creationId xmlns:a16="http://schemas.microsoft.com/office/drawing/2014/main" id="{CA23140A-D6BF-2940-8A3B-EB00D7592DA4}"/>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FA2252C-7E8C-4042-A948-F777CB6D8C4F}"/>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
        <p:nvSpPr>
          <p:cNvPr id="18" name="Oval 17">
            <a:extLst>
              <a:ext uri="{FF2B5EF4-FFF2-40B4-BE49-F238E27FC236}">
                <a16:creationId xmlns:a16="http://schemas.microsoft.com/office/drawing/2014/main" id="{490B170F-CADE-BE42-BA4C-6729EC51B8C1}"/>
              </a:ext>
            </a:extLst>
          </p:cNvPr>
          <p:cNvSpPr/>
          <p:nvPr userDrawn="1"/>
        </p:nvSpPr>
        <p:spPr>
          <a:xfrm>
            <a:off x="-867435" y="5064877"/>
            <a:ext cx="2972460" cy="2972460"/>
          </a:xfrm>
          <a:prstGeom prst="ellipse">
            <a:avLst/>
          </a:prstGeom>
          <a:noFill/>
          <a:ln w="19050">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1399282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quote/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p:txBody>
          <a:bodyPr/>
          <a:lstStyle/>
          <a:p>
            <a:r>
              <a:rPr lang="en-GB"/>
              <a:t>Click to edit Master title style</a:t>
            </a:r>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8048067" y="4887442"/>
            <a:ext cx="3124758"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8048067" y="5309962"/>
            <a:ext cx="3124758"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9" y="1952625"/>
            <a:ext cx="9046744"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6" name="Graphic 4">
            <a:extLst>
              <a:ext uri="{FF2B5EF4-FFF2-40B4-BE49-F238E27FC236}">
                <a16:creationId xmlns:a16="http://schemas.microsoft.com/office/drawing/2014/main" id="{160B84A9-939A-B048-9963-AEDF441CB5D8}"/>
              </a:ext>
            </a:extLst>
          </p:cNvPr>
          <p:cNvGrpSpPr/>
          <p:nvPr/>
        </p:nvGrpSpPr>
        <p:grpSpPr>
          <a:xfrm>
            <a:off x="281238" y="1743668"/>
            <a:ext cx="1475874" cy="1475874"/>
            <a:chOff x="5791200" y="3124200"/>
            <a:chExt cx="609600" cy="609600"/>
          </a:xfrm>
        </p:grpSpPr>
        <p:sp>
          <p:nvSpPr>
            <p:cNvPr id="7" name="Freeform 6">
              <a:extLst>
                <a:ext uri="{FF2B5EF4-FFF2-40B4-BE49-F238E27FC236}">
                  <a16:creationId xmlns:a16="http://schemas.microsoft.com/office/drawing/2014/main" id="{6CD37085-CA50-5640-8B6E-C25B17EC9D46}"/>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8" name="Graphic 4">
              <a:extLst>
                <a:ext uri="{FF2B5EF4-FFF2-40B4-BE49-F238E27FC236}">
                  <a16:creationId xmlns:a16="http://schemas.microsoft.com/office/drawing/2014/main" id="{7D80DE45-41D6-C741-BF4B-5E28F614B7AE}"/>
                </a:ext>
              </a:extLst>
            </p:cNvPr>
            <p:cNvGrpSpPr/>
            <p:nvPr/>
          </p:nvGrpSpPr>
          <p:grpSpPr>
            <a:xfrm>
              <a:off x="5867400" y="3200400"/>
              <a:ext cx="457200" cy="457200"/>
              <a:chOff x="5867400" y="3200400"/>
              <a:chExt cx="457200" cy="457200"/>
            </a:xfrm>
          </p:grpSpPr>
          <p:sp>
            <p:nvSpPr>
              <p:cNvPr id="9" name="Freeform 8">
                <a:extLst>
                  <a:ext uri="{FF2B5EF4-FFF2-40B4-BE49-F238E27FC236}">
                    <a16:creationId xmlns:a16="http://schemas.microsoft.com/office/drawing/2014/main" id="{18D409CA-5C75-8146-B607-D5BB849293F9}"/>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4795B5D6-3003-4B42-A902-CA90493D229B}"/>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4" name="Graphic 4">
            <a:extLst>
              <a:ext uri="{FF2B5EF4-FFF2-40B4-BE49-F238E27FC236}">
                <a16:creationId xmlns:a16="http://schemas.microsoft.com/office/drawing/2014/main" id="{26F0B7DE-98A5-7341-A37B-7AE83AF13EB8}"/>
              </a:ext>
            </a:extLst>
          </p:cNvPr>
          <p:cNvGrpSpPr/>
          <p:nvPr userDrawn="1"/>
        </p:nvGrpSpPr>
        <p:grpSpPr>
          <a:xfrm flipH="1">
            <a:off x="10434888" y="3382871"/>
            <a:ext cx="1475874" cy="1475874"/>
            <a:chOff x="5791200" y="3124200"/>
            <a:chExt cx="609600" cy="609600"/>
          </a:xfrm>
        </p:grpSpPr>
        <p:sp>
          <p:nvSpPr>
            <p:cNvPr id="15" name="Freeform 14">
              <a:extLst>
                <a:ext uri="{FF2B5EF4-FFF2-40B4-BE49-F238E27FC236}">
                  <a16:creationId xmlns:a16="http://schemas.microsoft.com/office/drawing/2014/main" id="{21A21A6D-3716-3C45-8031-F9D3F05AA02D}"/>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6" name="Graphic 4">
              <a:extLst>
                <a:ext uri="{FF2B5EF4-FFF2-40B4-BE49-F238E27FC236}">
                  <a16:creationId xmlns:a16="http://schemas.microsoft.com/office/drawing/2014/main" id="{44EBB438-0DF4-BB4D-AF07-836427DE569D}"/>
                </a:ext>
              </a:extLst>
            </p:cNvPr>
            <p:cNvGrpSpPr/>
            <p:nvPr/>
          </p:nvGrpSpPr>
          <p:grpSpPr>
            <a:xfrm>
              <a:off x="5867400" y="3200400"/>
              <a:ext cx="457200" cy="457200"/>
              <a:chOff x="5867400" y="3200400"/>
              <a:chExt cx="457200" cy="457200"/>
            </a:xfrm>
          </p:grpSpPr>
          <p:sp>
            <p:nvSpPr>
              <p:cNvPr id="17" name="Freeform 16">
                <a:extLst>
                  <a:ext uri="{FF2B5EF4-FFF2-40B4-BE49-F238E27FC236}">
                    <a16:creationId xmlns:a16="http://schemas.microsoft.com/office/drawing/2014/main" id="{DCF64E6A-899F-0A41-85D9-FAC29F07B16A}"/>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6A4FB5CB-9186-F842-A77B-AB8568BAE370}"/>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06563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statement">
    <p:spTree>
      <p:nvGrpSpPr>
        <p:cNvPr id="1" name=""/>
        <p:cNvGrpSpPr/>
        <p:nvPr/>
      </p:nvGrpSpPr>
      <p:grpSpPr>
        <a:xfrm>
          <a:off x="0" y="0"/>
          <a:ext cx="0" cy="0"/>
          <a:chOff x="0" y="0"/>
          <a:chExt cx="0" cy="0"/>
        </a:xfrm>
      </p:grpSpPr>
      <p:sp>
        <p:nvSpPr>
          <p:cNvPr id="7" name="SmartArt Placeholder 6">
            <a:extLst>
              <a:ext uri="{FF2B5EF4-FFF2-40B4-BE49-F238E27FC236}">
                <a16:creationId xmlns:a16="http://schemas.microsoft.com/office/drawing/2014/main" id="{0FEE956E-CDAA-584D-A236-9CDD1AFE0502}"/>
              </a:ext>
            </a:extLst>
          </p:cNvPr>
          <p:cNvSpPr>
            <a:spLocks noGrp="1"/>
          </p:cNvSpPr>
          <p:nvPr>
            <p:ph type="dgm" sz="quarter" idx="11" hasCustomPrompt="1"/>
          </p:nvPr>
        </p:nvSpPr>
        <p:spPr>
          <a:xfrm>
            <a:off x="1309688" y="2655888"/>
            <a:ext cx="9239250" cy="1309687"/>
          </a:xfrm>
          <a:solidFill>
            <a:schemeClr val="accent1"/>
          </a:solidFill>
          <a:ln>
            <a:noFill/>
          </a:ln>
        </p:spPr>
        <p:txBody>
          <a:bodyPr anchor="t" anchorCtr="1">
            <a:normAutofit/>
          </a:bodyPr>
          <a:lstStyle>
            <a:lvl1pPr marL="0" indent="0">
              <a:buNone/>
              <a:defRPr sz="800"/>
            </a:lvl1pPr>
          </a:lstStyle>
          <a:p>
            <a:r>
              <a:rPr lang="en-GB"/>
              <a:t> </a:t>
            </a:r>
          </a:p>
        </p:txBody>
      </p:sp>
      <p:sp>
        <p:nvSpPr>
          <p:cNvPr id="2" name="Title 1">
            <a:extLst>
              <a:ext uri="{FF2B5EF4-FFF2-40B4-BE49-F238E27FC236}">
                <a16:creationId xmlns:a16="http://schemas.microsoft.com/office/drawing/2014/main" id="{AFDCA5A6-744D-914D-B8EA-C25298CE8C37}"/>
              </a:ext>
            </a:extLst>
          </p:cNvPr>
          <p:cNvSpPr>
            <a:spLocks noGrp="1"/>
          </p:cNvSpPr>
          <p:nvPr>
            <p:ph type="title"/>
          </p:nvPr>
        </p:nvSpPr>
        <p:spPr/>
        <p:txBody>
          <a:bodyPr/>
          <a:lstStyle/>
          <a:p>
            <a:r>
              <a:rPr lang="en-GB"/>
              <a:t>Click to edit Master title style</a:t>
            </a:r>
            <a:endParaRPr lang="en-DE"/>
          </a:p>
        </p:txBody>
      </p:sp>
      <p:sp>
        <p:nvSpPr>
          <p:cNvPr id="4" name="Text Placeholder 3">
            <a:extLst>
              <a:ext uri="{FF2B5EF4-FFF2-40B4-BE49-F238E27FC236}">
                <a16:creationId xmlns:a16="http://schemas.microsoft.com/office/drawing/2014/main" id="{4879344D-AF10-5449-8ECE-263386E0FEFE}"/>
              </a:ext>
            </a:extLst>
          </p:cNvPr>
          <p:cNvSpPr>
            <a:spLocks noGrp="1"/>
          </p:cNvSpPr>
          <p:nvPr>
            <p:ph type="body" sz="quarter" idx="10" hasCustomPrompt="1"/>
          </p:nvPr>
        </p:nvSpPr>
        <p:spPr>
          <a:xfrm>
            <a:off x="1549400" y="2492375"/>
            <a:ext cx="9144000" cy="1059430"/>
          </a:xfrm>
          <a:solidFill>
            <a:schemeClr val="tx1">
              <a:alpha val="80000"/>
            </a:schemeClr>
          </a:solidFill>
        </p:spPr>
        <p:txBody>
          <a:bodyPr lIns="360000" tIns="360000" rIns="360000" bIns="360000" anchor="t" anchorCtr="1">
            <a:spAutoFit/>
          </a:bodyPr>
          <a:lstStyle>
            <a:lvl1pPr marL="0" indent="0" algn="ctr">
              <a:buNone/>
              <a:defRPr sz="2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Statement</a:t>
            </a:r>
            <a:endParaRPr lang="en-GB"/>
          </a:p>
        </p:txBody>
      </p:sp>
    </p:spTree>
    <p:extLst>
      <p:ext uri="{BB962C8B-B14F-4D97-AF65-F5344CB8AC3E}">
        <p14:creationId xmlns:p14="http://schemas.microsoft.com/office/powerpoint/2010/main" val="1803073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CA5A6-744D-914D-B8EA-C25298CE8C3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2213130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785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7C2D8-E6B7-6A4C-B09E-B6522D2B9969}"/>
              </a:ext>
            </a:extLst>
          </p:cNvPr>
          <p:cNvSpPr>
            <a:spLocks noGrp="1"/>
          </p:cNvSpPr>
          <p:nvPr>
            <p:ph type="title"/>
          </p:nvPr>
        </p:nvSpPr>
        <p:spPr>
          <a:xfrm>
            <a:off x="856827" y="3048995"/>
            <a:ext cx="9731294" cy="590931"/>
          </a:xfrm>
          <a:prstGeom prst="rect">
            <a:avLst/>
          </a:prstGeom>
        </p:spPr>
        <p:txBody>
          <a:bodyPr vert="horz" wrap="square" lIns="91440" tIns="45720" rIns="91440" bIns="45720" rtlCol="0" anchor="b" anchorCtr="0">
            <a:sp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BE721CCD-F5E3-2E5C-057D-E35B5FC68DA2}"/>
              </a:ext>
            </a:extLst>
          </p:cNvPr>
          <p:cNvSpPr>
            <a:spLocks noGrp="1"/>
          </p:cNvSpPr>
          <p:nvPr>
            <p:ph type="body" idx="1"/>
          </p:nvPr>
        </p:nvSpPr>
        <p:spPr>
          <a:xfrm>
            <a:off x="838200" y="3853091"/>
            <a:ext cx="10515600" cy="232387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939745604"/>
      </p:ext>
    </p:extLst>
  </p:cSld>
  <p:clrMap bg1="lt1" tx1="dk1" bg2="lt2" tx2="dk2" accent1="accent1" accent2="accent2" accent3="accent3" accent4="accent4" accent5="accent5" accent6="accent6" hlink="hlink" folHlink="folHlink"/>
  <p:sldLayoutIdLst>
    <p:sldLayoutId id="2147483867" r:id="rId1"/>
    <p:sldLayoutId id="2147483873" r:id="rId2"/>
    <p:sldLayoutId id="2147483874" r:id="rId3"/>
    <p:sldLayoutId id="2147483875" r:id="rId4"/>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pos="642">
          <p15:clr>
            <a:srgbClr val="F26B43"/>
          </p15:clr>
        </p15:guide>
        <p15:guide id="3" pos="7038">
          <p15:clr>
            <a:srgbClr val="F26B43"/>
          </p15:clr>
        </p15:guide>
        <p15:guide id="4" orient="horz" pos="1230" userDrawn="1">
          <p15:clr>
            <a:srgbClr val="F26B43"/>
          </p15:clr>
        </p15:guide>
        <p15:guide id="5" orient="horz" pos="414">
          <p15:clr>
            <a:srgbClr val="F26B43"/>
          </p15:clr>
        </p15:guide>
        <p15:guide id="6" orient="horz" pos="3181" userDrawn="1">
          <p15:clr>
            <a:srgbClr val="F26B43"/>
          </p15:clr>
        </p15:guide>
        <p15:guide id="7" pos="574" userDrawn="1">
          <p15:clr>
            <a:srgbClr val="A4A3A4"/>
          </p15:clr>
        </p15:guide>
        <p15:guide id="8" orient="horz" pos="2160" userDrawn="1">
          <p15:clr>
            <a:srgbClr val="A4A3A4"/>
          </p15:clr>
        </p15:guide>
        <p15:guide id="9" pos="483" userDrawn="1">
          <p15:clr>
            <a:srgbClr val="FDE53C"/>
          </p15:clr>
        </p15:guide>
        <p15:guide id="10" orient="horz" pos="1729" userDrawn="1">
          <p15:clr>
            <a:srgbClr val="5ACBF0"/>
          </p15:clr>
        </p15:guide>
        <p15:guide id="11" pos="415" userDrawn="1">
          <p15:clr>
            <a:srgbClr val="FDE53C"/>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8DB184-B7BA-275D-19D9-D9B37C8A73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252745F5-C480-B22C-2DFF-72CFEEC89B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97712022"/>
      </p:ext>
    </p:extLst>
  </p:cSld>
  <p:clrMap bg1="lt1" tx1="dk1" bg2="lt2" tx2="dk2" accent1="accent1" accent2="accent2" accent3="accent3" accent4="accent4" accent5="accent5" accent6="accent6" hlink="hlink" folHlink="folHlink"/>
  <p:sldLayoutIdLst>
    <p:sldLayoutId id="2147483865" r:id="rId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8207423-C5B7-C1FB-933F-E0CBE0639A15}"/>
              </a:ext>
            </a:extLst>
          </p:cNvPr>
          <p:cNvSpPr/>
          <p:nvPr userDrawn="1"/>
        </p:nvSpPr>
        <p:spPr>
          <a:xfrm>
            <a:off x="0" y="5984875"/>
            <a:ext cx="12192000" cy="873125"/>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Placeholder 1">
            <a:extLst>
              <a:ext uri="{FF2B5EF4-FFF2-40B4-BE49-F238E27FC236}">
                <a16:creationId xmlns:a16="http://schemas.microsoft.com/office/drawing/2014/main" id="{EC67C2D8-E6B7-6A4C-B09E-B6522D2B9969}"/>
              </a:ext>
            </a:extLst>
          </p:cNvPr>
          <p:cNvSpPr>
            <a:spLocks noGrp="1"/>
          </p:cNvSpPr>
          <p:nvPr>
            <p:ph type="title"/>
          </p:nvPr>
        </p:nvSpPr>
        <p:spPr>
          <a:xfrm>
            <a:off x="911226" y="584201"/>
            <a:ext cx="10369549" cy="612774"/>
          </a:xfrm>
          <a:prstGeom prst="rect">
            <a:avLst/>
          </a:prstGeom>
        </p:spPr>
        <p:txBody>
          <a:bodyPr vert="horz" wrap="square" lIns="91440" tIns="45720" rIns="91440" bIns="45720" rtlCol="0" anchor="t" anchorCtr="0">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D2FD8F45-8F2C-8044-9DBE-0D79B47E7A17}"/>
              </a:ext>
            </a:extLst>
          </p:cNvPr>
          <p:cNvSpPr>
            <a:spLocks noGrp="1"/>
          </p:cNvSpPr>
          <p:nvPr>
            <p:ph type="body" idx="1"/>
          </p:nvPr>
        </p:nvSpPr>
        <p:spPr>
          <a:xfrm>
            <a:off x="911226" y="1952625"/>
            <a:ext cx="10369550" cy="4032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3621256179"/>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8" r:id="rId5"/>
    <p:sldLayoutId id="2147483849" r:id="rId6"/>
    <p:sldLayoutId id="2147483851" r:id="rId7"/>
    <p:sldLayoutId id="2147483852" r:id="rId8"/>
    <p:sldLayoutId id="2147483853" r:id="rId9"/>
    <p:sldLayoutId id="2147483854" r:id="rId10"/>
    <p:sldLayoutId id="2147483857" r:id="rId11"/>
    <p:sldLayoutId id="2147483858" r:id="rId12"/>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pos="642" userDrawn="1">
          <p15:clr>
            <a:srgbClr val="F26B43"/>
          </p15:clr>
        </p15:guide>
        <p15:guide id="3" pos="7038" userDrawn="1">
          <p15:clr>
            <a:srgbClr val="F26B43"/>
          </p15:clr>
        </p15:guide>
        <p15:guide id="4" orient="horz" pos="414" userDrawn="1">
          <p15:clr>
            <a:srgbClr val="F26B43"/>
          </p15:clr>
        </p15:guide>
        <p15:guide id="5" pos="574" userDrawn="1">
          <p15:clr>
            <a:srgbClr val="A4A3A4"/>
          </p15:clr>
        </p15:guide>
        <p15:guide id="6" orient="horz" pos="368" userDrawn="1">
          <p15:clr>
            <a:srgbClr val="A4A3A4"/>
          </p15:clr>
        </p15:guide>
        <p15:guide id="7" orient="horz" pos="1275" userDrawn="1">
          <p15:clr>
            <a:srgbClr val="F26B43"/>
          </p15:clr>
        </p15:guide>
        <p15:guide id="8" orient="horz" pos="754" userDrawn="1">
          <p15:clr>
            <a:srgbClr val="FDE53C"/>
          </p15:clr>
        </p15:guide>
        <p15:guide id="9" pos="7106" userDrawn="1">
          <p15:clr>
            <a:srgbClr val="A4A3A4"/>
          </p15:clr>
        </p15:guide>
        <p15:guide id="10" orient="horz" pos="1230" userDrawn="1">
          <p15:clr>
            <a:srgbClr val="A4A3A4"/>
          </p15:clr>
        </p15:guide>
        <p15:guide id="11" orient="horz" pos="3770" userDrawn="1">
          <p15:clr>
            <a:srgbClr val="F26B43"/>
          </p15:clr>
        </p15:guide>
        <p15:guide id="12" pos="3908" userDrawn="1">
          <p15:clr>
            <a:srgbClr val="FDE53C"/>
          </p15:clr>
        </p15:guide>
        <p15:guide id="13" pos="3772" userDrawn="1">
          <p15:clr>
            <a:srgbClr val="FDE53C"/>
          </p15:clr>
        </p15:guide>
        <p15:guide id="14" orient="horz" pos="1570" userDrawn="1">
          <p15:clr>
            <a:srgbClr val="FDE53C"/>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tiff"/><Relationship Id="rId9" Type="http://schemas.openxmlformats.org/officeDocument/2006/relationships/image" Target="../media/image10.tif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microsoft.com/office/2007/relationships/hdphoto" Target="../media/hdphoto4.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21C74-9C82-B6B0-A2F0-CDFE3769D9A9}"/>
              </a:ext>
            </a:extLst>
          </p:cNvPr>
          <p:cNvSpPr>
            <a:spLocks noGrp="1"/>
          </p:cNvSpPr>
          <p:nvPr>
            <p:ph type="title"/>
          </p:nvPr>
        </p:nvSpPr>
        <p:spPr>
          <a:xfrm>
            <a:off x="857250" y="1089863"/>
            <a:ext cx="7078663" cy="2086725"/>
          </a:xfrm>
        </p:spPr>
        <p:txBody>
          <a:bodyPr/>
          <a:lstStyle/>
          <a:p>
            <a:r>
              <a:rPr lang="en-DE"/>
              <a:t>Research Integrity:</a:t>
            </a:r>
            <a:br>
              <a:rPr lang="en-DE"/>
            </a:br>
            <a:r>
              <a:rPr lang="en-DE" b="0"/>
              <a:t>What it is and </a:t>
            </a:r>
            <a:br>
              <a:rPr lang="en-DE" b="0"/>
            </a:br>
            <a:r>
              <a:rPr lang="en-DE" b="0"/>
              <a:t>why we should care</a:t>
            </a:r>
          </a:p>
        </p:txBody>
      </p:sp>
      <p:sp>
        <p:nvSpPr>
          <p:cNvPr id="4" name="Date Placeholder 3">
            <a:extLst>
              <a:ext uri="{FF2B5EF4-FFF2-40B4-BE49-F238E27FC236}">
                <a16:creationId xmlns:a16="http://schemas.microsoft.com/office/drawing/2014/main" id="{E4E5F901-A8B2-E861-D890-845B7C6A9146}"/>
              </a:ext>
            </a:extLst>
          </p:cNvPr>
          <p:cNvSpPr>
            <a:spLocks noGrp="1"/>
          </p:cNvSpPr>
          <p:nvPr>
            <p:ph type="dt" sz="half" idx="14"/>
          </p:nvPr>
        </p:nvSpPr>
        <p:spPr>
          <a:xfrm>
            <a:off x="2068021" y="4322948"/>
            <a:ext cx="1547218" cy="369332"/>
          </a:xfrm>
        </p:spPr>
        <p:txBody>
          <a:bodyPr/>
          <a:lstStyle/>
          <a:p>
            <a:r>
              <a:rPr lang="en-GB"/>
              <a:t>October 2026</a:t>
            </a:r>
          </a:p>
        </p:txBody>
      </p:sp>
    </p:spTree>
    <p:extLst>
      <p:ext uri="{BB962C8B-B14F-4D97-AF65-F5344CB8AC3E}">
        <p14:creationId xmlns:p14="http://schemas.microsoft.com/office/powerpoint/2010/main" val="294746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9AAF3A5-9AFA-728B-B7B2-AA355BBD2EEB}"/>
              </a:ext>
            </a:extLst>
          </p:cNvPr>
          <p:cNvSpPr>
            <a:spLocks noGrp="1"/>
          </p:cNvSpPr>
          <p:nvPr>
            <p:ph idx="1"/>
          </p:nvPr>
        </p:nvSpPr>
        <p:spPr/>
        <p:txBody>
          <a:bodyPr lIns="91440" tIns="45720" rIns="91440" bIns="45720" anchor="t">
            <a:normAutofit/>
          </a:bodyPr>
          <a:lstStyle/>
          <a:p>
            <a:r>
              <a:rPr lang="en-GB" noProof="0"/>
              <a:t>Definitions and principles of Research Integrity (RI)</a:t>
            </a:r>
          </a:p>
          <a:p>
            <a:r>
              <a:rPr lang="en-GB" noProof="0"/>
              <a:t>Institutional contexts</a:t>
            </a:r>
          </a:p>
          <a:p>
            <a:r>
              <a:rPr lang="en-GB" noProof="0"/>
              <a:t>Why RI matters: consequences of research misconduct </a:t>
            </a:r>
          </a:p>
          <a:p>
            <a:r>
              <a:rPr lang="en-GB" noProof="0"/>
              <a:t>Description, types &amp; examples of research misconduct </a:t>
            </a:r>
          </a:p>
          <a:p>
            <a:r>
              <a:rPr lang="en-GB" noProof="0"/>
              <a:t>Three case studies of research misconduct </a:t>
            </a:r>
          </a:p>
          <a:p>
            <a:r>
              <a:rPr lang="en-GB" noProof="0"/>
              <a:t>How frequent is research misconduct? </a:t>
            </a:r>
          </a:p>
          <a:p>
            <a:r>
              <a:rPr lang="en-GB" noProof="0"/>
              <a:t>Who is responsible?</a:t>
            </a:r>
          </a:p>
          <a:p>
            <a:r>
              <a:rPr lang="en-GB" noProof="0"/>
              <a:t>Systemic factors: research assessment &amp; publish-or-perish culture</a:t>
            </a:r>
          </a:p>
          <a:p>
            <a:r>
              <a:rPr lang="en-GB" noProof="0"/>
              <a:t>Solutions</a:t>
            </a:r>
          </a:p>
        </p:txBody>
      </p:sp>
      <p:sp>
        <p:nvSpPr>
          <p:cNvPr id="15" name="Title 1">
            <a:extLst>
              <a:ext uri="{FF2B5EF4-FFF2-40B4-BE49-F238E27FC236}">
                <a16:creationId xmlns:a16="http://schemas.microsoft.com/office/drawing/2014/main" id="{77E9C147-8E18-BA21-ADA3-3C493CD9B2C7}"/>
              </a:ext>
            </a:extLst>
          </p:cNvPr>
          <p:cNvSpPr>
            <a:spLocks noGrp="1"/>
          </p:cNvSpPr>
          <p:nvPr>
            <p:ph type="title"/>
          </p:nvPr>
        </p:nvSpPr>
        <p:spPr>
          <a:xfrm>
            <a:off x="911226" y="584201"/>
            <a:ext cx="8223149" cy="612774"/>
          </a:xfrm>
        </p:spPr>
        <p:txBody>
          <a:bodyPr/>
          <a:lstStyle/>
          <a:p>
            <a:r>
              <a:rPr lang="en-GB" noProof="0"/>
              <a:t>Contents</a:t>
            </a:r>
          </a:p>
        </p:txBody>
      </p:sp>
    </p:spTree>
    <p:extLst>
      <p:ext uri="{BB962C8B-B14F-4D97-AF65-F5344CB8AC3E}">
        <p14:creationId xmlns:p14="http://schemas.microsoft.com/office/powerpoint/2010/main" val="4052260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3B7A1-3402-8D27-66DC-9647F8D2E1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77DEBA-2854-71F1-046F-48EBE835B5C9}"/>
              </a:ext>
            </a:extLst>
          </p:cNvPr>
          <p:cNvSpPr>
            <a:spLocks noGrp="1"/>
          </p:cNvSpPr>
          <p:nvPr>
            <p:ph idx="1"/>
          </p:nvPr>
        </p:nvSpPr>
        <p:spPr>
          <a:xfrm>
            <a:off x="911226" y="1952625"/>
            <a:ext cx="9019427" cy="3116916"/>
          </a:xfrm>
        </p:spPr>
        <p:txBody>
          <a:bodyPr lIns="72000" tIns="45720" rIns="91440" bIns="45720" anchor="t">
            <a:normAutofit/>
          </a:bodyPr>
          <a:lstStyle/>
          <a:p>
            <a:pPr marL="0" indent="0">
              <a:lnSpc>
                <a:spcPct val="120000"/>
              </a:lnSpc>
              <a:buClr>
                <a:schemeClr val="accent1">
                  <a:lumMod val="50000"/>
                </a:schemeClr>
              </a:buClr>
              <a:buSzPct val="150000"/>
              <a:buNone/>
              <a:defRPr/>
            </a:pPr>
            <a:r>
              <a:rPr lang="en-GB" sz="2400" noProof="0"/>
              <a:t>The use of </a:t>
            </a:r>
            <a:r>
              <a:rPr lang="en-GB" sz="2400" i="1" noProof="0"/>
              <a:t>honest</a:t>
            </a:r>
            <a:r>
              <a:rPr lang="en-GB" sz="2400" noProof="0"/>
              <a:t> and </a:t>
            </a:r>
            <a:r>
              <a:rPr lang="en-GB" sz="2400" i="1" noProof="0"/>
              <a:t>verifiable</a:t>
            </a:r>
            <a:r>
              <a:rPr lang="en-GB" sz="2400" noProof="0"/>
              <a:t> </a:t>
            </a:r>
            <a:r>
              <a:rPr lang="en-GB" sz="2400" i="1" noProof="0"/>
              <a:t>methods</a:t>
            </a:r>
            <a:r>
              <a:rPr lang="en-GB" sz="2400" b="1" noProof="0"/>
              <a:t> </a:t>
            </a:r>
            <a:r>
              <a:rPr lang="en-GB" sz="2400" noProof="0"/>
              <a:t>in </a:t>
            </a:r>
            <a:r>
              <a:rPr lang="en-GB" sz="2400" b="1" noProof="0"/>
              <a:t>proposing</a:t>
            </a:r>
            <a:r>
              <a:rPr lang="en-GB" sz="2400" noProof="0"/>
              <a:t>, </a:t>
            </a:r>
            <a:r>
              <a:rPr lang="en-GB" sz="2400" b="1" noProof="0"/>
              <a:t>performing</a:t>
            </a:r>
            <a:r>
              <a:rPr lang="en-GB" sz="2400" noProof="0"/>
              <a:t>, and </a:t>
            </a:r>
            <a:r>
              <a:rPr lang="en-GB" sz="2400" b="1" noProof="0"/>
              <a:t>evaluating</a:t>
            </a:r>
            <a:r>
              <a:rPr lang="en-GB" sz="2400" noProof="0"/>
              <a:t> research,</a:t>
            </a:r>
            <a:endParaRPr lang="en-GB" sz="2400" b="1" noProof="0"/>
          </a:p>
          <a:p>
            <a:pPr marL="0" indent="0">
              <a:lnSpc>
                <a:spcPct val="120000"/>
              </a:lnSpc>
              <a:buClr>
                <a:schemeClr val="accent1">
                  <a:lumMod val="50000"/>
                </a:schemeClr>
              </a:buClr>
              <a:buSzPct val="150000"/>
              <a:buNone/>
              <a:defRPr/>
            </a:pPr>
            <a:r>
              <a:rPr lang="en-GB" sz="2400" b="1" noProof="0"/>
              <a:t>Reporting</a:t>
            </a:r>
            <a:r>
              <a:rPr lang="en-GB" sz="2400" noProof="0"/>
              <a:t> results with particular attention to adherence to </a:t>
            </a:r>
            <a:r>
              <a:rPr lang="en-GB" sz="2400" i="1" noProof="0"/>
              <a:t>rules</a:t>
            </a:r>
            <a:r>
              <a:rPr lang="en-GB" sz="2400" noProof="0"/>
              <a:t>, </a:t>
            </a:r>
            <a:r>
              <a:rPr lang="en-GB" sz="2400" i="1" noProof="0"/>
              <a:t>regulations</a:t>
            </a:r>
            <a:r>
              <a:rPr lang="en-GB" sz="2400" noProof="0"/>
              <a:t>, </a:t>
            </a:r>
            <a:r>
              <a:rPr lang="en-GB" sz="2400" i="1" noProof="0"/>
              <a:t>guidelines</a:t>
            </a:r>
            <a:r>
              <a:rPr lang="en-GB" sz="2400" noProof="0"/>
              <a:t>,</a:t>
            </a:r>
            <a:endParaRPr lang="en-GB" sz="2400" b="1" noProof="0"/>
          </a:p>
          <a:p>
            <a:pPr marL="0" indent="0">
              <a:lnSpc>
                <a:spcPct val="120000"/>
              </a:lnSpc>
              <a:buClr>
                <a:schemeClr val="accent1">
                  <a:lumMod val="50000"/>
                </a:schemeClr>
              </a:buClr>
              <a:buSzPct val="150000"/>
              <a:buNone/>
              <a:defRPr/>
            </a:pPr>
            <a:r>
              <a:rPr lang="en-GB" sz="2400" b="1" noProof="0"/>
              <a:t>Following commonly accepted </a:t>
            </a:r>
            <a:r>
              <a:rPr lang="en-GB" sz="2400" i="1" noProof="0"/>
              <a:t>professional codes or norms.</a:t>
            </a:r>
            <a:endParaRPr lang="en-GB" sz="2400" noProof="0"/>
          </a:p>
        </p:txBody>
      </p:sp>
      <p:sp>
        <p:nvSpPr>
          <p:cNvPr id="4" name="TextBox 3">
            <a:extLst>
              <a:ext uri="{FF2B5EF4-FFF2-40B4-BE49-F238E27FC236}">
                <a16:creationId xmlns:a16="http://schemas.microsoft.com/office/drawing/2014/main" id="{633416F8-DD7C-6EE4-7BBD-FE38EF8FA679}"/>
              </a:ext>
            </a:extLst>
          </p:cNvPr>
          <p:cNvSpPr txBox="1"/>
          <p:nvPr/>
        </p:nvSpPr>
        <p:spPr>
          <a:xfrm>
            <a:off x="5233543" y="5302444"/>
            <a:ext cx="4055919" cy="338554"/>
          </a:xfrm>
          <a:prstGeom prst="rect">
            <a:avLst/>
          </a:prstGeom>
          <a:noFill/>
        </p:spPr>
        <p:txBody>
          <a:bodyPr wrap="none">
            <a:spAutoFit/>
          </a:bodyPr>
          <a:lstStyle/>
          <a:p>
            <a:pPr marL="114300" indent="0" algn="r">
              <a:spcBef>
                <a:spcPts val="0"/>
              </a:spcBef>
              <a:buNone/>
              <a:defRPr/>
            </a:pPr>
            <a:r>
              <a:rPr lang="en-GB" sz="1600" i="1" noProof="0"/>
              <a:t>– Office of Research Integrity, NIH, USA</a:t>
            </a:r>
            <a:endParaRPr lang="en-GB" sz="1600" i="1" noProof="0">
              <a:ea typeface="Noto Serif"/>
              <a:cs typeface="Noto Serif"/>
            </a:endParaRPr>
          </a:p>
        </p:txBody>
      </p:sp>
      <p:sp>
        <p:nvSpPr>
          <p:cNvPr id="10" name="Source line">
            <a:extLst>
              <a:ext uri="{FF2B5EF4-FFF2-40B4-BE49-F238E27FC236}">
                <a16:creationId xmlns:a16="http://schemas.microsoft.com/office/drawing/2014/main" id="{F679E0B8-AEBD-386A-6BC1-19FBE49FAEDB}"/>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Office of Research Integrity (n.d.), U.S. Department of Health and Human Services.</a:t>
            </a:r>
          </a:p>
        </p:txBody>
      </p:sp>
      <p:sp>
        <p:nvSpPr>
          <p:cNvPr id="13" name="Title 1">
            <a:extLst>
              <a:ext uri="{FF2B5EF4-FFF2-40B4-BE49-F238E27FC236}">
                <a16:creationId xmlns:a16="http://schemas.microsoft.com/office/drawing/2014/main" id="{E5C20B65-EDD2-C69E-4CB3-FCAE110F0421}"/>
              </a:ext>
            </a:extLst>
          </p:cNvPr>
          <p:cNvSpPr>
            <a:spLocks noGrp="1"/>
          </p:cNvSpPr>
          <p:nvPr>
            <p:ph type="title"/>
          </p:nvPr>
        </p:nvSpPr>
        <p:spPr>
          <a:xfrm>
            <a:off x="911226" y="584201"/>
            <a:ext cx="8223149" cy="612774"/>
          </a:xfrm>
        </p:spPr>
        <p:txBody>
          <a:bodyPr/>
          <a:lstStyle/>
          <a:p>
            <a:r>
              <a:rPr lang="en-GB" noProof="0"/>
              <a:t>Research integrity is…</a:t>
            </a:r>
          </a:p>
        </p:txBody>
      </p:sp>
    </p:spTree>
    <p:extLst>
      <p:ext uri="{BB962C8B-B14F-4D97-AF65-F5344CB8AC3E}">
        <p14:creationId xmlns:p14="http://schemas.microsoft.com/office/powerpoint/2010/main" val="276317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F6B7-326F-2FFE-20CD-BE03D1EBF814}"/>
              </a:ext>
            </a:extLst>
          </p:cNvPr>
          <p:cNvSpPr>
            <a:spLocks noGrp="1"/>
          </p:cNvSpPr>
          <p:nvPr>
            <p:ph type="title"/>
          </p:nvPr>
        </p:nvSpPr>
        <p:spPr/>
        <p:txBody>
          <a:bodyPr/>
          <a:lstStyle/>
          <a:p>
            <a:r>
              <a:rPr lang="en-GB" noProof="0"/>
              <a:t>Principles of research integrity</a:t>
            </a:r>
          </a:p>
        </p:txBody>
      </p:sp>
      <p:sp>
        <p:nvSpPr>
          <p:cNvPr id="3" name="Content Placeholder 2">
            <a:extLst>
              <a:ext uri="{FF2B5EF4-FFF2-40B4-BE49-F238E27FC236}">
                <a16:creationId xmlns:a16="http://schemas.microsoft.com/office/drawing/2014/main" id="{870393C5-159A-F2EC-60C7-CB4FB66A9B30}"/>
              </a:ext>
            </a:extLst>
          </p:cNvPr>
          <p:cNvSpPr>
            <a:spLocks noGrp="1"/>
          </p:cNvSpPr>
          <p:nvPr>
            <p:ph idx="1"/>
          </p:nvPr>
        </p:nvSpPr>
        <p:spPr>
          <a:xfrm>
            <a:off x="911226" y="1952625"/>
            <a:ext cx="7620933" cy="3372410"/>
          </a:xfrm>
        </p:spPr>
        <p:txBody>
          <a:bodyPr vert="horz" lIns="91440" tIns="45720" rIns="91440" bIns="45720" rtlCol="0" anchor="t">
            <a:normAutofit/>
          </a:bodyPr>
          <a:lstStyle/>
          <a:p>
            <a:r>
              <a:rPr lang="en-GB" sz="1800" b="1" noProof="0">
                <a:latin typeface="+mj-lt"/>
              </a:rPr>
              <a:t>RELIABILITY</a:t>
            </a:r>
            <a:r>
              <a:rPr lang="en-GB" sz="1800" noProof="0"/>
              <a:t> in ensuring the quality of research, reflected in the design, the methodology, the analysis and the use of resources.</a:t>
            </a:r>
          </a:p>
          <a:p>
            <a:r>
              <a:rPr lang="en-GB" sz="1800" b="1" noProof="0">
                <a:latin typeface="+mj-lt"/>
              </a:rPr>
              <a:t>HONESTY</a:t>
            </a:r>
            <a:r>
              <a:rPr lang="en-GB" sz="1800" noProof="0"/>
              <a:t> in developing, undertaking, reviewing, reporting and communicating research in a transparent, fair, full and unbiased way.</a:t>
            </a:r>
            <a:endParaRPr lang="en-GB" noProof="0"/>
          </a:p>
          <a:p>
            <a:r>
              <a:rPr lang="en-GB" sz="1800" b="1" noProof="0">
                <a:latin typeface="+mj-lt"/>
              </a:rPr>
              <a:t>RESPECT</a:t>
            </a:r>
            <a:r>
              <a:rPr lang="en-GB" sz="1800" noProof="0"/>
              <a:t> for colleagues, research participants, society, ecosystems, cultural heritage and the environment.</a:t>
            </a:r>
            <a:endParaRPr lang="en-GB" sz="1800" noProof="0">
              <a:ea typeface="Noto Serif"/>
              <a:cs typeface="Noto Serif"/>
            </a:endParaRPr>
          </a:p>
          <a:p>
            <a:r>
              <a:rPr lang="en-GB" sz="1800" b="1" noProof="0">
                <a:latin typeface="+mj-lt"/>
              </a:rPr>
              <a:t>ACCOUNTABILITY</a:t>
            </a:r>
            <a:r>
              <a:rPr lang="en-GB" sz="1800" noProof="0"/>
              <a:t> for the research from idea to publication, for its management and organisation, for training, supervision and mentoring, and for its wider impacts.</a:t>
            </a:r>
            <a:endParaRPr lang="en-GB" sz="1800" noProof="0">
              <a:ea typeface="Noto Serif"/>
              <a:cs typeface="Noto Serif"/>
            </a:endParaRPr>
          </a:p>
        </p:txBody>
      </p:sp>
      <p:pic>
        <p:nvPicPr>
          <p:cNvPr id="18" name="Picture Placeholder 17">
            <a:extLst>
              <a:ext uri="{FF2B5EF4-FFF2-40B4-BE49-F238E27FC236}">
                <a16:creationId xmlns:a16="http://schemas.microsoft.com/office/drawing/2014/main" id="{5CE027BA-E4BD-D62F-7F82-AB33B331A225}"/>
              </a:ext>
            </a:extLst>
          </p:cNvPr>
          <p:cNvPicPr>
            <a:picLocks noGrp="1" noChangeAspect="1" noChangeArrowheads="1"/>
          </p:cNvPicPr>
          <p:nvPr>
            <p:ph type="pic" sz="quarter" idx="4294967295"/>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8742385" y="0"/>
            <a:ext cx="3449615" cy="5984875"/>
          </a:xfrm>
          <a:prstGeom prst="rect">
            <a:avLst/>
          </a:prstGeom>
          <a:noFill/>
          <a:ln w="6350">
            <a:solidFill>
              <a:schemeClr val="tx1"/>
            </a:solidFill>
          </a:ln>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3D5C69-1D07-AFED-1044-512ADD47CCE1}"/>
              </a:ext>
            </a:extLst>
          </p:cNvPr>
          <p:cNvSpPr txBox="1"/>
          <p:nvPr/>
        </p:nvSpPr>
        <p:spPr>
          <a:xfrm>
            <a:off x="3534176" y="5534468"/>
            <a:ext cx="4998484" cy="338554"/>
          </a:xfrm>
          <a:prstGeom prst="rect">
            <a:avLst/>
          </a:prstGeom>
          <a:noFill/>
        </p:spPr>
        <p:txBody>
          <a:bodyPr wrap="none">
            <a:spAutoFit/>
          </a:bodyPr>
          <a:lstStyle/>
          <a:p>
            <a:pPr algn="r">
              <a:defRPr/>
            </a:pPr>
            <a:r>
              <a:rPr lang="en-GB" sz="1600" i="1" noProof="0">
                <a:solidFill>
                  <a:srgbClr val="000000"/>
                </a:solidFill>
              </a:rPr>
              <a:t>– European Code of Conduct for Research Integrity</a:t>
            </a:r>
          </a:p>
        </p:txBody>
      </p:sp>
      <p:sp>
        <p:nvSpPr>
          <p:cNvPr id="5" name="Source line">
            <a:extLst>
              <a:ext uri="{FF2B5EF4-FFF2-40B4-BE49-F238E27FC236}">
                <a16:creationId xmlns:a16="http://schemas.microsoft.com/office/drawing/2014/main" id="{34E9F25A-BDC0-1A14-7C0D-DB4175BC6F75}"/>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ALLEA (2023), The European Code of Conduct for Research Integrity, revised edition.</a:t>
            </a:r>
          </a:p>
        </p:txBody>
      </p:sp>
    </p:spTree>
    <p:extLst>
      <p:ext uri="{BB962C8B-B14F-4D97-AF65-F5344CB8AC3E}">
        <p14:creationId xmlns:p14="http://schemas.microsoft.com/office/powerpoint/2010/main" val="35182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6D7D26-E96E-339C-B764-E637D9C13E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E57D3-73EF-9BAF-F501-15CFE0CEBC6C}"/>
              </a:ext>
            </a:extLst>
          </p:cNvPr>
          <p:cNvSpPr>
            <a:spLocks noGrp="1"/>
          </p:cNvSpPr>
          <p:nvPr>
            <p:ph type="title"/>
          </p:nvPr>
        </p:nvSpPr>
        <p:spPr/>
        <p:txBody>
          <a:bodyPr>
            <a:normAutofit fontScale="90000"/>
          </a:bodyPr>
          <a:lstStyle/>
          <a:p>
            <a:r>
              <a:rPr lang="en-GB" noProof="0">
                <a:latin typeface="Aptos" panose="020B0004020202020204" pitchFamily="34" charset="0"/>
              </a:rPr>
              <a:t>Research Integrity in [COUNTRY]</a:t>
            </a:r>
          </a:p>
        </p:txBody>
      </p:sp>
      <p:sp>
        <p:nvSpPr>
          <p:cNvPr id="13" name="Content Placeholder 12">
            <a:extLst>
              <a:ext uri="{FF2B5EF4-FFF2-40B4-BE49-F238E27FC236}">
                <a16:creationId xmlns:a16="http://schemas.microsoft.com/office/drawing/2014/main" id="{29DFD502-4CA4-10F0-63C1-6C8266530A97}"/>
              </a:ext>
            </a:extLst>
          </p:cNvPr>
          <p:cNvSpPr>
            <a:spLocks noGrp="1"/>
          </p:cNvSpPr>
          <p:nvPr>
            <p:ph idx="1"/>
          </p:nvPr>
        </p:nvSpPr>
        <p:spPr/>
        <p:txBody>
          <a:bodyPr>
            <a:normAutofit/>
          </a:bodyPr>
          <a:lstStyle/>
          <a:p>
            <a:pPr marL="0" indent="0">
              <a:buNone/>
            </a:pPr>
            <a:r>
              <a:rPr lang="en-GB" sz="2400" b="1" i="1" noProof="0">
                <a:highlight>
                  <a:srgbClr val="FBE4CC"/>
                </a:highlight>
                <a:latin typeface="Aptos" panose="020B0004020202020204" pitchFamily="34" charset="0"/>
              </a:rPr>
              <a:t>PLACEHOLDER SLIDE</a:t>
            </a:r>
          </a:p>
          <a:p>
            <a:pPr marL="0" indent="0">
              <a:buNone/>
            </a:pPr>
            <a:r>
              <a:rPr lang="en-GB" sz="2400" noProof="0">
                <a:latin typeface="Aptos" panose="020B0004020202020204" pitchFamily="34" charset="0"/>
              </a:rPr>
              <a:t>Use this space to present information about research integrity frameworks in your country.</a:t>
            </a:r>
          </a:p>
        </p:txBody>
      </p:sp>
      <p:sp>
        <p:nvSpPr>
          <p:cNvPr id="9" name="Content Placeholder 2">
            <a:extLst>
              <a:ext uri="{FF2B5EF4-FFF2-40B4-BE49-F238E27FC236}">
                <a16:creationId xmlns:a16="http://schemas.microsoft.com/office/drawing/2014/main" id="{7E1AD64E-7FAB-2A6A-706F-A3510B2B9AAF}"/>
              </a:ext>
            </a:extLst>
          </p:cNvPr>
          <p:cNvSpPr txBox="1">
            <a:spLocks/>
          </p:cNvSpPr>
          <p:nvPr/>
        </p:nvSpPr>
        <p:spPr>
          <a:xfrm>
            <a:off x="911225" y="1952625"/>
            <a:ext cx="7056437" cy="40322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800" noProof="0"/>
          </a:p>
        </p:txBody>
      </p:sp>
    </p:spTree>
    <p:extLst>
      <p:ext uri="{BB962C8B-B14F-4D97-AF65-F5344CB8AC3E}">
        <p14:creationId xmlns:p14="http://schemas.microsoft.com/office/powerpoint/2010/main" val="2765560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64A52-8F0B-E1D5-7603-33375F9900AC}"/>
              </a:ext>
            </a:extLst>
          </p:cNvPr>
          <p:cNvSpPr>
            <a:spLocks noGrp="1"/>
          </p:cNvSpPr>
          <p:nvPr>
            <p:ph type="title"/>
          </p:nvPr>
        </p:nvSpPr>
        <p:spPr/>
        <p:txBody>
          <a:bodyPr>
            <a:normAutofit fontScale="90000"/>
          </a:bodyPr>
          <a:lstStyle/>
          <a:p>
            <a:r>
              <a:rPr lang="en-GB" noProof="0">
                <a:latin typeface="Aptos" panose="020B0004020202020204" pitchFamily="34" charset="0"/>
              </a:rPr>
              <a:t>Research Integrity at [INSTITUTE]</a:t>
            </a:r>
          </a:p>
        </p:txBody>
      </p:sp>
      <p:sp>
        <p:nvSpPr>
          <p:cNvPr id="5" name="Content Placeholder 4">
            <a:extLst>
              <a:ext uri="{FF2B5EF4-FFF2-40B4-BE49-F238E27FC236}">
                <a16:creationId xmlns:a16="http://schemas.microsoft.com/office/drawing/2014/main" id="{A85B5C65-A43C-F1DA-B71F-3EDC6590A544}"/>
              </a:ext>
            </a:extLst>
          </p:cNvPr>
          <p:cNvSpPr>
            <a:spLocks noGrp="1"/>
          </p:cNvSpPr>
          <p:nvPr>
            <p:ph idx="1"/>
          </p:nvPr>
        </p:nvSpPr>
        <p:spPr/>
        <p:txBody>
          <a:bodyPr>
            <a:normAutofit/>
          </a:bodyPr>
          <a:lstStyle/>
          <a:p>
            <a:pPr marL="0" indent="0">
              <a:buNone/>
            </a:pPr>
            <a:r>
              <a:rPr lang="en-GB" sz="2400" b="1" i="1" noProof="0">
                <a:highlight>
                  <a:srgbClr val="FBE4CC"/>
                </a:highlight>
                <a:latin typeface="Aptos" panose="020B0004020202020204" pitchFamily="34" charset="0"/>
              </a:rPr>
              <a:t>PLACEHOLDER SLIDE</a:t>
            </a:r>
          </a:p>
          <a:p>
            <a:pPr marL="0" indent="0">
              <a:buNone/>
            </a:pPr>
            <a:r>
              <a:rPr lang="en-GB" sz="2400" noProof="0">
                <a:latin typeface="Aptos" panose="020B0004020202020204" pitchFamily="34" charset="0"/>
              </a:rPr>
              <a:t>Use this space to present information about frameworks supporting research integrity in your institute, if available.</a:t>
            </a:r>
          </a:p>
        </p:txBody>
      </p:sp>
    </p:spTree>
    <p:extLst>
      <p:ext uri="{BB962C8B-B14F-4D97-AF65-F5344CB8AC3E}">
        <p14:creationId xmlns:p14="http://schemas.microsoft.com/office/powerpoint/2010/main" val="2718538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screenshot of a news page&#10;&#10;Description automatically generated">
            <a:extLst>
              <a:ext uri="{FF2B5EF4-FFF2-40B4-BE49-F238E27FC236}">
                <a16:creationId xmlns:a16="http://schemas.microsoft.com/office/drawing/2014/main" id="{D8BB8855-91B6-A6AB-C172-703F2BB7EC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5676" y="237448"/>
            <a:ext cx="4241848" cy="1293358"/>
          </a:xfrm>
          <a:prstGeom prst="rect">
            <a:avLst/>
          </a:prstGeom>
          <a:ln>
            <a:solidFill>
              <a:schemeClr val="tx1"/>
            </a:solidFill>
          </a:ln>
        </p:spPr>
      </p:pic>
      <p:pic>
        <p:nvPicPr>
          <p:cNvPr id="30" name="Picture 1">
            <a:extLst>
              <a:ext uri="{FF2B5EF4-FFF2-40B4-BE49-F238E27FC236}">
                <a16:creationId xmlns:a16="http://schemas.microsoft.com/office/drawing/2014/main" id="{1C595E8E-BCA8-F133-00F7-267E64E5FF0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70703" y="153572"/>
            <a:ext cx="3414712" cy="2143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53D063A-188E-6E2D-2B08-D0E8524442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09017" y="2492375"/>
            <a:ext cx="4447204" cy="1727068"/>
          </a:xfrm>
          <a:prstGeom prst="rect">
            <a:avLst/>
          </a:prstGeom>
          <a:ln>
            <a:solidFill>
              <a:schemeClr val="tx1"/>
            </a:solidFill>
          </a:ln>
        </p:spPr>
      </p:pic>
      <p:pic>
        <p:nvPicPr>
          <p:cNvPr id="2" name="Content Placeholder 3" descr="Screen shot 2016-05-23 at 11.10.06 PM.png">
            <a:extLst>
              <a:ext uri="{FF2B5EF4-FFF2-40B4-BE49-F238E27FC236}">
                <a16:creationId xmlns:a16="http://schemas.microsoft.com/office/drawing/2014/main" id="{BA9FAF83-54B3-6456-8FB2-705A0D08547E}"/>
              </a:ext>
            </a:extLst>
          </p:cNvPr>
          <p:cNvPicPr>
            <a:picLocks noGrp="1" noChangeAspect="1"/>
          </p:cNvPicPr>
          <p:nvPr/>
        </p:nvPicPr>
        <p:blipFill>
          <a:blip r:embed="rId6" cstate="screen">
            <a:extLst>
              <a:ext uri="{28A0092B-C50C-407E-A947-70E740481C1C}">
                <a14:useLocalDpi xmlns:a14="http://schemas.microsoft.com/office/drawing/2010/main"/>
              </a:ext>
            </a:extLst>
          </a:blip>
          <a:srcRect l="-65912" r="-65912"/>
          <a:stretch>
            <a:fillRect/>
          </a:stretch>
        </p:blipFill>
        <p:spPr bwMode="auto">
          <a:xfrm>
            <a:off x="-842634" y="2590810"/>
            <a:ext cx="4577531" cy="273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4E341910-60BC-EC64-58C5-146F71243A18}"/>
              </a:ext>
            </a:extLst>
          </p:cNvPr>
          <p:cNvGrpSpPr/>
          <p:nvPr/>
        </p:nvGrpSpPr>
        <p:grpSpPr>
          <a:xfrm>
            <a:off x="6377817" y="4606256"/>
            <a:ext cx="5109603" cy="1555616"/>
            <a:chOff x="1117600" y="3804801"/>
            <a:chExt cx="7772400" cy="2448507"/>
          </a:xfrm>
          <a:effectLst>
            <a:outerShdw blurRad="88900" algn="ctr" rotWithShape="0">
              <a:prstClr val="black">
                <a:alpha val="30000"/>
              </a:prstClr>
            </a:outerShdw>
          </a:effectLst>
        </p:grpSpPr>
        <p:pic>
          <p:nvPicPr>
            <p:cNvPr id="4" name="Picture 3" descr="A screenshot of a computer&#10;&#10;Description automatically generated with low confidence">
              <a:extLst>
                <a:ext uri="{FF2B5EF4-FFF2-40B4-BE49-F238E27FC236}">
                  <a16:creationId xmlns:a16="http://schemas.microsoft.com/office/drawing/2014/main" id="{3F4E25D9-DA50-FA1C-BFA7-0FEB5B116A5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7600" y="3804801"/>
              <a:ext cx="7772400" cy="2448507"/>
            </a:xfrm>
            <a:prstGeom prst="rect">
              <a:avLst/>
            </a:prstGeom>
          </p:spPr>
        </p:pic>
        <p:pic>
          <p:nvPicPr>
            <p:cNvPr id="5" name="Picture 4" descr="Text&#10;&#10;Description automatically generated">
              <a:extLst>
                <a:ext uri="{FF2B5EF4-FFF2-40B4-BE49-F238E27FC236}">
                  <a16:creationId xmlns:a16="http://schemas.microsoft.com/office/drawing/2014/main" id="{1889DCC7-98A0-FBB3-8CA1-A926D44B453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89700" y="3804801"/>
              <a:ext cx="2400300" cy="527125"/>
            </a:xfrm>
            <a:prstGeom prst="rect">
              <a:avLst/>
            </a:prstGeom>
          </p:spPr>
        </p:pic>
      </p:grpSp>
      <p:pic>
        <p:nvPicPr>
          <p:cNvPr id="6" name="Picture 1">
            <a:extLst>
              <a:ext uri="{FF2B5EF4-FFF2-40B4-BE49-F238E27FC236}">
                <a16:creationId xmlns:a16="http://schemas.microsoft.com/office/drawing/2014/main" id="{0DEBC500-A505-81BA-6009-828A3FBE7339}"/>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5129" r="-522"/>
          <a:stretch/>
        </p:blipFill>
        <p:spPr bwMode="auto">
          <a:xfrm>
            <a:off x="356885" y="1724744"/>
            <a:ext cx="3888028" cy="60417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84E6D60-2B4E-ED8C-B174-A1CB7A8A20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691447" y="3789150"/>
            <a:ext cx="3404553" cy="2304011"/>
          </a:xfrm>
          <a:prstGeom prst="rect">
            <a:avLst/>
          </a:prstGeom>
          <a:ln>
            <a:solidFill>
              <a:schemeClr val="tx1"/>
            </a:solidFill>
          </a:ln>
        </p:spPr>
      </p:pic>
      <p:pic>
        <p:nvPicPr>
          <p:cNvPr id="10" name="Picture 9">
            <a:extLst>
              <a:ext uri="{FF2B5EF4-FFF2-40B4-BE49-F238E27FC236}">
                <a16:creationId xmlns:a16="http://schemas.microsoft.com/office/drawing/2014/main" id="{FDBE0B8F-99C4-0966-12A4-B7C079DD31F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510715" y="1642572"/>
            <a:ext cx="1697260" cy="2048417"/>
          </a:xfrm>
          <a:prstGeom prst="rect">
            <a:avLst/>
          </a:prstGeom>
        </p:spPr>
      </p:pic>
      <p:sp>
        <p:nvSpPr>
          <p:cNvPr id="7" name="Source line">
            <a:extLst>
              <a:ext uri="{FF2B5EF4-FFF2-40B4-BE49-F238E27FC236}">
                <a16:creationId xmlns:a16="http://schemas.microsoft.com/office/drawing/2014/main" id="{8027A6A9-2DCF-D76D-ECB7-243FDE60E68D}"/>
              </a:ext>
            </a:extLst>
          </p:cNvPr>
          <p:cNvSpPr txBox="1"/>
          <p:nvPr/>
        </p:nvSpPr>
        <p:spPr>
          <a:xfrm>
            <a:off x="1828800" y="6217920"/>
            <a:ext cx="9902952" cy="384048"/>
          </a:xfrm>
          <a:prstGeom prst="rect">
            <a:avLst/>
          </a:prstGeom>
          <a:noFill/>
        </p:spPr>
        <p:txBody>
          <a:bodyPr wrap="square" lIns="0" tIns="0" rIns="0" bIns="0" anchor="b">
            <a:spAutoFit/>
          </a:bodyPr>
          <a:lstStyle/>
          <a:p>
            <a:pPr algn="r"/>
            <a:r>
              <a:rPr lang="en-GB" sz="900" i="1">
                <a:solidFill>
                  <a:srgbClr val="595959"/>
                </a:solidFill>
                <a:latin typeface="+mn-lt"/>
              </a:rPr>
              <a:t>Sources (clockwise from top left, then centre): Van Noorden (2022), Nature; Reardon (2015), Nature; The Economist (2022); </a:t>
            </a:r>
            <a:r>
              <a:rPr lang="en-GB" sz="900" i="1" err="1">
                <a:solidFill>
                  <a:srgbClr val="595959"/>
                </a:solidFill>
                <a:latin typeface="+mn-lt"/>
              </a:rPr>
              <a:t>Svrluga</a:t>
            </a:r>
            <a:r>
              <a:rPr lang="en-GB" sz="900" i="1">
                <a:solidFill>
                  <a:srgbClr val="595959"/>
                </a:solidFill>
                <a:latin typeface="+mn-lt"/>
              </a:rPr>
              <a:t> (2022), The Washington Post; The Economist (2023); The Economist (2013); The New York Times (2014); </a:t>
            </a:r>
            <a:r>
              <a:rPr lang="en-GB" sz="900" i="1" err="1">
                <a:solidFill>
                  <a:srgbClr val="595959"/>
                </a:solidFill>
                <a:latin typeface="+mn-lt"/>
              </a:rPr>
              <a:t>Sayare</a:t>
            </a:r>
            <a:r>
              <a:rPr lang="en-GB" sz="900" i="1">
                <a:solidFill>
                  <a:srgbClr val="595959"/>
                </a:solidFill>
                <a:latin typeface="+mn-lt"/>
              </a:rPr>
              <a:t> (2020), The New York Times Magazine.</a:t>
            </a:r>
          </a:p>
        </p:txBody>
      </p:sp>
    </p:spTree>
    <p:extLst>
      <p:ext uri="{BB962C8B-B14F-4D97-AF65-F5344CB8AC3E}">
        <p14:creationId xmlns:p14="http://schemas.microsoft.com/office/powerpoint/2010/main" val="236320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1F82-C13C-9E34-12AC-4025E45D4946}"/>
              </a:ext>
            </a:extLst>
          </p:cNvPr>
          <p:cNvSpPr>
            <a:spLocks noGrp="1"/>
          </p:cNvSpPr>
          <p:nvPr>
            <p:ph type="title"/>
          </p:nvPr>
        </p:nvSpPr>
        <p:spPr>
          <a:xfrm>
            <a:off x="911225" y="2267024"/>
            <a:ext cx="7753503" cy="646331"/>
          </a:xfrm>
        </p:spPr>
        <p:txBody>
          <a:bodyPr/>
          <a:lstStyle/>
          <a:p>
            <a:r>
              <a:rPr lang="en-GB" noProof="0"/>
              <a:t>Why should we care?</a:t>
            </a:r>
            <a:br>
              <a:rPr lang="en-GB" noProof="0"/>
            </a:br>
            <a:r>
              <a:rPr lang="en-GB" noProof="0"/>
              <a:t>What are the consequences?</a:t>
            </a:r>
          </a:p>
        </p:txBody>
      </p:sp>
    </p:spTree>
    <p:extLst>
      <p:ext uri="{BB962C8B-B14F-4D97-AF65-F5344CB8AC3E}">
        <p14:creationId xmlns:p14="http://schemas.microsoft.com/office/powerpoint/2010/main" val="4257507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81EBE-595F-2E19-5012-0D5FAE497710}"/>
              </a:ext>
            </a:extLst>
          </p:cNvPr>
          <p:cNvSpPr>
            <a:spLocks noGrp="1"/>
          </p:cNvSpPr>
          <p:nvPr>
            <p:ph type="title"/>
          </p:nvPr>
        </p:nvSpPr>
        <p:spPr>
          <a:xfrm>
            <a:off x="911226" y="584201"/>
            <a:ext cx="10369549" cy="612774"/>
          </a:xfrm>
        </p:spPr>
        <p:txBody>
          <a:bodyPr>
            <a:noAutofit/>
          </a:bodyPr>
          <a:lstStyle/>
          <a:p>
            <a:r>
              <a:rPr lang="en-GB" noProof="0"/>
              <a:t>Most highly cited retracted papers (Retraction Watch)</a:t>
            </a:r>
            <a:br>
              <a:rPr lang="en-GB" noProof="0"/>
            </a:br>
            <a:endParaRPr lang="en-GB" noProof="0"/>
          </a:p>
        </p:txBody>
      </p:sp>
      <p:graphicFrame>
        <p:nvGraphicFramePr>
          <p:cNvPr id="3" name="Table 2">
            <a:extLst>
              <a:ext uri="{FF2B5EF4-FFF2-40B4-BE49-F238E27FC236}">
                <a16:creationId xmlns:a16="http://schemas.microsoft.com/office/drawing/2014/main" id="{37A0BBA3-94A8-0119-BD84-3CA172E74699}"/>
              </a:ext>
            </a:extLst>
          </p:cNvPr>
          <p:cNvGraphicFramePr>
            <a:graphicFrameLocks noGrp="1"/>
          </p:cNvGraphicFramePr>
          <p:nvPr>
            <p:extLst>
              <p:ext uri="{D42A27DB-BD31-4B8C-83A1-F6EECF244321}">
                <p14:modId xmlns:p14="http://schemas.microsoft.com/office/powerpoint/2010/main" val="3728771069"/>
              </p:ext>
            </p:extLst>
          </p:nvPr>
        </p:nvGraphicFramePr>
        <p:xfrm>
          <a:off x="1019176" y="1952625"/>
          <a:ext cx="10153650" cy="4034064"/>
        </p:xfrm>
        <a:graphic>
          <a:graphicData uri="http://schemas.openxmlformats.org/drawingml/2006/table">
            <a:tbl>
              <a:tblPr firstRow="1" bandRow="1">
                <a:tableStyleId>{5C22544A-7EE6-4342-B048-85BDC9FD1C3A}</a:tableStyleId>
              </a:tblPr>
              <a:tblGrid>
                <a:gridCol w="214200">
                  <a:extLst>
                    <a:ext uri="{9D8B030D-6E8A-4147-A177-3AD203B41FA5}">
                      <a16:colId xmlns:a16="http://schemas.microsoft.com/office/drawing/2014/main" val="1471471110"/>
                    </a:ext>
                  </a:extLst>
                </a:gridCol>
                <a:gridCol w="6687496">
                  <a:extLst>
                    <a:ext uri="{9D8B030D-6E8A-4147-A177-3AD203B41FA5}">
                      <a16:colId xmlns:a16="http://schemas.microsoft.com/office/drawing/2014/main" val="15418756"/>
                    </a:ext>
                  </a:extLst>
                </a:gridCol>
                <a:gridCol w="1008857">
                  <a:extLst>
                    <a:ext uri="{9D8B030D-6E8A-4147-A177-3AD203B41FA5}">
                      <a16:colId xmlns:a16="http://schemas.microsoft.com/office/drawing/2014/main" val="4265514603"/>
                    </a:ext>
                  </a:extLst>
                </a:gridCol>
                <a:gridCol w="1159114">
                  <a:extLst>
                    <a:ext uri="{9D8B030D-6E8A-4147-A177-3AD203B41FA5}">
                      <a16:colId xmlns:a16="http://schemas.microsoft.com/office/drawing/2014/main" val="4225847876"/>
                    </a:ext>
                  </a:extLst>
                </a:gridCol>
                <a:gridCol w="1083983">
                  <a:extLst>
                    <a:ext uri="{9D8B030D-6E8A-4147-A177-3AD203B41FA5}">
                      <a16:colId xmlns:a16="http://schemas.microsoft.com/office/drawing/2014/main" val="2340019733"/>
                    </a:ext>
                  </a:extLst>
                </a:gridCol>
              </a:tblGrid>
              <a:tr h="435678">
                <a:tc>
                  <a:txBody>
                    <a:bodyPr/>
                    <a:lstStyle/>
                    <a:p>
                      <a:pPr algn="ctr"/>
                      <a:endParaRPr lang="en-GB" sz="1000" b="0" noProof="0"/>
                    </a:p>
                  </a:txBody>
                  <a:tcPr anchor="ctr"/>
                </a:tc>
                <a:tc>
                  <a:txBody>
                    <a:bodyPr/>
                    <a:lstStyle/>
                    <a:p>
                      <a:pPr algn="l"/>
                      <a:r>
                        <a:rPr lang="en-GB" sz="1000" b="1" noProof="0">
                          <a:solidFill>
                            <a:schemeClr val="tx1"/>
                          </a:solidFill>
                        </a:rPr>
                        <a:t>Title</a:t>
                      </a:r>
                    </a:p>
                  </a:txBody>
                  <a:tcPr anchor="ctr"/>
                </a:tc>
                <a:tc>
                  <a:txBody>
                    <a:bodyPr/>
                    <a:lstStyle/>
                    <a:p>
                      <a:pPr algn="ctr"/>
                      <a:r>
                        <a:rPr lang="en-GB" sz="1000" b="1" noProof="0">
                          <a:solidFill>
                            <a:schemeClr val="tx1"/>
                          </a:solidFill>
                        </a:rPr>
                        <a:t>Year of retraction</a:t>
                      </a:r>
                    </a:p>
                  </a:txBody>
                  <a:tcPr anchor="ctr"/>
                </a:tc>
                <a:tc>
                  <a:txBody>
                    <a:bodyPr/>
                    <a:lstStyle/>
                    <a:p>
                      <a:pPr algn="ctr"/>
                      <a:r>
                        <a:rPr lang="en-GB" sz="1000" b="1" noProof="0">
                          <a:solidFill>
                            <a:schemeClr val="tx1"/>
                          </a:solidFill>
                        </a:rPr>
                        <a:t>Cites before retraction</a:t>
                      </a:r>
                    </a:p>
                  </a:txBody>
                  <a:tcPr anchor="ctr"/>
                </a:tc>
                <a:tc>
                  <a:txBody>
                    <a:bodyPr/>
                    <a:lstStyle/>
                    <a:p>
                      <a:pPr algn="ctr"/>
                      <a:r>
                        <a:rPr lang="en-GB" sz="1000" b="1" noProof="0">
                          <a:solidFill>
                            <a:schemeClr val="tx1"/>
                          </a:solidFill>
                        </a:rPr>
                        <a:t>Cites after retraction</a:t>
                      </a:r>
                    </a:p>
                  </a:txBody>
                  <a:tcPr anchor="ctr"/>
                </a:tc>
                <a:extLst>
                  <a:ext uri="{0D108BD9-81ED-4DB2-BD59-A6C34878D82A}">
                    <a16:rowId xmlns:a16="http://schemas.microsoft.com/office/drawing/2014/main" val="2239230593"/>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noProof="0">
                          <a:solidFill>
                            <a:schemeClr val="tx1"/>
                          </a:solidFill>
                          <a:effectLst/>
                          <a:latin typeface="+mn-lt"/>
                          <a:ea typeface="+mn-ea"/>
                          <a:cs typeface="+mn-cs"/>
                        </a:rPr>
                        <a:t>Pluripotency of mesenchymal stem cells derived from adult.</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noProof="0">
                          <a:solidFill>
                            <a:schemeClr val="tx1"/>
                          </a:solidFill>
                          <a:effectLst/>
                          <a:latin typeface="+mn-lt"/>
                          <a:ea typeface="+mn-ea"/>
                          <a:cs typeface="+mn-cs"/>
                        </a:rPr>
                        <a:t>Nature, JUNE 20, </a:t>
                      </a:r>
                      <a:r>
                        <a:rPr lang="en-GB" sz="1000" b="1" i="0" u="none" strike="noStrike" kern="1200" noProof="0">
                          <a:solidFill>
                            <a:schemeClr val="tx1"/>
                          </a:solidFill>
                          <a:effectLst/>
                          <a:latin typeface="+mn-lt"/>
                          <a:ea typeface="+mn-ea"/>
                          <a:cs typeface="+mn-cs"/>
                        </a:rPr>
                        <a:t>2002</a:t>
                      </a:r>
                      <a:r>
                        <a:rPr lang="en-GB" sz="1000" b="0" i="0" u="none" strike="noStrike" kern="1200" noProof="0">
                          <a:solidFill>
                            <a:schemeClr val="tx1"/>
                          </a:solidFill>
                          <a:effectLst/>
                          <a:latin typeface="+mn-lt"/>
                          <a:ea typeface="+mn-ea"/>
                          <a:cs typeface="+mn-cs"/>
                        </a:rPr>
                        <a:t>, </a:t>
                      </a:r>
                      <a:r>
                        <a:rPr lang="en-GB" sz="1000" b="0" i="1" u="none" strike="noStrike" kern="1200" noProof="0">
                          <a:solidFill>
                            <a:schemeClr val="tx1"/>
                          </a:solidFill>
                          <a:effectLst/>
                          <a:latin typeface="+mn-lt"/>
                          <a:ea typeface="+mn-ea"/>
                          <a:cs typeface="+mn-cs"/>
                        </a:rPr>
                        <a:t>Jiang Y et al.</a:t>
                      </a:r>
                      <a:endParaRPr lang="en-GB" sz="1000" b="0" i="1" u="sng" noProof="0">
                        <a:solidFill>
                          <a:schemeClr val="tx1"/>
                        </a:solidFill>
                        <a:latin typeface="+mn-lt"/>
                      </a:endParaRPr>
                    </a:p>
                  </a:txBody>
                  <a:tcPr/>
                </a:tc>
                <a:tc>
                  <a:txBody>
                    <a:bodyPr/>
                    <a:lstStyle/>
                    <a:p>
                      <a:pPr algn="ctr"/>
                      <a:r>
                        <a:rPr lang="en-GB" sz="1000" noProof="0"/>
                        <a:t>2024</a:t>
                      </a:r>
                    </a:p>
                  </a:txBody>
                  <a:tcPr anchor="ctr"/>
                </a:tc>
                <a:tc>
                  <a:txBody>
                    <a:bodyPr/>
                    <a:lstStyle/>
                    <a:p>
                      <a:pPr algn="ctr"/>
                      <a:r>
                        <a:rPr lang="en-GB" sz="1000" noProof="0"/>
                        <a:t>4491</a:t>
                      </a:r>
                    </a:p>
                  </a:txBody>
                  <a:tcPr anchor="ctr"/>
                </a:tc>
                <a:tc>
                  <a:txBody>
                    <a:bodyPr/>
                    <a:lstStyle/>
                    <a:p>
                      <a:pPr algn="ctr"/>
                      <a:r>
                        <a:rPr lang="en-GB" sz="1000" noProof="0"/>
                        <a:t>21</a:t>
                      </a:r>
                    </a:p>
                  </a:txBody>
                  <a:tcPr anchor="ctr"/>
                </a:tc>
                <a:extLst>
                  <a:ext uri="{0D108BD9-81ED-4DB2-BD59-A6C34878D82A}">
                    <a16:rowId xmlns:a16="http://schemas.microsoft.com/office/drawing/2014/main" val="1024787841"/>
                  </a:ext>
                </a:extLst>
              </a:tr>
              <a:tr h="546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2</a:t>
                      </a:r>
                    </a:p>
                  </a:txBody>
                  <a:tcPr/>
                </a:tc>
                <a:tc>
                  <a:txBody>
                    <a:bodyPr/>
                    <a:lstStyle/>
                    <a:p>
                      <a:r>
                        <a:rPr lang="en-GB" sz="1000" b="0" i="0" u="none" strike="noStrike" kern="1200" noProof="0">
                          <a:solidFill>
                            <a:schemeClr val="tx1"/>
                          </a:solidFill>
                          <a:effectLst/>
                          <a:latin typeface="+mn-lt"/>
                          <a:ea typeface="+mn-ea"/>
                          <a:cs typeface="+mn-cs"/>
                        </a:rPr>
                        <a:t>Hydroxychloroquine and azithromycin as a treatment of COVID-19: results of an open-label non-randomized clinical trial.</a:t>
                      </a:r>
                      <a:br>
                        <a:rPr lang="en-GB" sz="1000" b="0" i="0" u="none" strike="noStrike" kern="1200" noProof="0">
                          <a:solidFill>
                            <a:schemeClr val="tx1"/>
                          </a:solidFill>
                          <a:effectLst/>
                          <a:latin typeface="+mn-lt"/>
                          <a:ea typeface="+mn-ea"/>
                          <a:cs typeface="+mn-cs"/>
                        </a:rPr>
                      </a:br>
                      <a:r>
                        <a:rPr lang="en-GB" sz="1000" b="0" i="0" u="none" strike="noStrike" kern="1200" noProof="0">
                          <a:solidFill>
                            <a:schemeClr val="tx1"/>
                          </a:solidFill>
                          <a:effectLst/>
                          <a:latin typeface="+mn-lt"/>
                          <a:ea typeface="+mn-ea"/>
                          <a:cs typeface="+mn-cs"/>
                        </a:rPr>
                        <a:t>International Journal of Antimicrobial Agents. MARCH 20, </a:t>
                      </a:r>
                      <a:r>
                        <a:rPr lang="en-GB" sz="1000" b="1" i="0" u="none" strike="noStrike" kern="1200" noProof="0">
                          <a:solidFill>
                            <a:schemeClr val="tx1"/>
                          </a:solidFill>
                          <a:effectLst/>
                          <a:latin typeface="+mn-lt"/>
                          <a:ea typeface="+mn-ea"/>
                          <a:cs typeface="+mn-cs"/>
                        </a:rPr>
                        <a:t>2020</a:t>
                      </a:r>
                      <a:r>
                        <a:rPr lang="en-GB" sz="1000" b="0" i="0" u="none" strike="noStrike" kern="1200" noProof="0">
                          <a:solidFill>
                            <a:schemeClr val="tx1"/>
                          </a:solidFill>
                          <a:effectLst/>
                          <a:latin typeface="+mn-lt"/>
                          <a:ea typeface="+mn-ea"/>
                          <a:cs typeface="+mn-cs"/>
                        </a:rPr>
                        <a:t>. </a:t>
                      </a:r>
                      <a:r>
                        <a:rPr lang="en-GB" sz="1000" b="0" i="1" u="none" strike="noStrike" kern="1200" noProof="0" err="1">
                          <a:solidFill>
                            <a:schemeClr val="tx1"/>
                          </a:solidFill>
                          <a:effectLst/>
                          <a:latin typeface="+mn-lt"/>
                          <a:ea typeface="+mn-ea"/>
                          <a:cs typeface="+mn-cs"/>
                        </a:rPr>
                        <a:t>Gautret</a:t>
                      </a:r>
                      <a:r>
                        <a:rPr lang="en-GB" sz="1000" b="0" i="1" u="none" strike="noStrike" kern="1200" noProof="0">
                          <a:solidFill>
                            <a:schemeClr val="tx1"/>
                          </a:solidFill>
                          <a:effectLst/>
                          <a:latin typeface="+mn-lt"/>
                          <a:ea typeface="+mn-ea"/>
                          <a:cs typeface="+mn-cs"/>
                        </a:rPr>
                        <a:t> P et al.</a:t>
                      </a:r>
                      <a:endParaRPr lang="en-GB" sz="1000" b="0" i="1" noProof="0">
                        <a:solidFill>
                          <a:schemeClr val="tx1"/>
                        </a:solidFill>
                      </a:endParaRPr>
                    </a:p>
                  </a:txBody>
                  <a:tcPr/>
                </a:tc>
                <a:tc>
                  <a:txBody>
                    <a:bodyPr/>
                    <a:lstStyle/>
                    <a:p>
                      <a:pPr algn="ctr"/>
                      <a:r>
                        <a:rPr lang="en-GB" sz="1000" noProof="0"/>
                        <a:t>2024</a:t>
                      </a:r>
                    </a:p>
                  </a:txBody>
                  <a:tcPr anchor="ctr"/>
                </a:tc>
                <a:tc>
                  <a:txBody>
                    <a:bodyPr/>
                    <a:lstStyle/>
                    <a:p>
                      <a:pPr algn="ctr"/>
                      <a:r>
                        <a:rPr lang="en-GB" sz="1000" noProof="0"/>
                        <a:t>3177</a:t>
                      </a:r>
                    </a:p>
                  </a:txBody>
                  <a:tcPr anchor="ctr"/>
                </a:tc>
                <a:tc>
                  <a:txBody>
                    <a:bodyPr/>
                    <a:lstStyle/>
                    <a:p>
                      <a:pPr algn="ctr"/>
                      <a:r>
                        <a:rPr lang="en-GB" sz="1000" noProof="0"/>
                        <a:t>12</a:t>
                      </a:r>
                    </a:p>
                  </a:txBody>
                  <a:tcPr anchor="ctr"/>
                </a:tc>
                <a:extLst>
                  <a:ext uri="{0D108BD9-81ED-4DB2-BD59-A6C34878D82A}">
                    <a16:rowId xmlns:a16="http://schemas.microsoft.com/office/drawing/2014/main" val="2007464133"/>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3</a:t>
                      </a:r>
                    </a:p>
                  </a:txBody>
                  <a:tcPr/>
                </a:tc>
                <a:tc>
                  <a:txBody>
                    <a:bodyPr/>
                    <a:lstStyle/>
                    <a:p>
                      <a:r>
                        <a:rPr lang="en-GB" sz="1000" b="0" i="0" u="none" strike="noStrike" kern="1200" noProof="0">
                          <a:solidFill>
                            <a:schemeClr val="tx1"/>
                          </a:solidFill>
                          <a:effectLst/>
                          <a:latin typeface="+mn-lt"/>
                          <a:ea typeface="+mn-ea"/>
                          <a:cs typeface="+mn-cs"/>
                        </a:rPr>
                        <a:t>6-month consequences of COVID-19 in patients discharged from hospital: a cohort study. </a:t>
                      </a:r>
                      <a:br>
                        <a:rPr lang="en-GB" sz="1000" b="0" i="0" u="none" strike="noStrike" kern="1200" noProof="0">
                          <a:solidFill>
                            <a:schemeClr val="tx1"/>
                          </a:solidFill>
                          <a:effectLst/>
                          <a:latin typeface="+mn-lt"/>
                          <a:ea typeface="+mn-ea"/>
                          <a:cs typeface="+mn-cs"/>
                        </a:rPr>
                      </a:br>
                      <a:r>
                        <a:rPr lang="en-GB" sz="1000" b="0" i="0" u="none" strike="noStrike" kern="1200" noProof="0">
                          <a:solidFill>
                            <a:schemeClr val="tx1"/>
                          </a:solidFill>
                          <a:effectLst/>
                          <a:latin typeface="+mn-lt"/>
                          <a:ea typeface="+mn-ea"/>
                          <a:cs typeface="+mn-cs"/>
                        </a:rPr>
                        <a:t>Lancet, JAN 8, </a:t>
                      </a:r>
                      <a:r>
                        <a:rPr lang="en-GB" sz="1000" b="1" i="0" u="none" strike="noStrike" kern="1200" noProof="0">
                          <a:solidFill>
                            <a:schemeClr val="tx1"/>
                          </a:solidFill>
                          <a:effectLst/>
                          <a:latin typeface="+mn-lt"/>
                          <a:ea typeface="+mn-ea"/>
                          <a:cs typeface="+mn-cs"/>
                        </a:rPr>
                        <a:t>2021</a:t>
                      </a:r>
                      <a:r>
                        <a:rPr lang="en-GB" sz="1000" b="0" i="0" u="none" strike="noStrike" kern="1200" noProof="0">
                          <a:solidFill>
                            <a:schemeClr val="tx1"/>
                          </a:solidFill>
                          <a:effectLst/>
                          <a:latin typeface="+mn-lt"/>
                          <a:ea typeface="+mn-ea"/>
                          <a:cs typeface="+mn-cs"/>
                        </a:rPr>
                        <a:t>, </a:t>
                      </a:r>
                      <a:r>
                        <a:rPr lang="en-GB" sz="1000" b="0" i="1" u="none" strike="noStrike" kern="1200" noProof="0">
                          <a:solidFill>
                            <a:schemeClr val="tx1"/>
                          </a:solidFill>
                          <a:effectLst/>
                          <a:latin typeface="+mn-lt"/>
                          <a:ea typeface="+mn-ea"/>
                          <a:cs typeface="+mn-cs"/>
                        </a:rPr>
                        <a:t>Huang C et al.</a:t>
                      </a:r>
                      <a:endParaRPr lang="en-GB" sz="1000" i="1" noProof="0">
                        <a:solidFill>
                          <a:schemeClr val="tx1"/>
                        </a:solidFill>
                      </a:endParaRPr>
                    </a:p>
                  </a:txBody>
                  <a:tcPr/>
                </a:tc>
                <a:tc>
                  <a:txBody>
                    <a:bodyPr/>
                    <a:lstStyle/>
                    <a:p>
                      <a:pPr algn="ctr"/>
                      <a:r>
                        <a:rPr lang="en-GB" sz="1000" noProof="0"/>
                        <a:t>2023</a:t>
                      </a:r>
                    </a:p>
                  </a:txBody>
                  <a:tcPr anchor="ctr"/>
                </a:tc>
                <a:tc>
                  <a:txBody>
                    <a:bodyPr/>
                    <a:lstStyle/>
                    <a:p>
                      <a:pPr algn="ctr"/>
                      <a:r>
                        <a:rPr lang="en-GB" sz="1000" noProof="0"/>
                        <a:t>2272</a:t>
                      </a:r>
                    </a:p>
                  </a:txBody>
                  <a:tcPr anchor="ctr"/>
                </a:tc>
                <a:tc>
                  <a:txBody>
                    <a:bodyPr/>
                    <a:lstStyle/>
                    <a:p>
                      <a:pPr algn="ctr"/>
                      <a:r>
                        <a:rPr lang="en-GB" sz="1000" noProof="0"/>
                        <a:t>757</a:t>
                      </a:r>
                    </a:p>
                  </a:txBody>
                  <a:tcPr anchor="ctr"/>
                </a:tc>
                <a:extLst>
                  <a:ext uri="{0D108BD9-81ED-4DB2-BD59-A6C34878D82A}">
                    <a16:rowId xmlns:a16="http://schemas.microsoft.com/office/drawing/2014/main" val="2444696451"/>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4</a:t>
                      </a:r>
                    </a:p>
                  </a:txBody>
                  <a:tcPr/>
                </a:tc>
                <a:tc>
                  <a:txBody>
                    <a:bodyPr/>
                    <a:lstStyle/>
                    <a:p>
                      <a:r>
                        <a:rPr lang="en-GB" sz="1000" b="0" noProof="0">
                          <a:solidFill>
                            <a:schemeClr val="tx1"/>
                          </a:solidFill>
                        </a:rPr>
                        <a:t>Primary Prevention of Cardiovascular Disease with a Mediterranean Diet. </a:t>
                      </a:r>
                      <a:br>
                        <a:rPr lang="en-GB" sz="1000" b="0" noProof="0">
                          <a:solidFill>
                            <a:schemeClr val="tx1"/>
                          </a:solidFill>
                        </a:rPr>
                      </a:br>
                      <a:r>
                        <a:rPr lang="en-GB" sz="1000" noProof="0">
                          <a:solidFill>
                            <a:schemeClr val="tx1"/>
                          </a:solidFill>
                        </a:rPr>
                        <a:t>N Engl J Med, APR 4 </a:t>
                      </a:r>
                      <a:r>
                        <a:rPr lang="en-GB" sz="1000" b="1" noProof="0">
                          <a:solidFill>
                            <a:schemeClr val="tx1"/>
                          </a:solidFill>
                        </a:rPr>
                        <a:t>2013</a:t>
                      </a:r>
                      <a:r>
                        <a:rPr lang="en-GB" sz="1000" b="1" i="0" noProof="0">
                          <a:solidFill>
                            <a:schemeClr val="tx1"/>
                          </a:solidFill>
                        </a:rPr>
                        <a:t>, </a:t>
                      </a:r>
                      <a:r>
                        <a:rPr lang="en-GB" sz="1000" i="1" noProof="0" err="1">
                          <a:solidFill>
                            <a:schemeClr val="tx1"/>
                          </a:solidFill>
                        </a:rPr>
                        <a:t>Estruch</a:t>
                      </a:r>
                      <a:r>
                        <a:rPr lang="en-GB" sz="1000" i="1" noProof="0">
                          <a:solidFill>
                            <a:schemeClr val="tx1"/>
                          </a:solidFill>
                        </a:rPr>
                        <a:t> R et al.</a:t>
                      </a:r>
                    </a:p>
                  </a:txBody>
                  <a:tcPr/>
                </a:tc>
                <a:tc>
                  <a:txBody>
                    <a:bodyPr/>
                    <a:lstStyle/>
                    <a:p>
                      <a:pPr algn="ctr"/>
                      <a:r>
                        <a:rPr lang="en-GB" sz="1000" noProof="0"/>
                        <a:t>2018</a:t>
                      </a:r>
                    </a:p>
                  </a:txBody>
                  <a:tcPr anchor="ctr"/>
                </a:tc>
                <a:tc>
                  <a:txBody>
                    <a:bodyPr/>
                    <a:lstStyle/>
                    <a:p>
                      <a:pPr algn="ctr"/>
                      <a:r>
                        <a:rPr lang="en-GB" sz="1000" noProof="0"/>
                        <a:t>1787</a:t>
                      </a:r>
                    </a:p>
                  </a:txBody>
                  <a:tcPr anchor="ctr"/>
                </a:tc>
                <a:tc>
                  <a:txBody>
                    <a:bodyPr/>
                    <a:lstStyle/>
                    <a:p>
                      <a:pPr algn="ctr"/>
                      <a:r>
                        <a:rPr lang="en-GB" sz="1000" noProof="0"/>
                        <a:t>884</a:t>
                      </a:r>
                    </a:p>
                  </a:txBody>
                  <a:tcPr anchor="ctr"/>
                </a:tc>
                <a:extLst>
                  <a:ext uri="{0D108BD9-81ED-4DB2-BD59-A6C34878D82A}">
                    <a16:rowId xmlns:a16="http://schemas.microsoft.com/office/drawing/2014/main" val="963185641"/>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5</a:t>
                      </a:r>
                    </a:p>
                  </a:txBody>
                  <a:tcPr/>
                </a:tc>
                <a:tc>
                  <a:txBody>
                    <a:bodyPr/>
                    <a:lstStyle/>
                    <a:p>
                      <a:r>
                        <a:rPr lang="en-GB" sz="1000" b="0" i="0" u="none" strike="noStrike" kern="1200" noProof="0">
                          <a:solidFill>
                            <a:schemeClr val="tx1"/>
                          </a:solidFill>
                          <a:effectLst/>
                          <a:latin typeface="+mn-lt"/>
                          <a:ea typeface="+mn-ea"/>
                          <a:cs typeface="+mn-cs"/>
                        </a:rPr>
                        <a:t>A specific amyloid-β protein assembly in the brain impairs memory. </a:t>
                      </a:r>
                      <a:br>
                        <a:rPr lang="en-GB" sz="1000" b="0" i="0" u="none" strike="noStrike" kern="1200" noProof="0">
                          <a:solidFill>
                            <a:schemeClr val="tx1"/>
                          </a:solidFill>
                          <a:effectLst/>
                          <a:latin typeface="+mn-lt"/>
                          <a:ea typeface="+mn-ea"/>
                          <a:cs typeface="+mn-cs"/>
                        </a:rPr>
                      </a:br>
                      <a:r>
                        <a:rPr lang="en-GB" sz="1000" b="0" i="0" u="none" strike="noStrike" kern="1200" noProof="0">
                          <a:solidFill>
                            <a:schemeClr val="tx1"/>
                          </a:solidFill>
                          <a:effectLst/>
                          <a:latin typeface="+mn-lt"/>
                          <a:ea typeface="+mn-ea"/>
                          <a:cs typeface="+mn-cs"/>
                        </a:rPr>
                        <a:t>Nature. MARCH 16, </a:t>
                      </a:r>
                      <a:r>
                        <a:rPr lang="en-GB" sz="1000" b="1" i="0" u="none" strike="noStrike" kern="1200" noProof="0">
                          <a:solidFill>
                            <a:schemeClr val="tx1"/>
                          </a:solidFill>
                          <a:effectLst/>
                          <a:latin typeface="+mn-lt"/>
                          <a:ea typeface="+mn-ea"/>
                          <a:cs typeface="+mn-cs"/>
                        </a:rPr>
                        <a:t>2008</a:t>
                      </a:r>
                      <a:r>
                        <a:rPr lang="en-GB" sz="1000" b="0" i="0" u="none" strike="noStrike" kern="1200" noProof="0">
                          <a:solidFill>
                            <a:schemeClr val="tx1"/>
                          </a:solidFill>
                          <a:effectLst/>
                          <a:latin typeface="+mn-lt"/>
                          <a:ea typeface="+mn-ea"/>
                          <a:cs typeface="+mn-cs"/>
                        </a:rPr>
                        <a:t>, </a:t>
                      </a:r>
                      <a:r>
                        <a:rPr lang="en-GB" sz="1000" b="0" i="1" u="none" strike="noStrike" kern="1200" noProof="0" err="1">
                          <a:solidFill>
                            <a:schemeClr val="tx1"/>
                          </a:solidFill>
                          <a:effectLst/>
                          <a:latin typeface="+mn-lt"/>
                          <a:ea typeface="+mn-ea"/>
                          <a:cs typeface="+mn-cs"/>
                        </a:rPr>
                        <a:t>Lesné</a:t>
                      </a:r>
                      <a:r>
                        <a:rPr lang="en-GB" sz="1000" b="0" i="1" u="none" strike="noStrike" kern="1200" noProof="0">
                          <a:solidFill>
                            <a:schemeClr val="tx1"/>
                          </a:solidFill>
                          <a:effectLst/>
                          <a:latin typeface="+mn-lt"/>
                          <a:ea typeface="+mn-ea"/>
                          <a:cs typeface="+mn-cs"/>
                        </a:rPr>
                        <a:t> S et al.</a:t>
                      </a:r>
                      <a:endParaRPr lang="en-GB" sz="1000" i="1" noProof="0">
                        <a:solidFill>
                          <a:schemeClr val="tx1"/>
                        </a:solidFill>
                      </a:endParaRPr>
                    </a:p>
                  </a:txBody>
                  <a:tcPr/>
                </a:tc>
                <a:tc>
                  <a:txBody>
                    <a:bodyPr/>
                    <a:lstStyle/>
                    <a:p>
                      <a:pPr algn="ctr"/>
                      <a:r>
                        <a:rPr lang="en-GB" sz="1000" noProof="0"/>
                        <a:t>2024</a:t>
                      </a:r>
                    </a:p>
                  </a:txBody>
                  <a:tcPr anchor="ctr"/>
                </a:tc>
                <a:tc>
                  <a:txBody>
                    <a:bodyPr/>
                    <a:lstStyle/>
                    <a:p>
                      <a:pPr algn="ctr"/>
                      <a:r>
                        <a:rPr lang="en-GB" sz="1000" noProof="0"/>
                        <a:t>2359</a:t>
                      </a:r>
                    </a:p>
                  </a:txBody>
                  <a:tcPr anchor="ctr"/>
                </a:tc>
                <a:tc>
                  <a:txBody>
                    <a:bodyPr/>
                    <a:lstStyle/>
                    <a:p>
                      <a:pPr algn="ctr"/>
                      <a:r>
                        <a:rPr lang="en-GB" sz="1000" noProof="0"/>
                        <a:t>25</a:t>
                      </a:r>
                    </a:p>
                  </a:txBody>
                  <a:tcPr anchor="ctr"/>
                </a:tc>
                <a:extLst>
                  <a:ext uri="{0D108BD9-81ED-4DB2-BD59-A6C34878D82A}">
                    <a16:rowId xmlns:a16="http://schemas.microsoft.com/office/drawing/2014/main" val="1359795757"/>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6</a:t>
                      </a:r>
                    </a:p>
                  </a:txBody>
                  <a:tcPr/>
                </a:tc>
                <a:tc>
                  <a:txBody>
                    <a:bodyPr/>
                    <a:lstStyle/>
                    <a:p>
                      <a:r>
                        <a:rPr lang="en-GB" sz="1000" b="0" i="0" u="none" strike="noStrike" kern="1200" noProof="0">
                          <a:solidFill>
                            <a:schemeClr val="tx1"/>
                          </a:solidFill>
                          <a:effectLst/>
                          <a:latin typeface="+mn-lt"/>
                          <a:ea typeface="+mn-ea"/>
                          <a:cs typeface="+mn-cs"/>
                        </a:rPr>
                        <a:t>Predictive Validity of a Medication Adherence Measure in an Outpatient Setting. The Journal of Clinical Hypertension, MAY 2, </a:t>
                      </a:r>
                      <a:r>
                        <a:rPr lang="en-GB" sz="1000" b="1" i="0" u="none" strike="noStrike" kern="1200" noProof="0">
                          <a:solidFill>
                            <a:schemeClr val="tx1"/>
                          </a:solidFill>
                          <a:effectLst/>
                          <a:latin typeface="+mn-lt"/>
                          <a:ea typeface="+mn-ea"/>
                          <a:cs typeface="+mn-cs"/>
                        </a:rPr>
                        <a:t>2008</a:t>
                      </a:r>
                      <a:r>
                        <a:rPr lang="en-GB" sz="1000" b="0" i="0" u="none" strike="noStrike" kern="1200" noProof="0">
                          <a:solidFill>
                            <a:schemeClr val="tx1"/>
                          </a:solidFill>
                          <a:effectLst/>
                          <a:latin typeface="+mn-lt"/>
                          <a:ea typeface="+mn-ea"/>
                          <a:cs typeface="+mn-cs"/>
                        </a:rPr>
                        <a:t>, </a:t>
                      </a:r>
                      <a:r>
                        <a:rPr lang="en-GB" sz="1000" b="0" i="1" u="none" strike="noStrike" kern="1200" noProof="0">
                          <a:solidFill>
                            <a:schemeClr val="tx1"/>
                          </a:solidFill>
                          <a:effectLst/>
                          <a:latin typeface="+mn-lt"/>
                          <a:ea typeface="+mn-ea"/>
                          <a:cs typeface="+mn-cs"/>
                        </a:rPr>
                        <a:t>Morisky DE et al.</a:t>
                      </a:r>
                      <a:endParaRPr lang="en-GB" sz="1000" i="1" noProof="0">
                        <a:solidFill>
                          <a:schemeClr val="tx1"/>
                        </a:solidFill>
                      </a:endParaRPr>
                    </a:p>
                  </a:txBody>
                  <a:tcPr/>
                </a:tc>
                <a:tc>
                  <a:txBody>
                    <a:bodyPr/>
                    <a:lstStyle/>
                    <a:p>
                      <a:pPr algn="ctr"/>
                      <a:r>
                        <a:rPr lang="en-GB" sz="1000" noProof="0"/>
                        <a:t>2023</a:t>
                      </a:r>
                    </a:p>
                  </a:txBody>
                  <a:tcPr anchor="ctr"/>
                </a:tc>
                <a:tc>
                  <a:txBody>
                    <a:bodyPr/>
                    <a:lstStyle/>
                    <a:p>
                      <a:pPr algn="ctr"/>
                      <a:r>
                        <a:rPr lang="en-GB" sz="1000" noProof="0"/>
                        <a:t>1932</a:t>
                      </a:r>
                    </a:p>
                  </a:txBody>
                  <a:tcPr anchor="ctr"/>
                </a:tc>
                <a:tc>
                  <a:txBody>
                    <a:bodyPr/>
                    <a:lstStyle/>
                    <a:p>
                      <a:pPr algn="ctr"/>
                      <a:r>
                        <a:rPr lang="en-GB" sz="1000" noProof="0"/>
                        <a:t>213</a:t>
                      </a:r>
                    </a:p>
                  </a:txBody>
                  <a:tcPr anchor="ctr"/>
                </a:tc>
                <a:extLst>
                  <a:ext uri="{0D108BD9-81ED-4DB2-BD59-A6C34878D82A}">
                    <a16:rowId xmlns:a16="http://schemas.microsoft.com/office/drawing/2014/main" val="327383853"/>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7</a:t>
                      </a:r>
                    </a:p>
                  </a:txBody>
                  <a:tcPr/>
                </a:tc>
                <a:tc>
                  <a:txBody>
                    <a:bodyPr/>
                    <a:lstStyle/>
                    <a:p>
                      <a:r>
                        <a:rPr lang="en-GB" sz="1000" b="0" i="0" u="none" strike="noStrike" kern="1200" noProof="0">
                          <a:solidFill>
                            <a:schemeClr val="tx1"/>
                          </a:solidFill>
                          <a:effectLst/>
                          <a:latin typeface="+mn-lt"/>
                          <a:ea typeface="+mn-ea"/>
                          <a:cs typeface="+mn-cs"/>
                        </a:rPr>
                        <a:t>MicroRNA signatures of </a:t>
                      </a:r>
                      <a:r>
                        <a:rPr lang="en-GB" sz="1000" b="0" i="0" u="none" strike="noStrike" kern="1200" noProof="0" err="1">
                          <a:solidFill>
                            <a:schemeClr val="tx1"/>
                          </a:solidFill>
                          <a:effectLst/>
                          <a:latin typeface="+mn-lt"/>
                          <a:ea typeface="+mn-ea"/>
                          <a:cs typeface="+mn-cs"/>
                        </a:rPr>
                        <a:t>tumor</a:t>
                      </a:r>
                      <a:r>
                        <a:rPr lang="en-GB" sz="1000" b="0" i="0" u="none" strike="noStrike" kern="1200" noProof="0">
                          <a:solidFill>
                            <a:schemeClr val="tx1"/>
                          </a:solidFill>
                          <a:effectLst/>
                          <a:latin typeface="+mn-lt"/>
                          <a:ea typeface="+mn-ea"/>
                          <a:cs typeface="+mn-cs"/>
                        </a:rPr>
                        <a:t>-derived exosomes as diagnostic biomarkers of ovarian cancer. </a:t>
                      </a:r>
                    </a:p>
                    <a:p>
                      <a:r>
                        <a:rPr lang="en-GB" sz="1000" b="0" i="0" u="none" strike="noStrike" kern="1200" noProof="0" err="1">
                          <a:solidFill>
                            <a:schemeClr val="tx1"/>
                          </a:solidFill>
                          <a:effectLst/>
                          <a:latin typeface="+mn-lt"/>
                          <a:ea typeface="+mn-ea"/>
                          <a:cs typeface="+mn-cs"/>
                        </a:rPr>
                        <a:t>Gynecologic</a:t>
                      </a:r>
                      <a:r>
                        <a:rPr lang="en-GB" sz="1000" b="0" i="0" u="none" strike="noStrike" kern="1200" noProof="0">
                          <a:solidFill>
                            <a:schemeClr val="tx1"/>
                          </a:solidFill>
                          <a:effectLst/>
                          <a:latin typeface="+mn-lt"/>
                          <a:ea typeface="+mn-ea"/>
                          <a:cs typeface="+mn-cs"/>
                        </a:rPr>
                        <a:t> Oncology, JUNE 25, </a:t>
                      </a:r>
                      <a:r>
                        <a:rPr lang="en-GB" sz="1000" b="1" i="0" u="none" strike="noStrike" kern="1200" noProof="0">
                          <a:solidFill>
                            <a:schemeClr val="tx1"/>
                          </a:solidFill>
                          <a:effectLst/>
                          <a:latin typeface="+mn-lt"/>
                          <a:ea typeface="+mn-ea"/>
                          <a:cs typeface="+mn-cs"/>
                        </a:rPr>
                        <a:t>2008, </a:t>
                      </a:r>
                      <a:r>
                        <a:rPr lang="en-GB" sz="1000" b="0" i="1" u="none" strike="noStrike" kern="1200" noProof="0">
                          <a:solidFill>
                            <a:schemeClr val="tx1"/>
                          </a:solidFill>
                          <a:effectLst/>
                          <a:latin typeface="+mn-lt"/>
                          <a:ea typeface="+mn-ea"/>
                          <a:cs typeface="+mn-cs"/>
                        </a:rPr>
                        <a:t>Taylor DD et al.</a:t>
                      </a:r>
                      <a:endParaRPr lang="en-GB" sz="1000" b="1" i="1" noProof="0">
                        <a:solidFill>
                          <a:schemeClr val="tx1"/>
                        </a:solidFill>
                      </a:endParaRPr>
                    </a:p>
                  </a:txBody>
                  <a:tcPr/>
                </a:tc>
                <a:tc>
                  <a:txBody>
                    <a:bodyPr/>
                    <a:lstStyle/>
                    <a:p>
                      <a:pPr algn="ctr"/>
                      <a:r>
                        <a:rPr lang="en-GB" sz="1000" noProof="0"/>
                        <a:t>2023</a:t>
                      </a:r>
                    </a:p>
                  </a:txBody>
                  <a:tcPr anchor="ctr"/>
                </a:tc>
                <a:tc>
                  <a:txBody>
                    <a:bodyPr/>
                    <a:lstStyle/>
                    <a:p>
                      <a:pPr algn="ctr"/>
                      <a:r>
                        <a:rPr lang="en-GB" sz="1000" noProof="0"/>
                        <a:t>1868</a:t>
                      </a:r>
                    </a:p>
                  </a:txBody>
                  <a:tcPr anchor="ctr"/>
                </a:tc>
                <a:tc>
                  <a:txBody>
                    <a:bodyPr/>
                    <a:lstStyle/>
                    <a:p>
                      <a:pPr algn="ctr"/>
                      <a:r>
                        <a:rPr lang="en-GB" sz="1000" noProof="0"/>
                        <a:t>72</a:t>
                      </a:r>
                    </a:p>
                  </a:txBody>
                  <a:tcPr anchor="ctr"/>
                </a:tc>
                <a:extLst>
                  <a:ext uri="{0D108BD9-81ED-4DB2-BD59-A6C34878D82A}">
                    <a16:rowId xmlns:a16="http://schemas.microsoft.com/office/drawing/2014/main" val="3870902538"/>
                  </a:ext>
                </a:extLst>
              </a:tr>
              <a:tr h="4356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i="1" noProof="0"/>
                        <a:t>8</a:t>
                      </a:r>
                    </a:p>
                  </a:txBody>
                  <a:tcPr/>
                </a:tc>
                <a:tc>
                  <a:txBody>
                    <a:bodyPr/>
                    <a:lstStyle/>
                    <a:p>
                      <a:r>
                        <a:rPr lang="en-GB" sz="1000" b="0" noProof="0">
                          <a:solidFill>
                            <a:schemeClr val="tx1"/>
                          </a:solidFill>
                        </a:rPr>
                        <a:t>Ileal-lymphoid-nodular hyperplasia, non-specific colitis, and pervasive developmental disorder in children. </a:t>
                      </a:r>
                      <a:r>
                        <a:rPr lang="en-GB" sz="1000" noProof="0">
                          <a:solidFill>
                            <a:schemeClr val="tx1"/>
                          </a:solidFill>
                        </a:rPr>
                        <a:t>Lancet, FEB 28 </a:t>
                      </a:r>
                      <a:r>
                        <a:rPr lang="en-GB" sz="1000" b="1" noProof="0">
                          <a:solidFill>
                            <a:schemeClr val="tx1"/>
                          </a:solidFill>
                        </a:rPr>
                        <a:t>1998</a:t>
                      </a:r>
                      <a:r>
                        <a:rPr lang="en-GB" sz="1000" b="1" i="0" noProof="0">
                          <a:solidFill>
                            <a:schemeClr val="tx1"/>
                          </a:solidFill>
                        </a:rPr>
                        <a:t>, </a:t>
                      </a:r>
                      <a:r>
                        <a:rPr lang="en-GB" sz="1000" i="1" noProof="0">
                          <a:solidFill>
                            <a:schemeClr val="tx1"/>
                          </a:solidFill>
                        </a:rPr>
                        <a:t>Wakefield AJ et al.</a:t>
                      </a:r>
                    </a:p>
                  </a:txBody>
                  <a:tcPr/>
                </a:tc>
                <a:tc>
                  <a:txBody>
                    <a:bodyPr/>
                    <a:lstStyle/>
                    <a:p>
                      <a:pPr algn="ctr"/>
                      <a:r>
                        <a:rPr lang="en-GB" sz="1000" noProof="0"/>
                        <a:t>2010</a:t>
                      </a:r>
                    </a:p>
                  </a:txBody>
                  <a:tcPr anchor="ctr"/>
                </a:tc>
                <a:tc>
                  <a:txBody>
                    <a:bodyPr/>
                    <a:lstStyle/>
                    <a:p>
                      <a:pPr algn="ctr"/>
                      <a:r>
                        <a:rPr lang="en-GB" sz="1000" noProof="0"/>
                        <a:t>734</a:t>
                      </a:r>
                    </a:p>
                  </a:txBody>
                  <a:tcPr anchor="ctr"/>
                </a:tc>
                <a:tc>
                  <a:txBody>
                    <a:bodyPr/>
                    <a:lstStyle/>
                    <a:p>
                      <a:pPr algn="ctr"/>
                      <a:r>
                        <a:rPr lang="en-GB" sz="1000" noProof="0"/>
                        <a:t>1007</a:t>
                      </a:r>
                    </a:p>
                  </a:txBody>
                  <a:tcPr anchor="ctr"/>
                </a:tc>
                <a:extLst>
                  <a:ext uri="{0D108BD9-81ED-4DB2-BD59-A6C34878D82A}">
                    <a16:rowId xmlns:a16="http://schemas.microsoft.com/office/drawing/2014/main" val="4279612493"/>
                  </a:ext>
                </a:extLst>
              </a:tr>
            </a:tbl>
          </a:graphicData>
        </a:graphic>
      </p:graphicFrame>
      <p:sp>
        <p:nvSpPr>
          <p:cNvPr id="5" name="TextBox 4">
            <a:extLst>
              <a:ext uri="{FF2B5EF4-FFF2-40B4-BE49-F238E27FC236}">
                <a16:creationId xmlns:a16="http://schemas.microsoft.com/office/drawing/2014/main" id="{05DE26A4-E0E9-D843-83F1-EAB44DDCA9E7}"/>
              </a:ext>
            </a:extLst>
          </p:cNvPr>
          <p:cNvSpPr txBox="1"/>
          <p:nvPr/>
        </p:nvSpPr>
        <p:spPr>
          <a:xfrm rot="16200000">
            <a:off x="10398001" y="4826916"/>
            <a:ext cx="2042547" cy="276999"/>
          </a:xfrm>
          <a:prstGeom prst="rect">
            <a:avLst/>
          </a:prstGeom>
          <a:solidFill>
            <a:schemeClr val="accent2">
              <a:lumMod val="60000"/>
              <a:lumOff val="40000"/>
            </a:schemeClr>
          </a:solidFill>
        </p:spPr>
        <p:txBody>
          <a:bodyPr wrap="none">
            <a:spAutoFit/>
          </a:bodyPr>
          <a:lstStyle/>
          <a:p>
            <a:r>
              <a:rPr lang="en-GB" sz="1200" kern="1200" noProof="0">
                <a:solidFill>
                  <a:schemeClr val="bg1"/>
                </a:solidFill>
                <a:effectLst/>
                <a:latin typeface="+mn-lt"/>
                <a:ea typeface="+mn-ea"/>
                <a:cs typeface="+mn-cs"/>
              </a:rPr>
              <a:t>Numbers as of </a:t>
            </a:r>
            <a:r>
              <a:rPr lang="en-GB" sz="1200" b="1" kern="1200" noProof="0">
                <a:solidFill>
                  <a:schemeClr val="bg1"/>
                </a:solidFill>
                <a:effectLst/>
                <a:latin typeface="+mn-lt"/>
                <a:ea typeface="+mn-ea"/>
                <a:cs typeface="+mn-cs"/>
              </a:rPr>
              <a:t>June 2025</a:t>
            </a:r>
            <a:endParaRPr lang="en-GB" sz="1200" b="1" noProof="0">
              <a:solidFill>
                <a:schemeClr val="bg1"/>
              </a:solidFill>
            </a:endParaRPr>
          </a:p>
        </p:txBody>
      </p:sp>
      <p:sp>
        <p:nvSpPr>
          <p:cNvPr id="4" name="Source line">
            <a:extLst>
              <a:ext uri="{FF2B5EF4-FFF2-40B4-BE49-F238E27FC236}">
                <a16:creationId xmlns:a16="http://schemas.microsoft.com/office/drawing/2014/main" id="{05E52ACA-8D36-BE56-B7C2-CFC6E040B78D}"/>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Retraction Watch (n.d.), Top 10 most highly cited retracted papers. Figures as of June 2025.</a:t>
            </a:r>
          </a:p>
        </p:txBody>
      </p:sp>
    </p:spTree>
    <p:extLst>
      <p:ext uri="{BB962C8B-B14F-4D97-AF65-F5344CB8AC3E}">
        <p14:creationId xmlns:p14="http://schemas.microsoft.com/office/powerpoint/2010/main" val="249578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2B53-CDCE-0540-A49A-1FC915040685}"/>
              </a:ext>
            </a:extLst>
          </p:cNvPr>
          <p:cNvSpPr>
            <a:spLocks noGrp="1"/>
          </p:cNvSpPr>
          <p:nvPr>
            <p:ph type="title"/>
          </p:nvPr>
        </p:nvSpPr>
        <p:spPr>
          <a:xfrm>
            <a:off x="911227" y="584201"/>
            <a:ext cx="7399056" cy="612774"/>
          </a:xfrm>
        </p:spPr>
        <p:txBody>
          <a:bodyPr>
            <a:normAutofit fontScale="90000"/>
          </a:bodyPr>
          <a:lstStyle/>
          <a:p>
            <a:r>
              <a:rPr lang="en-GB" noProof="0"/>
              <a:t>What could be the consequences for </a:t>
            </a:r>
            <a:r>
              <a:rPr lang="en-GB" u="sng" noProof="0"/>
              <a:t>science</a:t>
            </a:r>
            <a:r>
              <a:rPr lang="en-GB" noProof="0"/>
              <a:t>?</a:t>
            </a:r>
          </a:p>
        </p:txBody>
      </p:sp>
      <p:sp>
        <p:nvSpPr>
          <p:cNvPr id="3" name="Content Placeholder 2">
            <a:extLst>
              <a:ext uri="{FF2B5EF4-FFF2-40B4-BE49-F238E27FC236}">
                <a16:creationId xmlns:a16="http://schemas.microsoft.com/office/drawing/2014/main" id="{28A9A7F0-043B-4400-D019-C61C47F34E20}"/>
              </a:ext>
            </a:extLst>
          </p:cNvPr>
          <p:cNvSpPr>
            <a:spLocks noGrp="1"/>
          </p:cNvSpPr>
          <p:nvPr>
            <p:ph idx="1"/>
          </p:nvPr>
        </p:nvSpPr>
        <p:spPr/>
        <p:txBody>
          <a:bodyPr wrap="square">
            <a:noAutofit/>
          </a:bodyPr>
          <a:lstStyle/>
          <a:p>
            <a:r>
              <a:rPr lang="en-GB" noProof="0"/>
              <a:t>Incorrect/useless results added to the scientific record</a:t>
            </a:r>
          </a:p>
          <a:p>
            <a:r>
              <a:rPr lang="en-GB" noProof="0"/>
              <a:t>Waste of resources</a:t>
            </a:r>
          </a:p>
          <a:p>
            <a:r>
              <a:rPr lang="en-GB" noProof="0"/>
              <a:t>Reduces public trust</a:t>
            </a:r>
          </a:p>
          <a:p>
            <a:r>
              <a:rPr lang="en-GB" noProof="0"/>
              <a:t>Endangers public funding</a:t>
            </a:r>
          </a:p>
        </p:txBody>
      </p:sp>
      <p:pic>
        <p:nvPicPr>
          <p:cNvPr id="10" name="Picture Placeholder 9" descr="Close-up of test tubes with blue liquid&#10;&#10;AI-generated content may be incorrect.">
            <a:extLst>
              <a:ext uri="{FF2B5EF4-FFF2-40B4-BE49-F238E27FC236}">
                <a16:creationId xmlns:a16="http://schemas.microsoft.com/office/drawing/2014/main" id="{5C5F4CA9-9AE2-B8F6-6B65-372A026D0028}"/>
              </a:ext>
            </a:extLst>
          </p:cNvPr>
          <p:cNvPicPr>
            <a:picLocks noGrp="1" noChangeAspect="1"/>
          </p:cNvPicPr>
          <p:nvPr>
            <p:ph type="pic" sz="quarter" idx="4294967295"/>
          </p:nvPr>
        </p:nvPicPr>
        <p:blipFill>
          <a:blip r:embed="rId3" cstate="screen">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p:blipFill>
        <p:spPr>
          <a:xfrm>
            <a:off x="8742385" y="0"/>
            <a:ext cx="3449615" cy="5984875"/>
          </a:xfrm>
        </p:spPr>
      </p:pic>
    </p:spTree>
    <p:extLst>
      <p:ext uri="{BB962C8B-B14F-4D97-AF65-F5344CB8AC3E}">
        <p14:creationId xmlns:p14="http://schemas.microsoft.com/office/powerpoint/2010/main" val="243164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1D85-862C-B9EA-6CD7-D9DBB7D051A5}"/>
              </a:ext>
            </a:extLst>
          </p:cNvPr>
          <p:cNvSpPr>
            <a:spLocks noGrp="1"/>
          </p:cNvSpPr>
          <p:nvPr>
            <p:ph type="title"/>
          </p:nvPr>
        </p:nvSpPr>
        <p:spPr>
          <a:xfrm>
            <a:off x="911226" y="584201"/>
            <a:ext cx="6995645" cy="612774"/>
          </a:xfrm>
        </p:spPr>
        <p:txBody>
          <a:bodyPr>
            <a:normAutofit fontScale="90000"/>
          </a:bodyPr>
          <a:lstStyle/>
          <a:p>
            <a:r>
              <a:rPr lang="en-GB" noProof="0"/>
              <a:t>What could be the consequences for </a:t>
            </a:r>
            <a:r>
              <a:rPr lang="en-GB" u="sng" noProof="0"/>
              <a:t>society</a:t>
            </a:r>
            <a:r>
              <a:rPr lang="en-GB" noProof="0"/>
              <a:t>?</a:t>
            </a:r>
          </a:p>
        </p:txBody>
      </p:sp>
      <p:sp>
        <p:nvSpPr>
          <p:cNvPr id="15" name="Content Placeholder 14">
            <a:extLst>
              <a:ext uri="{FF2B5EF4-FFF2-40B4-BE49-F238E27FC236}">
                <a16:creationId xmlns:a16="http://schemas.microsoft.com/office/drawing/2014/main" id="{70DD4B03-243B-CCA7-5842-E4E608637DB7}"/>
              </a:ext>
            </a:extLst>
          </p:cNvPr>
          <p:cNvSpPr>
            <a:spLocks noGrp="1"/>
          </p:cNvSpPr>
          <p:nvPr>
            <p:ph idx="1"/>
          </p:nvPr>
        </p:nvSpPr>
        <p:spPr>
          <a:xfrm>
            <a:off x="911226" y="1952625"/>
            <a:ext cx="6195545" cy="4032250"/>
          </a:xfrm>
        </p:spPr>
        <p:txBody>
          <a:bodyPr/>
          <a:lstStyle/>
          <a:p>
            <a:r>
              <a:rPr lang="en-GB" noProof="0"/>
              <a:t>Endangers patients and threatens people’s lives</a:t>
            </a:r>
          </a:p>
          <a:p>
            <a:r>
              <a:rPr lang="en-GB" noProof="0"/>
              <a:t>Negative environmental impact</a:t>
            </a:r>
          </a:p>
          <a:p>
            <a:r>
              <a:rPr lang="en-GB" noProof="0"/>
              <a:t>Impacts negatively on policies and legislation</a:t>
            </a:r>
          </a:p>
          <a:p>
            <a:r>
              <a:rPr lang="en-GB" noProof="0"/>
              <a:t>Wastes public resources</a:t>
            </a:r>
          </a:p>
          <a:p>
            <a:endParaRPr lang="en-GB" noProof="0"/>
          </a:p>
          <a:p>
            <a:endParaRPr lang="en-GB" noProof="0"/>
          </a:p>
        </p:txBody>
      </p:sp>
      <p:pic>
        <p:nvPicPr>
          <p:cNvPr id="16" name="Picture Placeholder 13">
            <a:extLst>
              <a:ext uri="{FF2B5EF4-FFF2-40B4-BE49-F238E27FC236}">
                <a16:creationId xmlns:a16="http://schemas.microsoft.com/office/drawing/2014/main" id="{2B1756B8-E75E-0FF8-E30E-DC5DBCC14F03}"/>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8742385" y="0"/>
            <a:ext cx="3449616" cy="5984875"/>
          </a:xfrm>
          <a:prstGeom prst="rect">
            <a:avLst/>
          </a:prstGeom>
        </p:spPr>
      </p:pic>
      <p:sp>
        <p:nvSpPr>
          <p:cNvPr id="17" name="Text Placeholder 4">
            <a:extLst>
              <a:ext uri="{FF2B5EF4-FFF2-40B4-BE49-F238E27FC236}">
                <a16:creationId xmlns:a16="http://schemas.microsoft.com/office/drawing/2014/main" id="{FD4A75E0-F429-3565-C085-02658831080F}"/>
              </a:ext>
            </a:extLst>
          </p:cNvPr>
          <p:cNvSpPr txBox="1">
            <a:spLocks/>
          </p:cNvSpPr>
          <p:nvPr/>
        </p:nvSpPr>
        <p:spPr>
          <a:xfrm>
            <a:off x="8742385" y="5754043"/>
            <a:ext cx="2217274" cy="230832"/>
          </a:xfrm>
          <a:prstGeom prst="rect">
            <a:avLst/>
          </a:prstGeom>
          <a:solidFill>
            <a:schemeClr val="tx2">
              <a:alpha val="50000"/>
            </a:schemeClr>
          </a:solidFill>
        </p:spPr>
        <p:txBody>
          <a:bodyPr vert="horz" wrap="none" lIns="91440" tIns="45720" rIns="91440" bIns="45720" rtlCol="0" anchor="ctr" anchorCtr="0">
            <a:spAutoFit/>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000" noProof="0">
                <a:solidFill>
                  <a:schemeClr val="bg1"/>
                </a:solidFill>
                <a:latin typeface="+mj-lt"/>
              </a:rPr>
              <a:t>Photo by Jacek Dylag on </a:t>
            </a:r>
            <a:r>
              <a:rPr lang="en-GB" sz="1000" noProof="0" err="1">
                <a:solidFill>
                  <a:schemeClr val="bg1"/>
                </a:solidFill>
                <a:latin typeface="+mj-lt"/>
              </a:rPr>
              <a:t>Unsplash</a:t>
            </a:r>
            <a:endParaRPr lang="en-GB" sz="1000" noProof="0">
              <a:solidFill>
                <a:schemeClr val="bg1"/>
              </a:solidFill>
              <a:latin typeface="+mj-lt"/>
            </a:endParaRPr>
          </a:p>
        </p:txBody>
      </p:sp>
    </p:spTree>
    <p:extLst>
      <p:ext uri="{BB962C8B-B14F-4D97-AF65-F5344CB8AC3E}">
        <p14:creationId xmlns:p14="http://schemas.microsoft.com/office/powerpoint/2010/main" val="204188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9BAFF-2A42-64C3-5A0F-1FF1707941F2}"/>
              </a:ext>
            </a:extLst>
          </p:cNvPr>
          <p:cNvSpPr>
            <a:spLocks noGrp="1"/>
          </p:cNvSpPr>
          <p:nvPr>
            <p:ph type="title"/>
          </p:nvPr>
        </p:nvSpPr>
        <p:spPr>
          <a:xfrm>
            <a:off x="911225" y="2267024"/>
            <a:ext cx="7753503" cy="1200329"/>
          </a:xfrm>
        </p:spPr>
        <p:txBody>
          <a:bodyPr/>
          <a:lstStyle/>
          <a:p>
            <a:r>
              <a:rPr lang="en-GB" noProof="0"/>
              <a:t>Research misconduct</a:t>
            </a:r>
            <a:br>
              <a:rPr lang="en-GB" noProof="0"/>
            </a:br>
            <a:r>
              <a:rPr lang="en-GB" b="0" noProof="0"/>
              <a:t>What is it?</a:t>
            </a:r>
          </a:p>
        </p:txBody>
      </p:sp>
    </p:spTree>
    <p:extLst>
      <p:ext uri="{BB962C8B-B14F-4D97-AF65-F5344CB8AC3E}">
        <p14:creationId xmlns:p14="http://schemas.microsoft.com/office/powerpoint/2010/main" val="2233338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martArt Placeholder 4">
            <a:extLst>
              <a:ext uri="{FF2B5EF4-FFF2-40B4-BE49-F238E27FC236}">
                <a16:creationId xmlns:a16="http://schemas.microsoft.com/office/drawing/2014/main" id="{8DC139EB-20A3-0F5F-CE67-BA6714AB9D85}"/>
              </a:ext>
            </a:extLst>
          </p:cNvPr>
          <p:cNvSpPr>
            <a:spLocks noGrp="1"/>
          </p:cNvSpPr>
          <p:nvPr>
            <p:ph type="dgm" sz="quarter" idx="11"/>
          </p:nvPr>
        </p:nvSpPr>
        <p:spPr>
          <a:xfrm>
            <a:off x="1089959" y="2640012"/>
            <a:ext cx="9835776" cy="1793875"/>
          </a:xfrm>
        </p:spPr>
        <p:txBody>
          <a:bodyPr/>
          <a:lstStyle/>
          <a:p>
            <a:endParaRPr lang="en-GB" noProof="0"/>
          </a:p>
        </p:txBody>
      </p:sp>
      <p:sp>
        <p:nvSpPr>
          <p:cNvPr id="2" name="Title 1">
            <a:extLst>
              <a:ext uri="{FF2B5EF4-FFF2-40B4-BE49-F238E27FC236}">
                <a16:creationId xmlns:a16="http://schemas.microsoft.com/office/drawing/2014/main" id="{4D9B20EF-87DC-CD31-F372-023D10D82859}"/>
              </a:ext>
            </a:extLst>
          </p:cNvPr>
          <p:cNvSpPr>
            <a:spLocks noGrp="1"/>
          </p:cNvSpPr>
          <p:nvPr>
            <p:ph type="title"/>
          </p:nvPr>
        </p:nvSpPr>
        <p:spPr/>
        <p:txBody>
          <a:bodyPr/>
          <a:lstStyle/>
          <a:p>
            <a:r>
              <a:rPr lang="en-GB" noProof="0"/>
              <a:t>Research misconduct means</a:t>
            </a:r>
          </a:p>
        </p:txBody>
      </p:sp>
      <p:sp>
        <p:nvSpPr>
          <p:cNvPr id="3" name="Content Placeholder 2">
            <a:extLst>
              <a:ext uri="{FF2B5EF4-FFF2-40B4-BE49-F238E27FC236}">
                <a16:creationId xmlns:a16="http://schemas.microsoft.com/office/drawing/2014/main" id="{EAEFC521-C3A9-CEE8-F3CE-13B03B27AEF1}"/>
              </a:ext>
            </a:extLst>
          </p:cNvPr>
          <p:cNvSpPr>
            <a:spLocks noGrp="1"/>
          </p:cNvSpPr>
          <p:nvPr>
            <p:ph type="body" sz="quarter" idx="10"/>
          </p:nvPr>
        </p:nvSpPr>
        <p:spPr>
          <a:xfrm>
            <a:off x="1203512" y="2492375"/>
            <a:ext cx="9835776" cy="1676696"/>
          </a:xfrm>
          <a:solidFill>
            <a:schemeClr val="tx1">
              <a:alpha val="90000"/>
            </a:schemeClr>
          </a:solidFill>
        </p:spPr>
        <p:txBody>
          <a:bodyPr vert="horz" wrap="square" lIns="91440" tIns="180000" rIns="91440" bIns="180000" rtlCol="0" anchor="t">
            <a:spAutoFit/>
          </a:bodyPr>
          <a:lstStyle/>
          <a:p>
            <a:pPr marL="0" indent="0">
              <a:lnSpc>
                <a:spcPct val="100000"/>
              </a:lnSpc>
              <a:buNone/>
            </a:pPr>
            <a:r>
              <a:rPr lang="en-GB" sz="2400" i="1" noProof="0"/>
              <a:t>Fabrication, falsification, </a:t>
            </a:r>
            <a:r>
              <a:rPr lang="en-GB" sz="2400" noProof="0"/>
              <a:t>or</a:t>
            </a:r>
            <a:r>
              <a:rPr lang="en-GB" sz="2400" i="1" noProof="0"/>
              <a:t> plagiarism </a:t>
            </a:r>
            <a:r>
              <a:rPr lang="en-GB" sz="2400" noProof="0"/>
              <a:t>in proposing, performing, or reviewing research, or in reporting research results. </a:t>
            </a:r>
            <a:endParaRPr lang="en-GB" sz="2400" noProof="0">
              <a:ea typeface="Noto Serif"/>
              <a:cs typeface="Noto Serif"/>
            </a:endParaRPr>
          </a:p>
          <a:p>
            <a:pPr marL="0" indent="0">
              <a:lnSpc>
                <a:spcPct val="100000"/>
              </a:lnSpc>
              <a:buNone/>
            </a:pPr>
            <a:r>
              <a:rPr lang="en-GB" sz="2400" noProof="0"/>
              <a:t>It does not include honest error or differences of opinion.</a:t>
            </a:r>
            <a:endParaRPr lang="en-GB" sz="2400" noProof="0">
              <a:ea typeface="Noto Serif"/>
              <a:cs typeface="Noto Serif"/>
            </a:endParaRPr>
          </a:p>
        </p:txBody>
      </p:sp>
      <p:sp>
        <p:nvSpPr>
          <p:cNvPr id="22" name="TextBox 21">
            <a:extLst>
              <a:ext uri="{FF2B5EF4-FFF2-40B4-BE49-F238E27FC236}">
                <a16:creationId xmlns:a16="http://schemas.microsoft.com/office/drawing/2014/main" id="{2AE23624-CE93-C363-0B6D-C0FCBDD7202A}"/>
              </a:ext>
            </a:extLst>
          </p:cNvPr>
          <p:cNvSpPr txBox="1"/>
          <p:nvPr/>
        </p:nvSpPr>
        <p:spPr>
          <a:xfrm>
            <a:off x="7554577" y="4542490"/>
            <a:ext cx="3284874" cy="338554"/>
          </a:xfrm>
          <a:prstGeom prst="rect">
            <a:avLst/>
          </a:prstGeom>
          <a:noFill/>
        </p:spPr>
        <p:txBody>
          <a:bodyPr wrap="none">
            <a:spAutoFit/>
          </a:bodyPr>
          <a:lstStyle/>
          <a:p>
            <a:pPr algn="r">
              <a:defRPr/>
            </a:pPr>
            <a:r>
              <a:rPr lang="en-GB" sz="1600" i="1" noProof="0">
                <a:solidFill>
                  <a:srgbClr val="000000"/>
                </a:solidFill>
              </a:rPr>
              <a:t>Office of Research Integrity, USA</a:t>
            </a:r>
            <a:endParaRPr lang="en-GB" sz="1600" b="1" noProof="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endParaRPr>
          </a:p>
        </p:txBody>
      </p:sp>
      <p:sp>
        <p:nvSpPr>
          <p:cNvPr id="4" name="Source line">
            <a:extLst>
              <a:ext uri="{FF2B5EF4-FFF2-40B4-BE49-F238E27FC236}">
                <a16:creationId xmlns:a16="http://schemas.microsoft.com/office/drawing/2014/main" id="{B93222A5-494C-D33C-8AF6-9155BDD46A40}"/>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Office of Research Integrity (n.d.), U.S. Department of Health and Human Services.</a:t>
            </a:r>
          </a:p>
        </p:txBody>
      </p:sp>
    </p:spTree>
    <p:extLst>
      <p:ext uri="{BB962C8B-B14F-4D97-AF65-F5344CB8AC3E}">
        <p14:creationId xmlns:p14="http://schemas.microsoft.com/office/powerpoint/2010/main" val="2205009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C5DAC88-91A5-81BC-704D-5B5E55D73E82}"/>
              </a:ext>
            </a:extLst>
          </p:cNvPr>
          <p:cNvSpPr/>
          <p:nvPr/>
        </p:nvSpPr>
        <p:spPr>
          <a:xfrm>
            <a:off x="911226" y="2363403"/>
            <a:ext cx="2234371"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4D9B20EF-87DC-CD31-F372-023D10D82859}"/>
              </a:ext>
            </a:extLst>
          </p:cNvPr>
          <p:cNvSpPr>
            <a:spLocks noGrp="1"/>
          </p:cNvSpPr>
          <p:nvPr>
            <p:ph type="title"/>
          </p:nvPr>
        </p:nvSpPr>
        <p:spPr/>
        <p:txBody>
          <a:bodyPr/>
          <a:lstStyle/>
          <a:p>
            <a:r>
              <a:rPr lang="en-GB" noProof="0"/>
              <a:t>Research misconduct</a:t>
            </a:r>
          </a:p>
        </p:txBody>
      </p:sp>
      <p:sp>
        <p:nvSpPr>
          <p:cNvPr id="24" name="TextBox 23">
            <a:extLst>
              <a:ext uri="{FF2B5EF4-FFF2-40B4-BE49-F238E27FC236}">
                <a16:creationId xmlns:a16="http://schemas.microsoft.com/office/drawing/2014/main" id="{4A03C65A-E8EF-5E71-081D-2F1EEF089C4F}"/>
              </a:ext>
            </a:extLst>
          </p:cNvPr>
          <p:cNvSpPr txBox="1"/>
          <p:nvPr/>
        </p:nvSpPr>
        <p:spPr>
          <a:xfrm>
            <a:off x="911226" y="1917020"/>
            <a:ext cx="2219526" cy="460800"/>
          </a:xfrm>
          <a:prstGeom prst="rect">
            <a:avLst/>
          </a:prstGeom>
          <a:noFill/>
        </p:spPr>
        <p:txBody>
          <a:bodyPr wrap="square" rtlCol="0">
            <a:spAutoFit/>
          </a:bodyPr>
          <a:lstStyle/>
          <a:p>
            <a:r>
              <a:rPr lang="en-GB" sz="2400" b="1" noProof="0">
                <a:latin typeface="+mj-lt"/>
              </a:rPr>
              <a:t>Falsification</a:t>
            </a:r>
          </a:p>
        </p:txBody>
      </p:sp>
      <p:sp>
        <p:nvSpPr>
          <p:cNvPr id="25" name="TextBox 24">
            <a:extLst>
              <a:ext uri="{FF2B5EF4-FFF2-40B4-BE49-F238E27FC236}">
                <a16:creationId xmlns:a16="http://schemas.microsoft.com/office/drawing/2014/main" id="{168362A2-6CE7-E77F-1D7B-692C7052A050}"/>
              </a:ext>
            </a:extLst>
          </p:cNvPr>
          <p:cNvSpPr txBox="1"/>
          <p:nvPr/>
        </p:nvSpPr>
        <p:spPr>
          <a:xfrm>
            <a:off x="4978813" y="1917020"/>
            <a:ext cx="2234371" cy="460800"/>
          </a:xfrm>
          <a:prstGeom prst="rect">
            <a:avLst/>
          </a:prstGeom>
          <a:noFill/>
        </p:spPr>
        <p:txBody>
          <a:bodyPr wrap="square" rtlCol="0">
            <a:spAutoFit/>
          </a:bodyPr>
          <a:lstStyle/>
          <a:p>
            <a:r>
              <a:rPr lang="en-GB" sz="2400" b="1" noProof="0">
                <a:latin typeface="+mj-lt"/>
              </a:rPr>
              <a:t>Fabrication</a:t>
            </a:r>
          </a:p>
        </p:txBody>
      </p:sp>
      <p:sp>
        <p:nvSpPr>
          <p:cNvPr id="26" name="TextBox 25">
            <a:extLst>
              <a:ext uri="{FF2B5EF4-FFF2-40B4-BE49-F238E27FC236}">
                <a16:creationId xmlns:a16="http://schemas.microsoft.com/office/drawing/2014/main" id="{303C856B-FB23-AC90-4D8A-60148F00B962}"/>
              </a:ext>
            </a:extLst>
          </p:cNvPr>
          <p:cNvSpPr txBox="1"/>
          <p:nvPr/>
        </p:nvSpPr>
        <p:spPr>
          <a:xfrm>
            <a:off x="9046403" y="1917020"/>
            <a:ext cx="2234372" cy="460800"/>
          </a:xfrm>
          <a:prstGeom prst="rect">
            <a:avLst/>
          </a:prstGeom>
          <a:noFill/>
        </p:spPr>
        <p:txBody>
          <a:bodyPr wrap="square" rtlCol="0">
            <a:spAutoFit/>
          </a:bodyPr>
          <a:lstStyle/>
          <a:p>
            <a:r>
              <a:rPr lang="en-GB" sz="2400" b="1" noProof="0">
                <a:latin typeface="+mj-lt"/>
              </a:rPr>
              <a:t>Plagiarism</a:t>
            </a:r>
          </a:p>
        </p:txBody>
      </p:sp>
      <p:sp>
        <p:nvSpPr>
          <p:cNvPr id="27" name="Content Placeholder 2">
            <a:extLst>
              <a:ext uri="{FF2B5EF4-FFF2-40B4-BE49-F238E27FC236}">
                <a16:creationId xmlns:a16="http://schemas.microsoft.com/office/drawing/2014/main" id="{980FA6B6-6342-6D6F-1B24-D344B1CB8FC5}"/>
              </a:ext>
            </a:extLst>
          </p:cNvPr>
          <p:cNvSpPr txBox="1">
            <a:spLocks/>
          </p:cNvSpPr>
          <p:nvPr/>
        </p:nvSpPr>
        <p:spPr>
          <a:xfrm>
            <a:off x="911227" y="2498481"/>
            <a:ext cx="2234370" cy="1782366"/>
          </a:xfrm>
          <a:prstGeom prst="rect">
            <a:avLst/>
          </a:prstGeom>
        </p:spPr>
        <p:txBody>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noProof="0"/>
              <a:t>Making up data or results</a:t>
            </a:r>
          </a:p>
        </p:txBody>
      </p:sp>
      <p:sp>
        <p:nvSpPr>
          <p:cNvPr id="28" name="Content Placeholder 3">
            <a:extLst>
              <a:ext uri="{FF2B5EF4-FFF2-40B4-BE49-F238E27FC236}">
                <a16:creationId xmlns:a16="http://schemas.microsoft.com/office/drawing/2014/main" id="{34765DA5-C596-73D4-EBDB-F75EB3CC4B9F}"/>
              </a:ext>
            </a:extLst>
          </p:cNvPr>
          <p:cNvSpPr txBox="1">
            <a:spLocks/>
          </p:cNvSpPr>
          <p:nvPr/>
        </p:nvSpPr>
        <p:spPr>
          <a:xfrm>
            <a:off x="4978814" y="2498481"/>
            <a:ext cx="2234371" cy="1782366"/>
          </a:xfrm>
          <a:prstGeom prst="rect">
            <a:avLst/>
          </a:prstGeom>
        </p:spPr>
        <p:txBody>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noProof="0"/>
              <a:t>Manipulating or omitting data or results</a:t>
            </a:r>
          </a:p>
        </p:txBody>
      </p:sp>
      <p:sp>
        <p:nvSpPr>
          <p:cNvPr id="29" name="Content Placeholder 4">
            <a:extLst>
              <a:ext uri="{FF2B5EF4-FFF2-40B4-BE49-F238E27FC236}">
                <a16:creationId xmlns:a16="http://schemas.microsoft.com/office/drawing/2014/main" id="{1D6C588B-FCEF-0BD5-26BC-D246CE6FFE42}"/>
              </a:ext>
            </a:extLst>
          </p:cNvPr>
          <p:cNvSpPr txBox="1">
            <a:spLocks/>
          </p:cNvSpPr>
          <p:nvPr/>
        </p:nvSpPr>
        <p:spPr>
          <a:xfrm>
            <a:off x="9046403" y="2498481"/>
            <a:ext cx="2234371" cy="1782366"/>
          </a:xfrm>
          <a:prstGeom prst="rect">
            <a:avLst/>
          </a:prstGeom>
        </p:spPr>
        <p:txBody>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noProof="0"/>
              <a:t>Appropriation of others’ work without giving proper credit. </a:t>
            </a:r>
          </a:p>
        </p:txBody>
      </p:sp>
      <p:sp>
        <p:nvSpPr>
          <p:cNvPr id="17" name="Rectangle 16">
            <a:extLst>
              <a:ext uri="{FF2B5EF4-FFF2-40B4-BE49-F238E27FC236}">
                <a16:creationId xmlns:a16="http://schemas.microsoft.com/office/drawing/2014/main" id="{FC603B4F-4624-80C0-26F2-55BBF48C1CFE}"/>
              </a:ext>
            </a:extLst>
          </p:cNvPr>
          <p:cNvSpPr/>
          <p:nvPr/>
        </p:nvSpPr>
        <p:spPr>
          <a:xfrm>
            <a:off x="4978815" y="2365513"/>
            <a:ext cx="2234371"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tangle 17">
            <a:extLst>
              <a:ext uri="{FF2B5EF4-FFF2-40B4-BE49-F238E27FC236}">
                <a16:creationId xmlns:a16="http://schemas.microsoft.com/office/drawing/2014/main" id="{2B4E0876-E340-3B0C-4792-D16A4F608904}"/>
              </a:ext>
            </a:extLst>
          </p:cNvPr>
          <p:cNvSpPr/>
          <p:nvPr/>
        </p:nvSpPr>
        <p:spPr>
          <a:xfrm>
            <a:off x="9046403" y="2363403"/>
            <a:ext cx="2234371"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ounded Rectangle 20">
            <a:extLst>
              <a:ext uri="{FF2B5EF4-FFF2-40B4-BE49-F238E27FC236}">
                <a16:creationId xmlns:a16="http://schemas.microsoft.com/office/drawing/2014/main" id="{DA2E54FC-2C24-8D44-0770-3C1D3F0FAA04}"/>
              </a:ext>
            </a:extLst>
          </p:cNvPr>
          <p:cNvSpPr/>
          <p:nvPr/>
        </p:nvSpPr>
        <p:spPr>
          <a:xfrm>
            <a:off x="911226" y="3986172"/>
            <a:ext cx="2234370" cy="5893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noProof="0">
                <a:latin typeface="+mj-lt"/>
                <a:ea typeface="Noto Sans" panose="020B0502040504020204" pitchFamily="34" charset="0"/>
                <a:cs typeface="Noto Sans" panose="020B0502040504020204" pitchFamily="34" charset="0"/>
              </a:rPr>
              <a:t>Lying</a:t>
            </a:r>
          </a:p>
        </p:txBody>
      </p:sp>
      <p:sp>
        <p:nvSpPr>
          <p:cNvPr id="22" name="Rounded Rectangle 21">
            <a:extLst>
              <a:ext uri="{FF2B5EF4-FFF2-40B4-BE49-F238E27FC236}">
                <a16:creationId xmlns:a16="http://schemas.microsoft.com/office/drawing/2014/main" id="{18048C9E-283C-C2B6-BCD9-DEAFF8AE77A3}"/>
              </a:ext>
            </a:extLst>
          </p:cNvPr>
          <p:cNvSpPr/>
          <p:nvPr/>
        </p:nvSpPr>
        <p:spPr>
          <a:xfrm>
            <a:off x="4978814" y="3971636"/>
            <a:ext cx="2234371" cy="5893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noProof="0">
                <a:latin typeface="+mj-lt"/>
                <a:ea typeface="Noto Sans" panose="020B0502040504020204" pitchFamily="34" charset="0"/>
                <a:cs typeface="Noto Sans" panose="020B0502040504020204" pitchFamily="34" charset="0"/>
              </a:rPr>
              <a:t>Cheating</a:t>
            </a:r>
          </a:p>
        </p:txBody>
      </p:sp>
      <p:sp>
        <p:nvSpPr>
          <p:cNvPr id="23" name="Rounded Rectangle 22">
            <a:extLst>
              <a:ext uri="{FF2B5EF4-FFF2-40B4-BE49-F238E27FC236}">
                <a16:creationId xmlns:a16="http://schemas.microsoft.com/office/drawing/2014/main" id="{95740980-F295-3892-FC09-F12FF1A28479}"/>
              </a:ext>
            </a:extLst>
          </p:cNvPr>
          <p:cNvSpPr/>
          <p:nvPr/>
        </p:nvSpPr>
        <p:spPr>
          <a:xfrm>
            <a:off x="9046402" y="3986172"/>
            <a:ext cx="2234371" cy="58934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noProof="0">
                <a:latin typeface="+mj-lt"/>
                <a:ea typeface="Noto Sans" panose="020B0502040504020204" pitchFamily="34" charset="0"/>
                <a:cs typeface="Noto Sans" panose="020B0502040504020204" pitchFamily="34" charset="0"/>
              </a:rPr>
              <a:t>Stealing</a:t>
            </a:r>
          </a:p>
        </p:txBody>
      </p:sp>
      <p:sp>
        <p:nvSpPr>
          <p:cNvPr id="4" name="TextBox 3">
            <a:extLst>
              <a:ext uri="{FF2B5EF4-FFF2-40B4-BE49-F238E27FC236}">
                <a16:creationId xmlns:a16="http://schemas.microsoft.com/office/drawing/2014/main" id="{D61C426B-4173-9655-AAFE-E58F18D5B34E}"/>
              </a:ext>
            </a:extLst>
          </p:cNvPr>
          <p:cNvSpPr txBox="1"/>
          <p:nvPr/>
        </p:nvSpPr>
        <p:spPr>
          <a:xfrm>
            <a:off x="9046400" y="4705316"/>
            <a:ext cx="2234373" cy="646331"/>
          </a:xfrm>
          <a:prstGeom prst="rect">
            <a:avLst/>
          </a:prstGeom>
          <a:solidFill>
            <a:schemeClr val="bg1">
              <a:lumMod val="85000"/>
            </a:schemeClr>
          </a:solidFill>
        </p:spPr>
        <p:txBody>
          <a:bodyPr wrap="square">
            <a:spAutoFit/>
          </a:bodyPr>
          <a:lstStyle/>
          <a:p>
            <a:pPr marL="0" indent="0">
              <a:buNone/>
            </a:pPr>
            <a:r>
              <a:rPr lang="en-GB" i="1" noProof="0">
                <a:ln w="1905"/>
                <a:effectLst>
                  <a:innerShdw blurRad="69850" dist="43180" dir="5400000">
                    <a:srgbClr val="000000">
                      <a:alpha val="65000"/>
                    </a:srgbClr>
                  </a:innerShdw>
                </a:effectLst>
              </a:rPr>
              <a:t>Beware of </a:t>
            </a:r>
            <a:br>
              <a:rPr lang="en-GB" i="1" noProof="0">
                <a:ln w="1905"/>
                <a:effectLst>
                  <a:innerShdw blurRad="69850" dist="43180" dir="5400000">
                    <a:srgbClr val="000000">
                      <a:alpha val="65000"/>
                    </a:srgbClr>
                  </a:innerShdw>
                </a:effectLst>
              </a:rPr>
            </a:br>
            <a:r>
              <a:rPr lang="en-GB" i="1" noProof="0">
                <a:ln w="1905"/>
                <a:effectLst>
                  <a:innerShdw blurRad="69850" dist="43180" dir="5400000">
                    <a:srgbClr val="000000">
                      <a:alpha val="65000"/>
                    </a:srgbClr>
                  </a:innerShdw>
                </a:effectLst>
              </a:rPr>
              <a:t>self-plagiarism</a:t>
            </a:r>
            <a:endParaRPr lang="en-GB" i="1" noProof="0"/>
          </a:p>
        </p:txBody>
      </p:sp>
      <p:sp>
        <p:nvSpPr>
          <p:cNvPr id="3" name="TextBox 2">
            <a:extLst>
              <a:ext uri="{FF2B5EF4-FFF2-40B4-BE49-F238E27FC236}">
                <a16:creationId xmlns:a16="http://schemas.microsoft.com/office/drawing/2014/main" id="{40539729-63D6-9485-815E-4E55D12B7032}"/>
              </a:ext>
            </a:extLst>
          </p:cNvPr>
          <p:cNvSpPr txBox="1"/>
          <p:nvPr/>
        </p:nvSpPr>
        <p:spPr>
          <a:xfrm>
            <a:off x="7995901" y="5646321"/>
            <a:ext cx="3284874" cy="338554"/>
          </a:xfrm>
          <a:prstGeom prst="rect">
            <a:avLst/>
          </a:prstGeom>
          <a:noFill/>
        </p:spPr>
        <p:txBody>
          <a:bodyPr wrap="none">
            <a:spAutoFit/>
          </a:bodyPr>
          <a:lstStyle/>
          <a:p>
            <a:pPr algn="r">
              <a:defRPr/>
            </a:pPr>
            <a:r>
              <a:rPr lang="en-GB" sz="1600" i="1" noProof="0">
                <a:solidFill>
                  <a:srgbClr val="000000"/>
                </a:solidFill>
              </a:rPr>
              <a:t>Office of Research Integrity, USA</a:t>
            </a:r>
            <a:endParaRPr lang="en-GB" sz="1600" b="1" noProof="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endParaRPr>
          </a:p>
        </p:txBody>
      </p:sp>
      <p:sp>
        <p:nvSpPr>
          <p:cNvPr id="5" name="Source line">
            <a:extLst>
              <a:ext uri="{FF2B5EF4-FFF2-40B4-BE49-F238E27FC236}">
                <a16:creationId xmlns:a16="http://schemas.microsoft.com/office/drawing/2014/main" id="{203D0874-AD84-56B1-5182-426C3A6EB505}"/>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Office of Research Integrity (n.d.); Roig (2015).</a:t>
            </a:r>
          </a:p>
        </p:txBody>
      </p:sp>
    </p:spTree>
    <p:extLst>
      <p:ext uri="{BB962C8B-B14F-4D97-AF65-F5344CB8AC3E}">
        <p14:creationId xmlns:p14="http://schemas.microsoft.com/office/powerpoint/2010/main" val="1112531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58A54-D73A-ACBD-893F-FBAB3C6A1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D9EEC6-4ADC-5E42-EAF7-EF2B25E94CE6}"/>
              </a:ext>
            </a:extLst>
          </p:cNvPr>
          <p:cNvSpPr>
            <a:spLocks noGrp="1"/>
          </p:cNvSpPr>
          <p:nvPr>
            <p:ph type="title"/>
          </p:nvPr>
        </p:nvSpPr>
        <p:spPr/>
        <p:txBody>
          <a:bodyPr/>
          <a:lstStyle/>
          <a:p>
            <a:r>
              <a:rPr lang="en-GB" noProof="0"/>
              <a:t>Research misconduct</a:t>
            </a:r>
          </a:p>
        </p:txBody>
      </p:sp>
      <p:sp>
        <p:nvSpPr>
          <p:cNvPr id="8" name="Rectangle 7">
            <a:extLst>
              <a:ext uri="{FF2B5EF4-FFF2-40B4-BE49-F238E27FC236}">
                <a16:creationId xmlns:a16="http://schemas.microsoft.com/office/drawing/2014/main" id="{CBD27C1A-8A23-52BC-7A57-F586CEBB132F}"/>
              </a:ext>
            </a:extLst>
          </p:cNvPr>
          <p:cNvSpPr/>
          <p:nvPr/>
        </p:nvSpPr>
        <p:spPr>
          <a:xfrm>
            <a:off x="2214282" y="2024063"/>
            <a:ext cx="7763436" cy="3321143"/>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4">
            <a:extLst>
              <a:ext uri="{FF2B5EF4-FFF2-40B4-BE49-F238E27FC236}">
                <a16:creationId xmlns:a16="http://schemas.microsoft.com/office/drawing/2014/main" id="{219A9E67-5AE3-9777-B469-34601D91EC7D}"/>
              </a:ext>
            </a:extLst>
          </p:cNvPr>
          <p:cNvSpPr txBox="1">
            <a:spLocks/>
          </p:cNvSpPr>
          <p:nvPr/>
        </p:nvSpPr>
        <p:spPr>
          <a:xfrm>
            <a:off x="2799229" y="2929778"/>
            <a:ext cx="6593542" cy="1360712"/>
          </a:xfrm>
          <a:prstGeom prst="rect">
            <a:avLst/>
          </a:prstGeom>
          <a:solidFill>
            <a:schemeClr val="accent1"/>
          </a:solidFill>
          <a:ln>
            <a:noFill/>
          </a:ln>
        </p:spPr>
        <p:txBody>
          <a:bodyPr vert="horz" wrap="square" lIns="91440" tIns="180000" rIns="91440" bIns="180000" rtlCol="0">
            <a:spAutoFit/>
          </a:bodyPr>
          <a:lstStyle>
            <a:lvl1pPr marL="0" indent="0" algn="l" defTabSz="914400" rtl="0" eaLnBrk="1" latinLnBrk="0" hangingPunct="1">
              <a:lnSpc>
                <a:spcPct val="90000"/>
              </a:lnSpc>
              <a:spcBef>
                <a:spcPts val="1000"/>
              </a:spcBef>
              <a:spcAft>
                <a:spcPts val="600"/>
              </a:spcAft>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600"/>
              </a:spcAft>
              <a:buClr>
                <a:srgbClr val="3C8C93"/>
              </a:buClr>
              <a:buSzTx/>
              <a:buFont typeface="Arial" panose="020B0604020202020204" pitchFamily="34" charset="0"/>
              <a:buNone/>
              <a:tabLst/>
              <a:defRPr/>
            </a:pPr>
            <a:r>
              <a:rPr kumimoji="0" lang="en-GB" sz="2400" b="0" i="0" u="none" strike="noStrike" kern="1200" cap="none" spc="0" normalizeH="0" baseline="0" noProof="0">
                <a:ln w="1905"/>
                <a:solidFill>
                  <a:srgbClr val="222222"/>
                </a:solidFill>
                <a:effectLst>
                  <a:innerShdw blurRad="69850" dist="43180" dir="5400000">
                    <a:srgbClr val="000000">
                      <a:alpha val="65000"/>
                    </a:srgbClr>
                  </a:innerShdw>
                </a:effectLst>
                <a:uLnTx/>
                <a:uFillTx/>
                <a:ea typeface="+mn-ea"/>
                <a:cs typeface="+mn-cs"/>
              </a:rPr>
              <a:t>A wide range of practices </a:t>
            </a:r>
            <a:r>
              <a:rPr kumimoji="0" lang="en-GB" sz="2400" b="0" i="0" u="none" strike="noStrike" kern="1200" cap="none" spc="0" normalizeH="0" baseline="0" noProof="0">
                <a:ln>
                  <a:noFill/>
                </a:ln>
                <a:solidFill>
                  <a:srgbClr val="222222"/>
                </a:solidFill>
                <a:effectLst/>
                <a:uLnTx/>
                <a:uFillTx/>
                <a:ea typeface="+mn-ea"/>
                <a:cs typeface="+mn-cs"/>
              </a:rPr>
              <a:t>that compromise the </a:t>
            </a:r>
            <a:r>
              <a:rPr kumimoji="0" lang="en-GB" sz="2400" b="0" i="0" u="none" strike="noStrike" kern="1200" cap="none" spc="0" normalizeH="0" baseline="0" noProof="0">
                <a:ln w="1905"/>
                <a:solidFill>
                  <a:srgbClr val="222222"/>
                </a:solidFill>
                <a:effectLst>
                  <a:innerShdw blurRad="69850" dist="43180" dir="5400000">
                    <a:srgbClr val="000000">
                      <a:alpha val="65000"/>
                    </a:srgbClr>
                  </a:innerShdw>
                </a:effectLst>
                <a:uLnTx/>
                <a:uFillTx/>
                <a:ea typeface="+mn-ea"/>
                <a:cs typeface="+mn-cs"/>
              </a:rPr>
              <a:t>proper professional conduct of research</a:t>
            </a:r>
            <a:r>
              <a:rPr kumimoji="0" lang="en-GB" sz="2400" b="0" i="0" u="none" strike="noStrike" kern="1200" cap="none" spc="0" normalizeH="0" baseline="0" noProof="0">
                <a:ln>
                  <a:noFill/>
                </a:ln>
                <a:solidFill>
                  <a:srgbClr val="222222"/>
                </a:solidFill>
                <a:effectLst/>
                <a:uLnTx/>
                <a:uFillTx/>
                <a:ea typeface="+mn-ea"/>
                <a:cs typeface="+mn-cs"/>
              </a:rPr>
              <a:t> or the </a:t>
            </a:r>
            <a:r>
              <a:rPr kumimoji="0" lang="en-GB" sz="2400" b="0" i="0" u="none" strike="noStrike" kern="1200" cap="none" spc="0" normalizeH="0" baseline="0" noProof="0">
                <a:ln w="1905"/>
                <a:solidFill>
                  <a:srgbClr val="222222"/>
                </a:solidFill>
                <a:effectLst>
                  <a:innerShdw blurRad="69850" dist="43180" dir="5400000">
                    <a:srgbClr val="000000">
                      <a:alpha val="65000"/>
                    </a:srgbClr>
                  </a:innerShdw>
                </a:effectLst>
                <a:uLnTx/>
                <a:uFillTx/>
                <a:ea typeface="+mn-ea"/>
                <a:cs typeface="+mn-cs"/>
              </a:rPr>
              <a:t>accuracy of the research record</a:t>
            </a:r>
            <a:r>
              <a:rPr kumimoji="0" lang="en-GB" sz="2400" b="0" i="0" u="none" strike="noStrike" kern="1200" cap="none" spc="0" normalizeH="0" baseline="0" noProof="0">
                <a:ln>
                  <a:noFill/>
                </a:ln>
                <a:solidFill>
                  <a:srgbClr val="222222"/>
                </a:solidFill>
                <a:effectLst/>
                <a:uLnTx/>
                <a:uFillTx/>
                <a:ea typeface="+mn-ea"/>
                <a:cs typeface="+mn-cs"/>
              </a:rPr>
              <a:t>.</a:t>
            </a:r>
          </a:p>
        </p:txBody>
      </p:sp>
      <p:sp>
        <p:nvSpPr>
          <p:cNvPr id="7" name="TextBox 6">
            <a:extLst>
              <a:ext uri="{FF2B5EF4-FFF2-40B4-BE49-F238E27FC236}">
                <a16:creationId xmlns:a16="http://schemas.microsoft.com/office/drawing/2014/main" id="{ADB04FAF-4788-DD3D-F15B-94E90676CB6D}"/>
              </a:ext>
            </a:extLst>
          </p:cNvPr>
          <p:cNvSpPr txBox="1"/>
          <p:nvPr/>
        </p:nvSpPr>
        <p:spPr>
          <a:xfrm>
            <a:off x="3527829" y="2294554"/>
            <a:ext cx="5136342" cy="461665"/>
          </a:xfrm>
          <a:prstGeom prst="rect">
            <a:avLst/>
          </a:prstGeom>
          <a:noFill/>
        </p:spPr>
        <p:txBody>
          <a:bodyPr wrap="square" rtlCol="0">
            <a:spAutoFit/>
          </a:bodyPr>
          <a:lstStyle/>
          <a:p>
            <a:r>
              <a:rPr lang="en-GB" sz="2400" b="1" noProof="0">
                <a:latin typeface="+mj-lt"/>
              </a:rPr>
              <a:t>Questionable research practices</a:t>
            </a:r>
          </a:p>
        </p:txBody>
      </p:sp>
      <p:sp>
        <p:nvSpPr>
          <p:cNvPr id="3" name="Source line">
            <a:extLst>
              <a:ext uri="{FF2B5EF4-FFF2-40B4-BE49-F238E27FC236}">
                <a16:creationId xmlns:a16="http://schemas.microsoft.com/office/drawing/2014/main" id="{CE185165-9AE0-0B1D-B8DE-B18A1534166C}"/>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Steneck (2006); ALLEA (2023).</a:t>
            </a:r>
          </a:p>
        </p:txBody>
      </p:sp>
    </p:spTree>
    <p:extLst>
      <p:ext uri="{BB962C8B-B14F-4D97-AF65-F5344CB8AC3E}">
        <p14:creationId xmlns:p14="http://schemas.microsoft.com/office/powerpoint/2010/main" val="4202102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0E98-FDDB-C196-CD15-DAC49E883250}"/>
              </a:ext>
            </a:extLst>
          </p:cNvPr>
          <p:cNvSpPr>
            <a:spLocks noGrp="1"/>
          </p:cNvSpPr>
          <p:nvPr>
            <p:ph type="title"/>
          </p:nvPr>
        </p:nvSpPr>
        <p:spPr/>
        <p:txBody>
          <a:bodyPr>
            <a:normAutofit fontScale="90000"/>
          </a:bodyPr>
          <a:lstStyle/>
          <a:p>
            <a:r>
              <a:rPr lang="en-GB" noProof="0"/>
              <a:t>Examples of questionable research practices</a:t>
            </a:r>
            <a:br>
              <a:rPr lang="en-GB" noProof="0"/>
            </a:br>
            <a:endParaRPr lang="en-GB" noProof="0"/>
          </a:p>
        </p:txBody>
      </p:sp>
      <p:graphicFrame>
        <p:nvGraphicFramePr>
          <p:cNvPr id="4" name="Content Placeholder 3">
            <a:extLst>
              <a:ext uri="{FF2B5EF4-FFF2-40B4-BE49-F238E27FC236}">
                <a16:creationId xmlns:a16="http://schemas.microsoft.com/office/drawing/2014/main" id="{213A92DE-0C92-9035-135E-776F0FFDF15E}"/>
              </a:ext>
            </a:extLst>
          </p:cNvPr>
          <p:cNvGraphicFramePr>
            <a:graphicFrameLocks noGrp="1"/>
          </p:cNvGraphicFramePr>
          <p:nvPr>
            <p:ph idx="4294967295"/>
            <p:extLst>
              <p:ext uri="{D42A27DB-BD31-4B8C-83A1-F6EECF244321}">
                <p14:modId xmlns:p14="http://schemas.microsoft.com/office/powerpoint/2010/main" val="2634566421"/>
              </p:ext>
            </p:extLst>
          </p:nvPr>
        </p:nvGraphicFramePr>
        <p:xfrm>
          <a:off x="1019175" y="1382395"/>
          <a:ext cx="10153650" cy="4602480"/>
        </p:xfrm>
        <a:graphic>
          <a:graphicData uri="http://schemas.openxmlformats.org/drawingml/2006/table">
            <a:tbl>
              <a:tblPr firstRow="1" bandRow="1">
                <a:tableStyleId>{5C22544A-7EE6-4342-B048-85BDC9FD1C3A}</a:tableStyleId>
              </a:tblPr>
              <a:tblGrid>
                <a:gridCol w="1696156">
                  <a:extLst>
                    <a:ext uri="{9D8B030D-6E8A-4147-A177-3AD203B41FA5}">
                      <a16:colId xmlns:a16="http://schemas.microsoft.com/office/drawing/2014/main" val="461870147"/>
                    </a:ext>
                  </a:extLst>
                </a:gridCol>
                <a:gridCol w="8457494">
                  <a:extLst>
                    <a:ext uri="{9D8B030D-6E8A-4147-A177-3AD203B41FA5}">
                      <a16:colId xmlns:a16="http://schemas.microsoft.com/office/drawing/2014/main" val="1977012629"/>
                    </a:ext>
                  </a:extLst>
                </a:gridCol>
              </a:tblGrid>
              <a:tr h="254945">
                <a:tc>
                  <a:txBody>
                    <a:bodyPr/>
                    <a:lstStyle/>
                    <a:p>
                      <a:r>
                        <a:rPr lang="en-GB" sz="1400" noProof="0"/>
                        <a:t>Research stage</a:t>
                      </a:r>
                    </a:p>
                  </a:txBody>
                  <a:tcPr/>
                </a:tc>
                <a:tc>
                  <a:txBody>
                    <a:bodyPr/>
                    <a:lstStyle/>
                    <a:p>
                      <a:r>
                        <a:rPr lang="en-GB" sz="1400" noProof="0"/>
                        <a:t>Example</a:t>
                      </a:r>
                    </a:p>
                  </a:txBody>
                  <a:tcPr/>
                </a:tc>
                <a:extLst>
                  <a:ext uri="{0D108BD9-81ED-4DB2-BD59-A6C34878D82A}">
                    <a16:rowId xmlns:a16="http://schemas.microsoft.com/office/drawing/2014/main" val="2827804088"/>
                  </a:ext>
                </a:extLst>
              </a:tr>
              <a:tr h="679853">
                <a:tc>
                  <a:txBody>
                    <a:bodyPr/>
                    <a:lstStyle/>
                    <a:p>
                      <a:pPr marL="0" indent="0">
                        <a:lnSpc>
                          <a:spcPct val="100000"/>
                        </a:lnSpc>
                        <a:buFont typeface="Arial" panose="020B0604020202020204" pitchFamily="34" charset="0"/>
                        <a:buNone/>
                      </a:pPr>
                      <a:r>
                        <a:rPr lang="en-GB" sz="1400" noProof="0"/>
                        <a:t>Planning</a:t>
                      </a:r>
                    </a:p>
                  </a:txBody>
                  <a:tcPr/>
                </a:tc>
                <a:tc>
                  <a:txBody>
                    <a:bodyPr/>
                    <a:lstStyle/>
                    <a:p>
                      <a:pPr marL="285750" indent="-285750">
                        <a:lnSpc>
                          <a:spcPct val="100000"/>
                        </a:lnSpc>
                        <a:spcBef>
                          <a:spcPts val="0"/>
                        </a:spcBef>
                        <a:spcAft>
                          <a:spcPts val="0"/>
                        </a:spcAft>
                        <a:buFont typeface="System Font Regular"/>
                        <a:buChar char="-"/>
                        <a:defRPr/>
                      </a:pPr>
                      <a:r>
                        <a:rPr lang="en-GB" sz="1400" noProof="0">
                          <a:solidFill>
                            <a:srgbClr val="000000"/>
                          </a:solidFill>
                          <a:ea typeface="ＭＳ Ｐゴシック" charset="0"/>
                          <a:cs typeface="ＭＳ Ｐゴシック" charset="0"/>
                        </a:rPr>
                        <a:t>Biased study design: select methods/controls that favour wished results</a:t>
                      </a:r>
                    </a:p>
                    <a:p>
                      <a:pPr marL="285750" indent="-285750">
                        <a:lnSpc>
                          <a:spcPct val="100000"/>
                        </a:lnSpc>
                        <a:spcBef>
                          <a:spcPts val="0"/>
                        </a:spcBef>
                        <a:spcAft>
                          <a:spcPts val="0"/>
                        </a:spcAft>
                        <a:buFont typeface="System Font Regular"/>
                        <a:buChar char="-"/>
                        <a:defRPr/>
                      </a:pPr>
                      <a:r>
                        <a:rPr lang="en-GB" sz="1400" noProof="0">
                          <a:solidFill>
                            <a:srgbClr val="000000"/>
                          </a:solidFill>
                          <a:ea typeface="ＭＳ Ｐゴシック" charset="0"/>
                          <a:cs typeface="ＭＳ Ｐゴシック" charset="0"/>
                        </a:rPr>
                        <a:t>Too small sample size</a:t>
                      </a:r>
                      <a:endParaRPr lang="en-GB" sz="1400" noProof="0">
                        <a:ln w="1905"/>
                        <a:solidFill>
                          <a:srgbClr val="000000"/>
                        </a:solidFill>
                        <a:effectLst>
                          <a:innerShdw blurRad="69850" dist="43180" dir="5400000">
                            <a:srgbClr val="000000">
                              <a:alpha val="65000"/>
                            </a:srgbClr>
                          </a:innerShdw>
                        </a:effectLst>
                        <a:ea typeface="ＭＳ Ｐゴシック" charset="0"/>
                        <a:cs typeface="ＭＳ Ｐゴシック" charset="0"/>
                      </a:endParaRPr>
                    </a:p>
                    <a:p>
                      <a:pPr marL="285750" indent="-285750">
                        <a:lnSpc>
                          <a:spcPct val="100000"/>
                        </a:lnSpc>
                        <a:spcBef>
                          <a:spcPts val="0"/>
                        </a:spcBef>
                        <a:spcAft>
                          <a:spcPts val="0"/>
                        </a:spcAft>
                        <a:buFont typeface="System Font Regular"/>
                        <a:buChar char="-"/>
                        <a:defRPr/>
                      </a:pPr>
                      <a:r>
                        <a:rPr lang="en-GB" sz="1400" noProof="0">
                          <a:ln w="1905"/>
                          <a:effectLst>
                            <a:innerShdw blurRad="69850" dist="43180" dir="5400000">
                              <a:srgbClr val="000000">
                                <a:alpha val="65000"/>
                              </a:srgbClr>
                            </a:innerShdw>
                          </a:effectLst>
                          <a:ea typeface="ＭＳ Ｐゴシック" charset="0"/>
                          <a:cs typeface="ＭＳ Ｐゴシック" charset="0"/>
                        </a:rPr>
                        <a:t>Failure to disclose conflicts of interest</a:t>
                      </a:r>
                    </a:p>
                  </a:txBody>
                  <a:tcPr/>
                </a:tc>
                <a:extLst>
                  <a:ext uri="{0D108BD9-81ED-4DB2-BD59-A6C34878D82A}">
                    <a16:rowId xmlns:a16="http://schemas.microsoft.com/office/drawing/2014/main" val="2527895509"/>
                  </a:ext>
                </a:extLst>
              </a:tr>
              <a:tr h="679853">
                <a:tc>
                  <a:txBody>
                    <a:bodyPr/>
                    <a:lstStyle/>
                    <a:p>
                      <a:pPr marL="0" indent="0">
                        <a:lnSpc>
                          <a:spcPct val="100000"/>
                        </a:lnSpc>
                        <a:buFont typeface="Arial" panose="020B0604020202020204" pitchFamily="34" charset="0"/>
                        <a:buNone/>
                      </a:pPr>
                      <a:r>
                        <a:rPr lang="en-GB" sz="1400" noProof="0"/>
                        <a:t>Conducting</a:t>
                      </a:r>
                    </a:p>
                  </a:txBody>
                  <a:tcPr/>
                </a:tc>
                <a:tc>
                  <a:txBody>
                    <a:bodyPr/>
                    <a:lstStyle/>
                    <a:p>
                      <a:pPr marL="285750" indent="-285750">
                        <a:lnSpc>
                          <a:spcPct val="100000"/>
                        </a:lnSpc>
                        <a:spcBef>
                          <a:spcPts val="0"/>
                        </a:spcBef>
                        <a:spcAft>
                          <a:spcPts val="0"/>
                        </a:spcAft>
                        <a:buFont typeface="System Font Regular"/>
                        <a:buChar char="-"/>
                      </a:pPr>
                      <a:r>
                        <a:rPr lang="en-GB" sz="1400" noProof="0">
                          <a:solidFill>
                            <a:srgbClr val="000000"/>
                          </a:solidFill>
                        </a:rPr>
                        <a:t>Inadequate procedures for recording or storing data; sloppiness in keeping lab notebooks</a:t>
                      </a:r>
                    </a:p>
                    <a:p>
                      <a:pPr marL="285750" indent="-285750">
                        <a:lnSpc>
                          <a:spcPct val="100000"/>
                        </a:lnSpc>
                        <a:spcBef>
                          <a:spcPts val="0"/>
                        </a:spcBef>
                        <a:spcAft>
                          <a:spcPts val="0"/>
                        </a:spcAft>
                        <a:buFont typeface="System Font Regular"/>
                        <a:buChar char="-"/>
                      </a:pPr>
                      <a:r>
                        <a:rPr lang="en-GB" sz="1400" noProof="0">
                          <a:solidFill>
                            <a:srgbClr val="000000"/>
                          </a:solidFill>
                        </a:rPr>
                        <a:t>Reuse of controls from past experiments</a:t>
                      </a:r>
                    </a:p>
                    <a:p>
                      <a:pPr marL="285750" indent="-285750">
                        <a:lnSpc>
                          <a:spcPct val="100000"/>
                        </a:lnSpc>
                        <a:spcBef>
                          <a:spcPts val="0"/>
                        </a:spcBef>
                        <a:spcAft>
                          <a:spcPts val="0"/>
                        </a:spcAft>
                        <a:buFont typeface="System Font Regular"/>
                        <a:buChar char="-"/>
                      </a:pPr>
                      <a:r>
                        <a:rPr lang="en-GB" sz="1400" noProof="0">
                          <a:solidFill>
                            <a:srgbClr val="000000"/>
                          </a:solidFill>
                        </a:rPr>
                        <a:t>Inadequate supervision of lab members</a:t>
                      </a:r>
                    </a:p>
                  </a:txBody>
                  <a:tcPr/>
                </a:tc>
                <a:extLst>
                  <a:ext uri="{0D108BD9-81ED-4DB2-BD59-A6C34878D82A}">
                    <a16:rowId xmlns:a16="http://schemas.microsoft.com/office/drawing/2014/main" val="4253888723"/>
                  </a:ext>
                </a:extLst>
              </a:tr>
              <a:tr h="878144">
                <a:tc>
                  <a:txBody>
                    <a:bodyPr/>
                    <a:lstStyle/>
                    <a:p>
                      <a:pPr marL="0" indent="0">
                        <a:lnSpc>
                          <a:spcPct val="100000"/>
                        </a:lnSpc>
                        <a:buFont typeface="Arial" panose="020B0604020202020204" pitchFamily="34" charset="0"/>
                        <a:buNone/>
                      </a:pPr>
                      <a:r>
                        <a:rPr lang="en-GB" sz="1400" noProof="0"/>
                        <a:t>Interpreting</a:t>
                      </a:r>
                    </a:p>
                  </a:txBody>
                  <a:tcPr/>
                </a:tc>
                <a:tc>
                  <a:txBody>
                    <a:bodyPr/>
                    <a:lstStyle/>
                    <a:p>
                      <a:pPr marL="285750" indent="-285750">
                        <a:lnSpc>
                          <a:spcPct val="100000"/>
                        </a:lnSpc>
                        <a:spcBef>
                          <a:spcPts val="0"/>
                        </a:spcBef>
                        <a:spcAft>
                          <a:spcPts val="0"/>
                        </a:spcAft>
                        <a:buFont typeface="System Font Regular"/>
                        <a:buChar char="-"/>
                      </a:pPr>
                      <a:r>
                        <a:rPr lang="en-GB" sz="1400" noProof="0">
                          <a:solidFill>
                            <a:srgbClr val="000000"/>
                          </a:solidFill>
                        </a:rPr>
                        <a:t>Inappropriate statistical methods</a:t>
                      </a:r>
                    </a:p>
                    <a:p>
                      <a:pPr marL="285750" indent="-285750">
                        <a:lnSpc>
                          <a:spcPct val="100000"/>
                        </a:lnSpc>
                        <a:spcBef>
                          <a:spcPts val="0"/>
                        </a:spcBef>
                        <a:spcAft>
                          <a:spcPts val="0"/>
                        </a:spcAft>
                        <a:buFont typeface="System Font Regular"/>
                        <a:buChar char="-"/>
                      </a:pPr>
                      <a:r>
                        <a:rPr lang="en-GB" sz="1400" noProof="0">
                          <a:solidFill>
                            <a:srgbClr val="000000"/>
                          </a:solidFill>
                        </a:rPr>
                        <a:t>Exclusion of outliers and negative results without justification</a:t>
                      </a:r>
                    </a:p>
                    <a:p>
                      <a:pPr marL="285750" indent="-285750">
                        <a:lnSpc>
                          <a:spcPct val="100000"/>
                        </a:lnSpc>
                        <a:spcBef>
                          <a:spcPts val="0"/>
                        </a:spcBef>
                        <a:spcAft>
                          <a:spcPts val="0"/>
                        </a:spcAft>
                        <a:buFont typeface="System Font Regular"/>
                        <a:buChar char="-"/>
                      </a:pPr>
                      <a:r>
                        <a:rPr lang="en-GB" sz="1400" noProof="0">
                          <a:solidFill>
                            <a:srgbClr val="000000"/>
                          </a:solidFill>
                        </a:rPr>
                        <a:t>Adding data points to a curve</a:t>
                      </a:r>
                    </a:p>
                    <a:p>
                      <a:pPr marL="285750" indent="-285750">
                        <a:lnSpc>
                          <a:spcPct val="100000"/>
                        </a:lnSpc>
                        <a:spcBef>
                          <a:spcPts val="0"/>
                        </a:spcBef>
                        <a:spcAft>
                          <a:spcPts val="0"/>
                        </a:spcAft>
                        <a:buFont typeface="System Font Regular"/>
                        <a:buChar char="-"/>
                      </a:pPr>
                      <a:r>
                        <a:rPr lang="en-GB" sz="1400" noProof="0">
                          <a:solidFill>
                            <a:srgbClr val="000000"/>
                          </a:solidFill>
                        </a:rPr>
                        <a:t>Unjustified or unsupported conclusions</a:t>
                      </a:r>
                    </a:p>
                  </a:txBody>
                  <a:tcPr/>
                </a:tc>
                <a:extLst>
                  <a:ext uri="{0D108BD9-81ED-4DB2-BD59-A6C34878D82A}">
                    <a16:rowId xmlns:a16="http://schemas.microsoft.com/office/drawing/2014/main" val="456141247"/>
                  </a:ext>
                </a:extLst>
              </a:tr>
              <a:tr h="878144">
                <a:tc>
                  <a:txBody>
                    <a:bodyPr/>
                    <a:lstStyle/>
                    <a:p>
                      <a:pPr marL="0" indent="0">
                        <a:lnSpc>
                          <a:spcPct val="100000"/>
                        </a:lnSpc>
                        <a:buFont typeface="Arial" panose="020B0604020202020204" pitchFamily="34" charset="0"/>
                        <a:buNone/>
                      </a:pPr>
                      <a:r>
                        <a:rPr lang="en-GB" sz="1400" noProof="0"/>
                        <a:t>Publishing</a:t>
                      </a:r>
                    </a:p>
                  </a:txBody>
                  <a:tcPr/>
                </a:tc>
                <a:tc>
                  <a:txBody>
                    <a:bodyPr/>
                    <a:lstStyle/>
                    <a:p>
                      <a:pPr marL="285750" indent="-285750">
                        <a:lnSpc>
                          <a:spcPct val="100000"/>
                        </a:lnSpc>
                        <a:spcBef>
                          <a:spcPts val="0"/>
                        </a:spcBef>
                        <a:spcAft>
                          <a:spcPts val="0"/>
                        </a:spcAft>
                        <a:buFont typeface="System Font Regular"/>
                        <a:buChar char="-"/>
                      </a:pPr>
                      <a:r>
                        <a:rPr lang="en-GB" sz="1400" noProof="0">
                          <a:solidFill>
                            <a:srgbClr val="000000"/>
                          </a:solidFill>
                        </a:rPr>
                        <a:t>Statistical tricks to obtain statistical significance (P-hacking)</a:t>
                      </a:r>
                    </a:p>
                    <a:p>
                      <a:pPr marL="285750" indent="-285750">
                        <a:lnSpc>
                          <a:spcPct val="100000"/>
                        </a:lnSpc>
                        <a:spcBef>
                          <a:spcPts val="0"/>
                        </a:spcBef>
                        <a:spcAft>
                          <a:spcPts val="0"/>
                        </a:spcAft>
                        <a:buFont typeface="System Font Regular"/>
                        <a:buChar char="-"/>
                      </a:pPr>
                      <a:r>
                        <a:rPr lang="en-GB" sz="1400" noProof="0">
                          <a:solidFill>
                            <a:srgbClr val="000000"/>
                          </a:solidFill>
                        </a:rPr>
                        <a:t>Misattribution of authorship</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lang="en-GB" sz="1400" noProof="0">
                          <a:solidFill>
                            <a:srgbClr val="000000"/>
                          </a:solidFill>
                        </a:rPr>
                        <a:t>Unjustified modification, reuse, relabelling of images</a:t>
                      </a:r>
                    </a:p>
                    <a:p>
                      <a:pPr marL="285750" indent="-285750">
                        <a:lnSpc>
                          <a:spcPct val="100000"/>
                        </a:lnSpc>
                        <a:spcBef>
                          <a:spcPts val="0"/>
                        </a:spcBef>
                        <a:spcAft>
                          <a:spcPts val="0"/>
                        </a:spcAft>
                        <a:buFont typeface="System Font Regular"/>
                        <a:buChar char="-"/>
                      </a:pPr>
                      <a:r>
                        <a:rPr lang="en-GB" sz="1400" noProof="0">
                          <a:solidFill>
                            <a:srgbClr val="000000"/>
                          </a:solidFill>
                        </a:rPr>
                        <a:t>Salami slicing</a:t>
                      </a:r>
                    </a:p>
                  </a:txBody>
                  <a:tcPr/>
                </a:tc>
                <a:extLst>
                  <a:ext uri="{0D108BD9-81ED-4DB2-BD59-A6C34878D82A}">
                    <a16:rowId xmlns:a16="http://schemas.microsoft.com/office/drawing/2014/main" val="1833118301"/>
                  </a:ext>
                </a:extLst>
              </a:tr>
              <a:tr h="878144">
                <a:tc>
                  <a:txBody>
                    <a:bodyPr/>
                    <a:lstStyle/>
                    <a:p>
                      <a:pPr marL="0" indent="0">
                        <a:lnSpc>
                          <a:spcPct val="100000"/>
                        </a:lnSpc>
                        <a:buFont typeface="Arial" panose="020B0604020202020204" pitchFamily="34" charset="0"/>
                        <a:buNone/>
                      </a:pPr>
                      <a:r>
                        <a:rPr lang="en-GB" sz="1400" noProof="0"/>
                        <a:t>Reviewing</a:t>
                      </a:r>
                    </a:p>
                  </a:txBody>
                  <a:tcPr/>
                </a:tc>
                <a:tc>
                  <a:txBody>
                    <a:bodyPr/>
                    <a:lstStyle/>
                    <a:p>
                      <a:pPr marL="285750" indent="-285750">
                        <a:lnSpc>
                          <a:spcPct val="100000"/>
                        </a:lnSpc>
                        <a:spcBef>
                          <a:spcPts val="0"/>
                        </a:spcBef>
                        <a:spcAft>
                          <a:spcPts val="0"/>
                        </a:spcAft>
                        <a:buFont typeface="System Font Regular"/>
                        <a:buChar char="-"/>
                      </a:pPr>
                      <a:r>
                        <a:rPr lang="en-GB" sz="1400" noProof="0"/>
                        <a:t>Failure to maintain confidentiality</a:t>
                      </a:r>
                    </a:p>
                    <a:p>
                      <a:pPr marL="285750" indent="-285750">
                        <a:lnSpc>
                          <a:spcPct val="100000"/>
                        </a:lnSpc>
                        <a:spcBef>
                          <a:spcPts val="0"/>
                        </a:spcBef>
                        <a:spcAft>
                          <a:spcPts val="0"/>
                        </a:spcAft>
                        <a:buFont typeface="System Font Regular"/>
                        <a:buChar char="-"/>
                      </a:pPr>
                      <a:r>
                        <a:rPr lang="en-GB" sz="1400" noProof="0"/>
                        <a:t>Stealing ideas or text from a manuscript</a:t>
                      </a:r>
                    </a:p>
                    <a:p>
                      <a:pPr marL="285750" indent="-285750">
                        <a:lnSpc>
                          <a:spcPct val="100000"/>
                        </a:lnSpc>
                        <a:spcBef>
                          <a:spcPts val="0"/>
                        </a:spcBef>
                        <a:spcAft>
                          <a:spcPts val="0"/>
                        </a:spcAft>
                        <a:buFont typeface="System Font Regular"/>
                        <a:buChar char="-"/>
                      </a:pPr>
                      <a:r>
                        <a:rPr lang="en-GB" sz="1400" noProof="0"/>
                        <a:t>Failure to declare conflicts of interest</a:t>
                      </a:r>
                    </a:p>
                    <a:p>
                      <a:pPr marL="285750" indent="-285750">
                        <a:lnSpc>
                          <a:spcPct val="100000"/>
                        </a:lnSpc>
                        <a:spcBef>
                          <a:spcPts val="0"/>
                        </a:spcBef>
                        <a:spcAft>
                          <a:spcPts val="0"/>
                        </a:spcAft>
                        <a:buFont typeface="System Font Regular"/>
                        <a:buChar char="-"/>
                      </a:pPr>
                      <a:r>
                        <a:rPr lang="en-GB" sz="1400" noProof="0"/>
                        <a:t>Conscious bias toward or against colleagues, fields, methodologies</a:t>
                      </a:r>
                    </a:p>
                  </a:txBody>
                  <a:tcPr/>
                </a:tc>
                <a:extLst>
                  <a:ext uri="{0D108BD9-81ED-4DB2-BD59-A6C34878D82A}">
                    <a16:rowId xmlns:a16="http://schemas.microsoft.com/office/drawing/2014/main" val="1735448178"/>
                  </a:ext>
                </a:extLst>
              </a:tr>
            </a:tbl>
          </a:graphicData>
        </a:graphic>
      </p:graphicFrame>
      <p:sp>
        <p:nvSpPr>
          <p:cNvPr id="3" name="Source line">
            <a:extLst>
              <a:ext uri="{FF2B5EF4-FFF2-40B4-BE49-F238E27FC236}">
                <a16:creationId xmlns:a16="http://schemas.microsoft.com/office/drawing/2014/main" id="{53F1D915-6B2D-48A3-1A71-63EDBF7CCC2B}"/>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Adapted from Steneck (2007).</a:t>
            </a:r>
          </a:p>
        </p:txBody>
      </p:sp>
    </p:spTree>
    <p:extLst>
      <p:ext uri="{BB962C8B-B14F-4D97-AF65-F5344CB8AC3E}">
        <p14:creationId xmlns:p14="http://schemas.microsoft.com/office/powerpoint/2010/main" val="2504289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F8EFF-0DAF-7DCC-DC01-33B3036EC6C1}"/>
              </a:ext>
            </a:extLst>
          </p:cNvPr>
          <p:cNvSpPr>
            <a:spLocks noGrp="1"/>
          </p:cNvSpPr>
          <p:nvPr>
            <p:ph type="title"/>
          </p:nvPr>
        </p:nvSpPr>
        <p:spPr/>
        <p:txBody>
          <a:bodyPr/>
          <a:lstStyle/>
          <a:p>
            <a:r>
              <a:rPr lang="en-GB" noProof="0"/>
              <a:t>Three cases of research misconduct</a:t>
            </a:r>
          </a:p>
        </p:txBody>
      </p:sp>
    </p:spTree>
    <p:extLst>
      <p:ext uri="{BB962C8B-B14F-4D97-AF65-F5344CB8AC3E}">
        <p14:creationId xmlns:p14="http://schemas.microsoft.com/office/powerpoint/2010/main" val="236449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0E00-8590-48D0-B9B2-5B5B97C87FDF}"/>
              </a:ext>
            </a:extLst>
          </p:cNvPr>
          <p:cNvSpPr>
            <a:spLocks noGrp="1"/>
          </p:cNvSpPr>
          <p:nvPr>
            <p:ph type="title"/>
          </p:nvPr>
        </p:nvSpPr>
        <p:spPr/>
        <p:txBody>
          <a:bodyPr>
            <a:normAutofit/>
          </a:bodyPr>
          <a:lstStyle/>
          <a:p>
            <a:r>
              <a:rPr lang="en-GB" noProof="0"/>
              <a:t>Case 1: STAP cells</a:t>
            </a:r>
          </a:p>
        </p:txBody>
      </p:sp>
      <p:pic>
        <p:nvPicPr>
          <p:cNvPr id="16" name="Content Placeholder 15">
            <a:extLst>
              <a:ext uri="{FF2B5EF4-FFF2-40B4-BE49-F238E27FC236}">
                <a16:creationId xmlns:a16="http://schemas.microsoft.com/office/drawing/2014/main" id="{0557ADBC-874E-9572-24F5-8F2D31DA4363}"/>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6203347" y="1181788"/>
            <a:ext cx="4206875" cy="1682750"/>
          </a:xfrm>
          <a:prstGeom prst="rect">
            <a:avLst/>
          </a:prstGeom>
          <a:ln>
            <a:solidFill>
              <a:schemeClr val="tx1"/>
            </a:solidFill>
          </a:ln>
        </p:spPr>
      </p:pic>
      <p:grpSp>
        <p:nvGrpSpPr>
          <p:cNvPr id="6" name="Group 5">
            <a:extLst>
              <a:ext uri="{FF2B5EF4-FFF2-40B4-BE49-F238E27FC236}">
                <a16:creationId xmlns:a16="http://schemas.microsoft.com/office/drawing/2014/main" id="{02590065-17AB-032C-45A9-D87D42812460}"/>
              </a:ext>
            </a:extLst>
          </p:cNvPr>
          <p:cNvGrpSpPr/>
          <p:nvPr/>
        </p:nvGrpSpPr>
        <p:grpSpPr>
          <a:xfrm>
            <a:off x="2105486" y="1566261"/>
            <a:ext cx="3420142" cy="2520795"/>
            <a:chOff x="234570" y="1676349"/>
            <a:chExt cx="4885023" cy="3556612"/>
          </a:xfrm>
          <a:effectLst/>
        </p:grpSpPr>
        <p:pic>
          <p:nvPicPr>
            <p:cNvPr id="5" name="Content Placeholder 4" descr="A screenshot of a news article&#10;&#10;Description automatically generated">
              <a:extLst>
                <a:ext uri="{FF2B5EF4-FFF2-40B4-BE49-F238E27FC236}">
                  <a16:creationId xmlns:a16="http://schemas.microsoft.com/office/drawing/2014/main" id="{D3778ECF-11B4-003F-7245-0AC73CE321E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34570" y="1676349"/>
              <a:ext cx="4885023" cy="3556612"/>
            </a:xfrm>
            <a:prstGeom prst="rect">
              <a:avLst/>
            </a:prstGeom>
            <a:ln>
              <a:solidFill>
                <a:schemeClr val="tx1"/>
              </a:solidFill>
            </a:ln>
          </p:spPr>
        </p:pic>
        <p:pic>
          <p:nvPicPr>
            <p:cNvPr id="4" name="Content Placeholder 4" descr="A screenshot of a news article&#10;&#10;Description automatically generated">
              <a:extLst>
                <a:ext uri="{FF2B5EF4-FFF2-40B4-BE49-F238E27FC236}">
                  <a16:creationId xmlns:a16="http://schemas.microsoft.com/office/drawing/2014/main" id="{B44D6577-FB1A-15FC-A7E9-D38EA4D8B129}"/>
                </a:ext>
              </a:extLst>
            </p:cNvPr>
            <p:cNvPicPr>
              <a:picLocks noChangeAspect="1"/>
            </p:cNvPicPr>
            <p:nvPr/>
          </p:nvPicPr>
          <p:blipFill>
            <a:blip r:embed="rId5" cstate="screen">
              <a:extLst>
                <a:ext uri="{28A0092B-C50C-407E-A947-70E740481C1C}">
                  <a14:useLocalDpi xmlns:a14="http://schemas.microsoft.com/office/drawing/2010/main"/>
                </a:ext>
              </a:extLst>
            </a:blip>
            <a:srcRect t="-2601"/>
            <a:stretch/>
          </p:blipFill>
          <p:spPr>
            <a:xfrm>
              <a:off x="3719400" y="2699471"/>
              <a:ext cx="1400192" cy="227332"/>
            </a:xfrm>
            <a:prstGeom prst="rect">
              <a:avLst/>
            </a:prstGeom>
            <a:ln>
              <a:noFill/>
            </a:ln>
          </p:spPr>
        </p:pic>
      </p:grpSp>
      <p:grpSp>
        <p:nvGrpSpPr>
          <p:cNvPr id="7" name="Group 6">
            <a:extLst>
              <a:ext uri="{FF2B5EF4-FFF2-40B4-BE49-F238E27FC236}">
                <a16:creationId xmlns:a16="http://schemas.microsoft.com/office/drawing/2014/main" id="{8B2A6006-4999-2159-CEC1-3EF3E85F80DB}"/>
              </a:ext>
            </a:extLst>
          </p:cNvPr>
          <p:cNvGrpSpPr/>
          <p:nvPr/>
        </p:nvGrpSpPr>
        <p:grpSpPr>
          <a:xfrm>
            <a:off x="6666372" y="3091296"/>
            <a:ext cx="3280827" cy="2894104"/>
            <a:chOff x="3181822" y="0"/>
            <a:chExt cx="5828355" cy="5647507"/>
          </a:xfrm>
          <a:effectLst/>
        </p:grpSpPr>
        <p:pic>
          <p:nvPicPr>
            <p:cNvPr id="8" name="Picture 7" descr="A screenshot of a cell culture&#10;&#10;Description automatically generated">
              <a:extLst>
                <a:ext uri="{FF2B5EF4-FFF2-40B4-BE49-F238E27FC236}">
                  <a16:creationId xmlns:a16="http://schemas.microsoft.com/office/drawing/2014/main" id="{50F3F369-0F6C-8E86-9325-E5125A267A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81822" y="0"/>
              <a:ext cx="5828355" cy="5647507"/>
            </a:xfrm>
            <a:prstGeom prst="rect">
              <a:avLst/>
            </a:prstGeom>
            <a:ln>
              <a:solidFill>
                <a:schemeClr val="tx1"/>
              </a:solidFill>
            </a:ln>
          </p:spPr>
        </p:pic>
        <p:pic>
          <p:nvPicPr>
            <p:cNvPr id="9" name="Picture 8" descr="A close up of a logo&#10;&#10;Description automatically generated">
              <a:extLst>
                <a:ext uri="{FF2B5EF4-FFF2-40B4-BE49-F238E27FC236}">
                  <a16:creationId xmlns:a16="http://schemas.microsoft.com/office/drawing/2014/main" id="{8B16F6B5-8514-1D23-30F3-09D23892136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5200" y="1433744"/>
              <a:ext cx="812800" cy="698500"/>
            </a:xfrm>
            <a:prstGeom prst="rect">
              <a:avLst/>
            </a:prstGeom>
            <a:ln>
              <a:solidFill>
                <a:schemeClr val="tx1"/>
              </a:solidFill>
            </a:ln>
          </p:spPr>
        </p:pic>
      </p:grpSp>
      <p:pic>
        <p:nvPicPr>
          <p:cNvPr id="17" name="Picture 16">
            <a:extLst>
              <a:ext uri="{FF2B5EF4-FFF2-40B4-BE49-F238E27FC236}">
                <a16:creationId xmlns:a16="http://schemas.microsoft.com/office/drawing/2014/main" id="{2F485E0C-947F-30B7-AD4A-13ABD554441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35113" y="4239281"/>
            <a:ext cx="4560887" cy="1605514"/>
          </a:xfrm>
          <a:prstGeom prst="rect">
            <a:avLst/>
          </a:prstGeom>
          <a:ln>
            <a:solidFill>
              <a:schemeClr val="tx1"/>
            </a:solidFill>
          </a:ln>
        </p:spPr>
      </p:pic>
      <p:sp>
        <p:nvSpPr>
          <p:cNvPr id="3" name="Source line">
            <a:extLst>
              <a:ext uri="{FF2B5EF4-FFF2-40B4-BE49-F238E27FC236}">
                <a16:creationId xmlns:a16="http://schemas.microsoft.com/office/drawing/2014/main" id="{7447650C-0CD5-20E2-AE5D-9ABA007D1F8E}"/>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Pollack (2014), The New York Times; Obokata et al. (2014), Nature; Gallagher (2014), BBC News.</a:t>
            </a:r>
          </a:p>
        </p:txBody>
      </p:sp>
    </p:spTree>
    <p:extLst>
      <p:ext uri="{BB962C8B-B14F-4D97-AF65-F5344CB8AC3E}">
        <p14:creationId xmlns:p14="http://schemas.microsoft.com/office/powerpoint/2010/main" val="3753944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C921F-FF8C-AEE9-254C-63AE44EA69F3}"/>
              </a:ext>
            </a:extLst>
          </p:cNvPr>
          <p:cNvSpPr>
            <a:spLocks noGrp="1"/>
          </p:cNvSpPr>
          <p:nvPr>
            <p:ph type="title"/>
          </p:nvPr>
        </p:nvSpPr>
        <p:spPr/>
        <p:txBody>
          <a:bodyPr/>
          <a:lstStyle/>
          <a:p>
            <a:r>
              <a:rPr lang="en-GB" noProof="0"/>
              <a:t>Case 1: Data issues &amp; investigation</a:t>
            </a:r>
          </a:p>
        </p:txBody>
      </p:sp>
      <p:sp>
        <p:nvSpPr>
          <p:cNvPr id="3" name="Content Placeholder 2">
            <a:extLst>
              <a:ext uri="{FF2B5EF4-FFF2-40B4-BE49-F238E27FC236}">
                <a16:creationId xmlns:a16="http://schemas.microsoft.com/office/drawing/2014/main" id="{3EEB1F13-8899-C94B-DD8C-C428E24BF439}"/>
              </a:ext>
            </a:extLst>
          </p:cNvPr>
          <p:cNvSpPr>
            <a:spLocks noGrp="1"/>
          </p:cNvSpPr>
          <p:nvPr>
            <p:ph idx="1"/>
          </p:nvPr>
        </p:nvSpPr>
        <p:spPr>
          <a:xfrm>
            <a:off x="911225" y="1739617"/>
            <a:ext cx="8223149" cy="4063677"/>
          </a:xfrm>
        </p:spPr>
        <p:txBody>
          <a:bodyPr>
            <a:spAutoFit/>
          </a:bodyPr>
          <a:lstStyle/>
          <a:p>
            <a:pPr marL="0" indent="0">
              <a:spcBef>
                <a:spcPts val="0"/>
              </a:spcBef>
              <a:buNone/>
            </a:pPr>
            <a:r>
              <a:rPr lang="en-GB" sz="1400" b="1" noProof="0"/>
              <a:t>Readers found:</a:t>
            </a:r>
          </a:p>
          <a:p>
            <a:pPr>
              <a:spcBef>
                <a:spcPts val="0"/>
              </a:spcBef>
            </a:pPr>
            <a:r>
              <a:rPr lang="en-GB" sz="1400" noProof="0"/>
              <a:t>Images wrongly </a:t>
            </a:r>
            <a:r>
              <a:rPr lang="en-GB" sz="1400" noProof="0" err="1"/>
              <a:t>labeled</a:t>
            </a:r>
            <a:endParaRPr lang="en-GB" sz="1400" noProof="0"/>
          </a:p>
          <a:p>
            <a:pPr>
              <a:spcBef>
                <a:spcPts val="0"/>
              </a:spcBef>
            </a:pPr>
            <a:r>
              <a:rPr lang="en-GB" sz="1400" noProof="0"/>
              <a:t>Electrophoresis gel lanes switched</a:t>
            </a:r>
          </a:p>
          <a:p>
            <a:pPr>
              <a:spcBef>
                <a:spcPts val="0"/>
              </a:spcBef>
            </a:pPr>
            <a:r>
              <a:rPr lang="en-GB" sz="1400" noProof="0"/>
              <a:t>Images taken from her unrelated PhD thesis</a:t>
            </a:r>
          </a:p>
          <a:p>
            <a:pPr>
              <a:spcBef>
                <a:spcPts val="0"/>
              </a:spcBef>
            </a:pPr>
            <a:r>
              <a:rPr lang="en-GB" sz="1400" noProof="0"/>
              <a:t>Nobody could repeat the experiments</a:t>
            </a:r>
          </a:p>
          <a:p>
            <a:pPr marL="0" indent="0">
              <a:buNone/>
            </a:pPr>
            <a:r>
              <a:rPr lang="en-GB" sz="1400" b="1" noProof="0"/>
              <a:t>Summary of findings from RIKEN:</a:t>
            </a:r>
            <a:endParaRPr lang="en-GB" sz="1400" noProof="0"/>
          </a:p>
          <a:p>
            <a:pPr>
              <a:spcBef>
                <a:spcPts val="0"/>
              </a:spcBef>
            </a:pPr>
            <a:r>
              <a:rPr lang="en-GB" sz="1400" noProof="0"/>
              <a:t>Data and image manipulation</a:t>
            </a:r>
          </a:p>
          <a:p>
            <a:pPr>
              <a:spcBef>
                <a:spcPts val="0"/>
              </a:spcBef>
            </a:pPr>
            <a:r>
              <a:rPr lang="en-GB" sz="1400" noProof="0"/>
              <a:t>Data falsification</a:t>
            </a:r>
          </a:p>
          <a:p>
            <a:pPr>
              <a:spcBef>
                <a:spcPts val="0"/>
              </a:spcBef>
            </a:pPr>
            <a:r>
              <a:rPr lang="en-GB" sz="1400" noProof="0"/>
              <a:t>Extreme sloppiness in record keeping</a:t>
            </a:r>
          </a:p>
          <a:p>
            <a:pPr marL="0" indent="0">
              <a:buNone/>
            </a:pPr>
            <a:r>
              <a:rPr lang="en-GB" sz="1400" b="1" noProof="0"/>
              <a:t>Consequences:</a:t>
            </a:r>
          </a:p>
          <a:p>
            <a:pPr>
              <a:spcBef>
                <a:spcPts val="0"/>
              </a:spcBef>
            </a:pPr>
            <a:r>
              <a:rPr lang="en-GB" sz="1400" noProof="0"/>
              <a:t>Found guilty of misconduct and fired</a:t>
            </a:r>
          </a:p>
          <a:p>
            <a:pPr>
              <a:spcBef>
                <a:spcPts val="0"/>
              </a:spcBef>
            </a:pPr>
            <a:r>
              <a:rPr lang="en-GB" sz="1400" noProof="0"/>
              <a:t>Papers retracted</a:t>
            </a:r>
          </a:p>
          <a:p>
            <a:pPr>
              <a:spcBef>
                <a:spcPts val="0"/>
              </a:spcBef>
            </a:pPr>
            <a:r>
              <a:rPr lang="en-GB" sz="1400" noProof="0"/>
              <a:t>Research </a:t>
            </a:r>
            <a:r>
              <a:rPr lang="en-GB" sz="1400" noProof="0" err="1"/>
              <a:t>center</a:t>
            </a:r>
            <a:r>
              <a:rPr lang="en-GB" sz="1400" noProof="0"/>
              <a:t> dismantled and institute closed</a:t>
            </a:r>
          </a:p>
          <a:p>
            <a:pPr>
              <a:spcBef>
                <a:spcPts val="0"/>
              </a:spcBef>
            </a:pPr>
            <a:r>
              <a:rPr lang="en-GB" sz="1400" noProof="0"/>
              <a:t>Serious personal consequences</a:t>
            </a:r>
          </a:p>
        </p:txBody>
      </p:sp>
      <p:sp>
        <p:nvSpPr>
          <p:cNvPr id="4" name="Source line">
            <a:extLst>
              <a:ext uri="{FF2B5EF4-FFF2-40B4-BE49-F238E27FC236}">
                <a16:creationId xmlns:a16="http://schemas.microsoft.com/office/drawing/2014/main" id="{D011D718-8A04-5528-696A-17CDE839EC21}"/>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Cyranoski (2014a, 2014b), Nature; Obokata et al. (2014), Nature (retraction note).</a:t>
            </a:r>
          </a:p>
        </p:txBody>
      </p:sp>
    </p:spTree>
    <p:extLst>
      <p:ext uri="{BB962C8B-B14F-4D97-AF65-F5344CB8AC3E}">
        <p14:creationId xmlns:p14="http://schemas.microsoft.com/office/powerpoint/2010/main" val="1271142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70A1-DF5D-1F13-6C3B-CCA2F02790E9}"/>
              </a:ext>
            </a:extLst>
          </p:cNvPr>
          <p:cNvSpPr>
            <a:spLocks noGrp="1"/>
          </p:cNvSpPr>
          <p:nvPr>
            <p:ph type="title"/>
          </p:nvPr>
        </p:nvSpPr>
        <p:spPr>
          <a:xfrm>
            <a:off x="911226" y="584201"/>
            <a:ext cx="8223149" cy="612774"/>
          </a:xfrm>
        </p:spPr>
        <p:txBody>
          <a:bodyPr/>
          <a:lstStyle/>
          <a:p>
            <a:r>
              <a:rPr lang="en-GB" noProof="0"/>
              <a:t>Lessons from this case </a:t>
            </a:r>
          </a:p>
        </p:txBody>
      </p:sp>
      <p:sp>
        <p:nvSpPr>
          <p:cNvPr id="3" name="Content Placeholder 2">
            <a:extLst>
              <a:ext uri="{FF2B5EF4-FFF2-40B4-BE49-F238E27FC236}">
                <a16:creationId xmlns:a16="http://schemas.microsoft.com/office/drawing/2014/main" id="{B02C42E2-5044-041D-3A19-39BA50257A9F}"/>
              </a:ext>
            </a:extLst>
          </p:cNvPr>
          <p:cNvSpPr>
            <a:spLocks noGrp="1"/>
          </p:cNvSpPr>
          <p:nvPr>
            <p:ph idx="1"/>
          </p:nvPr>
        </p:nvSpPr>
        <p:spPr>
          <a:xfrm>
            <a:off x="911226" y="1952625"/>
            <a:ext cx="8223149" cy="4032250"/>
          </a:xfrm>
        </p:spPr>
        <p:txBody>
          <a:bodyPr vert="horz" lIns="91440" tIns="45720" rIns="91440" bIns="45720" rtlCol="0" anchor="t">
            <a:normAutofit/>
          </a:bodyPr>
          <a:lstStyle/>
          <a:p>
            <a:r>
              <a:rPr lang="en-GB" noProof="0"/>
              <a:t>Extraordinary claims need extra scrutiny.</a:t>
            </a:r>
          </a:p>
          <a:p>
            <a:r>
              <a:rPr lang="en-GB" noProof="0"/>
              <a:t>Senior researchers are responsible for work from their lab.</a:t>
            </a:r>
          </a:p>
          <a:p>
            <a:r>
              <a:rPr lang="en-GB" noProof="0"/>
              <a:t>Good supervision is a core part of research integrity.</a:t>
            </a:r>
          </a:p>
          <a:p>
            <a:r>
              <a:rPr lang="en-GB" noProof="0"/>
              <a:t>Data, images and records must be checked carefully before publication.</a:t>
            </a:r>
          </a:p>
          <a:p>
            <a:r>
              <a:rPr lang="en-GB" noProof="0"/>
              <a:t>Proper record-keeping is essential for transparency and reproducibility.</a:t>
            </a:r>
          </a:p>
          <a:p>
            <a:r>
              <a:rPr lang="en-GB" noProof="0"/>
              <a:t>Journals must not let novelty or speed reduce scrutiny.</a:t>
            </a:r>
          </a:p>
        </p:txBody>
      </p:sp>
    </p:spTree>
    <p:extLst>
      <p:ext uri="{BB962C8B-B14F-4D97-AF65-F5344CB8AC3E}">
        <p14:creationId xmlns:p14="http://schemas.microsoft.com/office/powerpoint/2010/main" val="43624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1482C04-A331-E4DD-33E1-0E90F1893AE2}"/>
              </a:ext>
            </a:extLst>
          </p:cNvPr>
          <p:cNvSpPr>
            <a:spLocks noGrp="1"/>
          </p:cNvSpPr>
          <p:nvPr>
            <p:ph type="title"/>
          </p:nvPr>
        </p:nvSpPr>
        <p:spPr/>
        <p:txBody>
          <a:bodyPr/>
          <a:lstStyle/>
          <a:p>
            <a:r>
              <a:rPr lang="en-GB" noProof="0"/>
              <a:t>Case 2: Neurosciences</a:t>
            </a:r>
          </a:p>
        </p:txBody>
      </p:sp>
      <p:sp>
        <p:nvSpPr>
          <p:cNvPr id="3" name="Content Placeholder 2">
            <a:extLst>
              <a:ext uri="{FF2B5EF4-FFF2-40B4-BE49-F238E27FC236}">
                <a16:creationId xmlns:a16="http://schemas.microsoft.com/office/drawing/2014/main" id="{8262450A-9A4F-0960-6DA1-919ACAF04946}"/>
              </a:ext>
            </a:extLst>
          </p:cNvPr>
          <p:cNvSpPr>
            <a:spLocks noGrp="1"/>
          </p:cNvSpPr>
          <p:nvPr>
            <p:ph idx="1"/>
          </p:nvPr>
        </p:nvSpPr>
        <p:spPr>
          <a:xfrm>
            <a:off x="911226" y="1952625"/>
            <a:ext cx="4117974" cy="4032250"/>
          </a:xfrm>
        </p:spPr>
        <p:txBody>
          <a:bodyPr>
            <a:normAutofit/>
          </a:bodyPr>
          <a:lstStyle/>
          <a:p>
            <a:pPr marL="0" indent="0">
              <a:buNone/>
            </a:pPr>
            <a:r>
              <a:rPr lang="en-GB" b="1" noProof="0"/>
              <a:t>Stanford University, USA ​</a:t>
            </a:r>
          </a:p>
          <a:p>
            <a:r>
              <a:rPr lang="en-GB" noProof="0"/>
              <a:t>Allegations of image manipulation and duplication </a:t>
            </a:r>
          </a:p>
          <a:p>
            <a:r>
              <a:rPr lang="en-GB" noProof="0"/>
              <a:t>20 papers flagged on </a:t>
            </a:r>
            <a:r>
              <a:rPr lang="en-GB" noProof="0" err="1"/>
              <a:t>PubPeer</a:t>
            </a:r>
            <a:r>
              <a:rPr lang="en-GB"/>
              <a:t>, 12 examined​, 3 retracted</a:t>
            </a:r>
            <a:r>
              <a:rPr lang="en-GB" noProof="0"/>
              <a:t>​</a:t>
            </a:r>
          </a:p>
          <a:p>
            <a:r>
              <a:rPr lang="en-GB" noProof="0"/>
              <a:t>Journalism student involved​</a:t>
            </a:r>
          </a:p>
          <a:p>
            <a:r>
              <a:rPr lang="en-GB" noProof="0"/>
              <a:t>Institutional investigation, lawyers involved​</a:t>
            </a:r>
          </a:p>
          <a:p>
            <a:r>
              <a:rPr lang="en-GB"/>
              <a:t>Journals failed to correct known problems </a:t>
            </a:r>
            <a:endParaRPr lang="en-GB" noProof="0"/>
          </a:p>
        </p:txBody>
      </p:sp>
      <p:grpSp>
        <p:nvGrpSpPr>
          <p:cNvPr id="6" name="Group 5">
            <a:extLst>
              <a:ext uri="{FF2B5EF4-FFF2-40B4-BE49-F238E27FC236}">
                <a16:creationId xmlns:a16="http://schemas.microsoft.com/office/drawing/2014/main" id="{FF1C30C2-C8C5-E8A0-ECC7-53ED5A551B64}"/>
              </a:ext>
            </a:extLst>
          </p:cNvPr>
          <p:cNvGrpSpPr/>
          <p:nvPr/>
        </p:nvGrpSpPr>
        <p:grpSpPr>
          <a:xfrm>
            <a:off x="5516477" y="1642784"/>
            <a:ext cx="5755041" cy="1812987"/>
            <a:chOff x="1117600" y="3804801"/>
            <a:chExt cx="7772400" cy="2448507"/>
          </a:xfrm>
          <a:effectLst>
            <a:outerShdw blurRad="88900" algn="ctr" rotWithShape="0">
              <a:prstClr val="black">
                <a:alpha val="30000"/>
              </a:prstClr>
            </a:outerShdw>
          </a:effectLst>
        </p:grpSpPr>
        <p:pic>
          <p:nvPicPr>
            <p:cNvPr id="7" name="Picture 6" descr="A screenshot of a computer&#10;&#10;Description automatically generated with low confidence">
              <a:extLst>
                <a:ext uri="{FF2B5EF4-FFF2-40B4-BE49-F238E27FC236}">
                  <a16:creationId xmlns:a16="http://schemas.microsoft.com/office/drawing/2014/main" id="{BF366A6A-83FF-D2C7-CB5E-A218225690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7600" y="3804801"/>
              <a:ext cx="7772400" cy="2448507"/>
            </a:xfrm>
            <a:prstGeom prst="rect">
              <a:avLst/>
            </a:prstGeom>
          </p:spPr>
        </p:pic>
        <p:pic>
          <p:nvPicPr>
            <p:cNvPr id="8" name="Picture 7" descr="Text&#10;&#10;Description automatically generated">
              <a:extLst>
                <a:ext uri="{FF2B5EF4-FFF2-40B4-BE49-F238E27FC236}">
                  <a16:creationId xmlns:a16="http://schemas.microsoft.com/office/drawing/2014/main" id="{B70FCB85-D5C1-9988-1253-6CEC1B2824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89700" y="3804801"/>
              <a:ext cx="2400300" cy="527125"/>
            </a:xfrm>
            <a:prstGeom prst="rect">
              <a:avLst/>
            </a:prstGeom>
          </p:spPr>
        </p:pic>
      </p:grpSp>
      <p:sp>
        <p:nvSpPr>
          <p:cNvPr id="2" name="Source line">
            <a:extLst>
              <a:ext uri="{FF2B5EF4-FFF2-40B4-BE49-F238E27FC236}">
                <a16:creationId xmlns:a16="http://schemas.microsoft.com/office/drawing/2014/main" id="{1DCD65EA-1E0D-5B3E-A060-AF1D9977021F}"/>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a:t>
            </a:r>
            <a:r>
              <a:rPr lang="en-GB" sz="900" i="1" err="1">
                <a:solidFill>
                  <a:srgbClr val="595959"/>
                </a:solidFill>
                <a:latin typeface="+mn-lt"/>
              </a:rPr>
              <a:t>Svrluga</a:t>
            </a:r>
            <a:r>
              <a:rPr lang="en-GB" sz="900" i="1">
                <a:solidFill>
                  <a:srgbClr val="595959"/>
                </a:solidFill>
                <a:latin typeface="+mn-lt"/>
              </a:rPr>
              <a:t> (2022), The Washington Post; Stanford University Board of Trustees (2023), Scientific panel final report.</a:t>
            </a:r>
          </a:p>
        </p:txBody>
      </p:sp>
      <p:sp>
        <p:nvSpPr>
          <p:cNvPr id="5" name="TextBox 4">
            <a:extLst>
              <a:ext uri="{FF2B5EF4-FFF2-40B4-BE49-F238E27FC236}">
                <a16:creationId xmlns:a16="http://schemas.microsoft.com/office/drawing/2014/main" id="{A03DD620-D54F-E752-E04F-C615A0610D47}"/>
              </a:ext>
            </a:extLst>
          </p:cNvPr>
          <p:cNvSpPr txBox="1"/>
          <p:nvPr/>
        </p:nvSpPr>
        <p:spPr>
          <a:xfrm>
            <a:off x="5514478" y="3843701"/>
            <a:ext cx="5752052" cy="203132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latin typeface="TimesNewRomanPSMT"/>
                <a:ea typeface="+mn-ea"/>
                <a:cs typeface="+mn-cs"/>
              </a:rPr>
              <a:t>“The unusual frequency of manipulation of research data and/or substandard scientific practices from different people, at different times, and in labs at different institutions, suggests that there may have been opportunities to improve laboratory oversight and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22222"/>
              </a:solidFill>
              <a:effectLst/>
              <a:uLnTx/>
              <a:uFillTx/>
              <a:latin typeface="Noto Serif"/>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222222"/>
                </a:solidFill>
                <a:effectLst/>
                <a:uLnTx/>
                <a:uFillTx/>
                <a:latin typeface="Noto Serif"/>
                <a:ea typeface="+mn-ea"/>
                <a:cs typeface="+mn-cs"/>
              </a:rPr>
              <a:t>Stanford University Scientific Panel report (2023)</a:t>
            </a:r>
          </a:p>
        </p:txBody>
      </p:sp>
    </p:spTree>
    <p:extLst>
      <p:ext uri="{BB962C8B-B14F-4D97-AF65-F5344CB8AC3E}">
        <p14:creationId xmlns:p14="http://schemas.microsoft.com/office/powerpoint/2010/main" val="94482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FE4CE-8E9C-A58D-C6DA-11915CF30C4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3BBCAB6-EE7F-F9CC-A722-5F53AF7BFF0D}"/>
              </a:ext>
            </a:extLst>
          </p:cNvPr>
          <p:cNvSpPr>
            <a:spLocks noGrp="1"/>
          </p:cNvSpPr>
          <p:nvPr>
            <p:ph type="title"/>
          </p:nvPr>
        </p:nvSpPr>
        <p:spPr/>
        <p:txBody>
          <a:bodyPr/>
          <a:lstStyle/>
          <a:p>
            <a:r>
              <a:rPr lang="en-GB" noProof="0"/>
              <a:t>Case 2: Issues &amp; investigation</a:t>
            </a:r>
          </a:p>
        </p:txBody>
      </p:sp>
      <p:sp>
        <p:nvSpPr>
          <p:cNvPr id="2" name="Content Placeholder 1">
            <a:extLst>
              <a:ext uri="{FF2B5EF4-FFF2-40B4-BE49-F238E27FC236}">
                <a16:creationId xmlns:a16="http://schemas.microsoft.com/office/drawing/2014/main" id="{DB6226FE-81FD-74F5-8FE3-8FB0918A6537}"/>
              </a:ext>
            </a:extLst>
          </p:cNvPr>
          <p:cNvSpPr>
            <a:spLocks noGrp="1"/>
          </p:cNvSpPr>
          <p:nvPr>
            <p:ph idx="1"/>
          </p:nvPr>
        </p:nvSpPr>
        <p:spPr>
          <a:xfrm>
            <a:off x="911226" y="1678062"/>
            <a:ext cx="9772462" cy="4186787"/>
          </a:xfrm>
          <a:ln>
            <a:noFill/>
          </a:ln>
        </p:spPr>
        <p:txBody>
          <a:bodyPr wrap="square" lIns="90000">
            <a:spAutoFit/>
          </a:bodyPr>
          <a:lstStyle/>
          <a:p>
            <a:pPr marL="0" indent="0">
              <a:spcBef>
                <a:spcPts val="0"/>
              </a:spcBef>
              <a:buNone/>
            </a:pPr>
            <a:r>
              <a:rPr lang="en-GB" b="1" noProof="0"/>
              <a:t>Problems found:</a:t>
            </a:r>
          </a:p>
          <a:p>
            <a:pPr>
              <a:spcBef>
                <a:spcPts val="0"/>
              </a:spcBef>
            </a:pPr>
            <a:r>
              <a:rPr lang="en-GB" noProof="0"/>
              <a:t>Images altered inappropriately: splice sites and duplicated bands in Western blots</a:t>
            </a:r>
          </a:p>
          <a:p>
            <a:pPr>
              <a:spcBef>
                <a:spcPts val="0"/>
              </a:spcBef>
            </a:pPr>
            <a:r>
              <a:rPr lang="en-GB" noProof="0"/>
              <a:t>Errors and inconsistencies across multiple papers</a:t>
            </a:r>
          </a:p>
          <a:p>
            <a:pPr marL="0" indent="0">
              <a:buNone/>
            </a:pPr>
            <a:r>
              <a:rPr lang="en-GB" b="1" noProof="0"/>
              <a:t>Investigation outcomes:</a:t>
            </a:r>
          </a:p>
          <a:p>
            <a:pPr>
              <a:spcBef>
                <a:spcPts val="0"/>
              </a:spcBef>
            </a:pPr>
            <a:r>
              <a:rPr lang="en-GB" noProof="0"/>
              <a:t>Did not commit misconduct himself</a:t>
            </a:r>
          </a:p>
          <a:p>
            <a:pPr>
              <a:spcBef>
                <a:spcPts val="0"/>
              </a:spcBef>
            </a:pPr>
            <a:r>
              <a:rPr lang="en-GB" noProof="0"/>
              <a:t>Failed to ensure that known errors were corrected </a:t>
            </a:r>
          </a:p>
          <a:p>
            <a:pPr>
              <a:spcBef>
                <a:spcPts val="0"/>
              </a:spcBef>
            </a:pPr>
            <a:r>
              <a:rPr lang="en-GB" noProof="0"/>
              <a:t>Research process lacked sufficient rigor </a:t>
            </a:r>
          </a:p>
          <a:p>
            <a:pPr>
              <a:spcBef>
                <a:spcPts val="0"/>
              </a:spcBef>
            </a:pPr>
            <a:r>
              <a:rPr lang="en-GB" noProof="0"/>
              <a:t>Poor lab oversight and management practices identified</a:t>
            </a:r>
          </a:p>
          <a:p>
            <a:pPr marL="0" indent="0">
              <a:buNone/>
            </a:pPr>
            <a:r>
              <a:rPr lang="en-GB" b="1" noProof="0"/>
              <a:t>Consequences:</a:t>
            </a:r>
          </a:p>
          <a:p>
            <a:pPr>
              <a:spcBef>
                <a:spcPts val="0"/>
              </a:spcBef>
            </a:pPr>
            <a:r>
              <a:rPr lang="en-GB" noProof="0"/>
              <a:t>Author resigned as Stanford President</a:t>
            </a:r>
          </a:p>
          <a:p>
            <a:pPr>
              <a:spcBef>
                <a:spcPts val="0"/>
              </a:spcBef>
            </a:pPr>
            <a:r>
              <a:rPr lang="en-GB" noProof="0"/>
              <a:t>3 papers retracted so far</a:t>
            </a:r>
          </a:p>
          <a:p>
            <a:pPr>
              <a:spcBef>
                <a:spcPts val="0"/>
              </a:spcBef>
            </a:pPr>
            <a:r>
              <a:rPr lang="en-GB" noProof="0"/>
              <a:t>Further corrections issued or pursued</a:t>
            </a:r>
          </a:p>
        </p:txBody>
      </p:sp>
      <p:sp>
        <p:nvSpPr>
          <p:cNvPr id="3" name="Source line">
            <a:extLst>
              <a:ext uri="{FF2B5EF4-FFF2-40B4-BE49-F238E27FC236}">
                <a16:creationId xmlns:a16="http://schemas.microsoft.com/office/drawing/2014/main" id="{2DEF955A-4A1C-3184-04F2-06E8AA9C4C6A}"/>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Stanford University Board of Trustees (2023); Baker (2022), The Stanford Daily; Kozlov (2023), Nature.</a:t>
            </a:r>
          </a:p>
        </p:txBody>
      </p:sp>
    </p:spTree>
    <p:extLst>
      <p:ext uri="{BB962C8B-B14F-4D97-AF65-F5344CB8AC3E}">
        <p14:creationId xmlns:p14="http://schemas.microsoft.com/office/powerpoint/2010/main" val="368531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C8575-3743-02EE-91D5-B78CAC8A4D69}"/>
              </a:ext>
            </a:extLst>
          </p:cNvPr>
          <p:cNvSpPr>
            <a:spLocks noGrp="1"/>
          </p:cNvSpPr>
          <p:nvPr>
            <p:ph type="title"/>
          </p:nvPr>
        </p:nvSpPr>
        <p:spPr/>
        <p:txBody>
          <a:bodyPr/>
          <a:lstStyle/>
          <a:p>
            <a:r>
              <a:rPr lang="en-GB" noProof="0"/>
              <a:t>Lessons from this case</a:t>
            </a:r>
          </a:p>
        </p:txBody>
      </p:sp>
      <p:sp>
        <p:nvSpPr>
          <p:cNvPr id="3" name="Content Placeholder 2">
            <a:extLst>
              <a:ext uri="{FF2B5EF4-FFF2-40B4-BE49-F238E27FC236}">
                <a16:creationId xmlns:a16="http://schemas.microsoft.com/office/drawing/2014/main" id="{8F12A362-060A-5BBD-BDD3-1F061A838767}"/>
              </a:ext>
            </a:extLst>
          </p:cNvPr>
          <p:cNvSpPr>
            <a:spLocks noGrp="1"/>
          </p:cNvSpPr>
          <p:nvPr>
            <p:ph idx="1"/>
          </p:nvPr>
        </p:nvSpPr>
        <p:spPr/>
        <p:txBody>
          <a:bodyPr/>
          <a:lstStyle/>
          <a:p>
            <a:r>
              <a:rPr lang="en-GB" noProof="0"/>
              <a:t>Lab heads must supervise research actively.</a:t>
            </a:r>
          </a:p>
          <a:p>
            <a:r>
              <a:rPr lang="en-GB" noProof="0"/>
              <a:t>Senior authors are accountable for all work published from their lab.</a:t>
            </a:r>
          </a:p>
          <a:p>
            <a:r>
              <a:rPr lang="en-GB" noProof="0"/>
              <a:t>Known problems must be followed through until corrected.</a:t>
            </a:r>
          </a:p>
          <a:p>
            <a:r>
              <a:rPr lang="en-GB" noProof="0"/>
              <a:t>Poor oversight can amount to serious research failure.</a:t>
            </a:r>
          </a:p>
          <a:p>
            <a:r>
              <a:rPr lang="en-GB" noProof="0"/>
              <a:t>Journals must respond promptly to credible concerns.</a:t>
            </a:r>
          </a:p>
          <a:p>
            <a:r>
              <a:rPr lang="en-GB" noProof="0"/>
              <a:t>Research integrity depends on transparency and correction.</a:t>
            </a:r>
          </a:p>
        </p:txBody>
      </p:sp>
    </p:spTree>
    <p:extLst>
      <p:ext uri="{BB962C8B-B14F-4D97-AF65-F5344CB8AC3E}">
        <p14:creationId xmlns:p14="http://schemas.microsoft.com/office/powerpoint/2010/main" val="3261491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AFE91-FE78-2728-A1A9-26EAE238E4C6}"/>
              </a:ext>
            </a:extLst>
          </p:cNvPr>
          <p:cNvSpPr>
            <a:spLocks noGrp="1"/>
          </p:cNvSpPr>
          <p:nvPr>
            <p:ph type="title"/>
          </p:nvPr>
        </p:nvSpPr>
        <p:spPr/>
        <p:txBody>
          <a:bodyPr/>
          <a:lstStyle/>
          <a:p>
            <a:r>
              <a:rPr lang="en-GB" noProof="0"/>
              <a:t>Case 3: Plant sciences</a:t>
            </a:r>
          </a:p>
        </p:txBody>
      </p:sp>
      <p:sp>
        <p:nvSpPr>
          <p:cNvPr id="3" name="Content Placeholder 2">
            <a:extLst>
              <a:ext uri="{FF2B5EF4-FFF2-40B4-BE49-F238E27FC236}">
                <a16:creationId xmlns:a16="http://schemas.microsoft.com/office/drawing/2014/main" id="{A8526112-F28B-5BA8-A545-32AE0062B22B}"/>
              </a:ext>
            </a:extLst>
          </p:cNvPr>
          <p:cNvSpPr>
            <a:spLocks noGrp="1"/>
          </p:cNvSpPr>
          <p:nvPr>
            <p:ph idx="1"/>
          </p:nvPr>
        </p:nvSpPr>
        <p:spPr/>
        <p:txBody>
          <a:bodyPr vert="horz" lIns="91440" tIns="45720" rIns="91440" bIns="45720" rtlCol="0" anchor="t">
            <a:normAutofit/>
          </a:bodyPr>
          <a:lstStyle/>
          <a:p>
            <a:r>
              <a:rPr lang="en-GB" noProof="0"/>
              <a:t>Well-respected plant scientist, known for his influential work on RNA interference</a:t>
            </a:r>
          </a:p>
          <a:p>
            <a:r>
              <a:rPr lang="en-GB" noProof="0"/>
              <a:t>Received numerous awards and prizes</a:t>
            </a:r>
          </a:p>
          <a:p>
            <a:r>
              <a:rPr lang="en-GB" noProof="0"/>
              <a:t>2014: </a:t>
            </a:r>
            <a:r>
              <a:rPr lang="en-GB" noProof="0" err="1"/>
              <a:t>PubPeer</a:t>
            </a:r>
            <a:r>
              <a:rPr lang="en-GB" noProof="0"/>
              <a:t> comments started to appear</a:t>
            </a:r>
          </a:p>
        </p:txBody>
      </p:sp>
      <p:pic>
        <p:nvPicPr>
          <p:cNvPr id="4" name="Picture 3" descr="A screenshot of a news article&#10;&#10;AI-generated content may be incorrect.">
            <a:extLst>
              <a:ext uri="{FF2B5EF4-FFF2-40B4-BE49-F238E27FC236}">
                <a16:creationId xmlns:a16="http://schemas.microsoft.com/office/drawing/2014/main" id="{921B9B24-B70F-9BE8-D434-7038907C805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92274" y="3195867"/>
            <a:ext cx="4080551" cy="2459554"/>
          </a:xfrm>
          <a:prstGeom prst="rect">
            <a:avLst/>
          </a:prstGeom>
          <a:ln>
            <a:solidFill>
              <a:schemeClr val="tx1"/>
            </a:solidFill>
          </a:ln>
        </p:spPr>
      </p:pic>
      <p:sp>
        <p:nvSpPr>
          <p:cNvPr id="5" name="Source line">
            <a:extLst>
              <a:ext uri="{FF2B5EF4-FFF2-40B4-BE49-F238E27FC236}">
                <a16:creationId xmlns:a16="http://schemas.microsoft.com/office/drawing/2014/main" id="{E75C3F82-0D2E-5D30-BE50-CBA9298FC299}"/>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Butler (2015), Nature.</a:t>
            </a:r>
          </a:p>
        </p:txBody>
      </p:sp>
    </p:spTree>
    <p:extLst>
      <p:ext uri="{BB962C8B-B14F-4D97-AF65-F5344CB8AC3E}">
        <p14:creationId xmlns:p14="http://schemas.microsoft.com/office/powerpoint/2010/main" val="3367960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6BED-8C41-9371-EA4F-E0E7D0400AF3}"/>
              </a:ext>
            </a:extLst>
          </p:cNvPr>
          <p:cNvSpPr>
            <a:spLocks noGrp="1"/>
          </p:cNvSpPr>
          <p:nvPr>
            <p:ph type="title"/>
          </p:nvPr>
        </p:nvSpPr>
        <p:spPr>
          <a:xfrm>
            <a:off x="911226" y="584201"/>
            <a:ext cx="9893486" cy="612774"/>
          </a:xfrm>
        </p:spPr>
        <p:txBody>
          <a:bodyPr>
            <a:noAutofit/>
          </a:bodyPr>
          <a:lstStyle/>
          <a:p>
            <a:r>
              <a:rPr lang="en-GB" noProof="0"/>
              <a:t>Case 3: Data issues &amp; investigations</a:t>
            </a:r>
          </a:p>
        </p:txBody>
      </p:sp>
      <p:sp>
        <p:nvSpPr>
          <p:cNvPr id="6" name="Content Placeholder 5">
            <a:extLst>
              <a:ext uri="{FF2B5EF4-FFF2-40B4-BE49-F238E27FC236}">
                <a16:creationId xmlns:a16="http://schemas.microsoft.com/office/drawing/2014/main" id="{064A043E-E55E-B27C-9296-56BFEEF54F8B}"/>
              </a:ext>
            </a:extLst>
          </p:cNvPr>
          <p:cNvSpPr>
            <a:spLocks noGrp="1"/>
          </p:cNvSpPr>
          <p:nvPr>
            <p:ph idx="1"/>
          </p:nvPr>
        </p:nvSpPr>
        <p:spPr>
          <a:xfrm>
            <a:off x="911226" y="1952625"/>
            <a:ext cx="9698503" cy="4063677"/>
          </a:xfrm>
        </p:spPr>
        <p:txBody>
          <a:bodyPr wrap="square">
            <a:spAutoFit/>
          </a:bodyPr>
          <a:lstStyle/>
          <a:p>
            <a:pPr marL="0" indent="0">
              <a:spcBef>
                <a:spcPts val="0"/>
              </a:spcBef>
              <a:buNone/>
            </a:pPr>
            <a:r>
              <a:rPr lang="en-GB" sz="1400" b="1" noProof="0"/>
              <a:t>Summary of issues:</a:t>
            </a:r>
          </a:p>
          <a:p>
            <a:pPr>
              <a:spcBef>
                <a:spcPts val="0"/>
              </a:spcBef>
            </a:pPr>
            <a:r>
              <a:rPr lang="en-GB" sz="1400" noProof="0"/>
              <a:t>Duplicated controls between figures and papers</a:t>
            </a:r>
          </a:p>
          <a:p>
            <a:pPr>
              <a:spcBef>
                <a:spcPts val="0"/>
              </a:spcBef>
            </a:pPr>
            <a:r>
              <a:rPr lang="en-GB" sz="1400" noProof="0"/>
              <a:t>Misrepresentation of Western blots</a:t>
            </a:r>
          </a:p>
          <a:p>
            <a:pPr>
              <a:spcBef>
                <a:spcPts val="0"/>
              </a:spcBef>
            </a:pPr>
            <a:r>
              <a:rPr lang="en-GB" sz="1400" noProof="0"/>
              <a:t>Inaccurate labelling</a:t>
            </a:r>
          </a:p>
          <a:p>
            <a:pPr>
              <a:spcBef>
                <a:spcPts val="0"/>
              </a:spcBef>
            </a:pPr>
            <a:r>
              <a:rPr lang="en-GB" sz="1400" noProof="0"/>
              <a:t>Unjustified beautifications of figures</a:t>
            </a:r>
          </a:p>
          <a:p>
            <a:pPr marL="0" indent="0">
              <a:buNone/>
            </a:pPr>
            <a:r>
              <a:rPr lang="en-GB" sz="1400" b="1" noProof="0"/>
              <a:t>Conclusion of investigations:</a:t>
            </a:r>
          </a:p>
          <a:p>
            <a:pPr>
              <a:spcBef>
                <a:spcPts val="0"/>
              </a:spcBef>
            </a:pPr>
            <a:r>
              <a:rPr lang="en-GB" sz="1400" noProof="0"/>
              <a:t>CNRS: misconduct, but not serious | ETH: Not misconduct: “conducted properly” but “published incorrectly”.</a:t>
            </a:r>
          </a:p>
          <a:p>
            <a:pPr>
              <a:spcBef>
                <a:spcPts val="0"/>
              </a:spcBef>
            </a:pPr>
            <a:r>
              <a:rPr lang="en-GB" sz="1400" noProof="0"/>
              <a:t>Breached duty of care of lab members</a:t>
            </a:r>
          </a:p>
          <a:p>
            <a:pPr>
              <a:spcBef>
                <a:spcPts val="0"/>
              </a:spcBef>
            </a:pPr>
            <a:r>
              <a:rPr lang="en-GB" sz="1400" noProof="0"/>
              <a:t>Post-doc found guilty in later investigation</a:t>
            </a:r>
          </a:p>
          <a:p>
            <a:pPr marL="0" indent="0">
              <a:buNone/>
            </a:pPr>
            <a:r>
              <a:rPr lang="en-GB" sz="1400" b="1" noProof="0"/>
              <a:t>Consequences</a:t>
            </a:r>
          </a:p>
          <a:p>
            <a:pPr>
              <a:spcBef>
                <a:spcPts val="0"/>
              </a:spcBef>
            </a:pPr>
            <a:r>
              <a:rPr lang="en-GB" sz="1400" noProof="0"/>
              <a:t>8 retractions and more than 20 corrections </a:t>
            </a:r>
          </a:p>
          <a:p>
            <a:pPr>
              <a:spcBef>
                <a:spcPts val="0"/>
              </a:spcBef>
            </a:pPr>
            <a:r>
              <a:rPr lang="en-GB" sz="1400" noProof="0"/>
              <a:t>Funding ban</a:t>
            </a:r>
          </a:p>
          <a:p>
            <a:pPr>
              <a:spcBef>
                <a:spcPts val="0"/>
              </a:spcBef>
            </a:pPr>
            <a:r>
              <a:rPr lang="en-GB" sz="1400" noProof="0"/>
              <a:t>Labs closed temporarily</a:t>
            </a:r>
          </a:p>
          <a:p>
            <a:pPr>
              <a:spcBef>
                <a:spcPts val="0"/>
              </a:spcBef>
            </a:pPr>
            <a:r>
              <a:rPr lang="en-GB" sz="1400" noProof="0"/>
              <a:t>EMBO Gold Medal revoked</a:t>
            </a:r>
          </a:p>
        </p:txBody>
      </p:sp>
      <p:sp>
        <p:nvSpPr>
          <p:cNvPr id="3" name="Source line">
            <a:extLst>
              <a:ext uri="{FF2B5EF4-FFF2-40B4-BE49-F238E27FC236}">
                <a16:creationId xmlns:a16="http://schemas.microsoft.com/office/drawing/2014/main" id="{A19D7C41-D8AA-BEE5-0B29-26E7BCC7D241}"/>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ETH Zurich (2015); CNRS (2018); Butler (2015), Nature; Palus (2016), Retraction Watch.</a:t>
            </a:r>
          </a:p>
        </p:txBody>
      </p:sp>
    </p:spTree>
    <p:extLst>
      <p:ext uri="{BB962C8B-B14F-4D97-AF65-F5344CB8AC3E}">
        <p14:creationId xmlns:p14="http://schemas.microsoft.com/office/powerpoint/2010/main" val="3874856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4B69B-13B6-96E8-513A-EB3876516C64}"/>
              </a:ext>
            </a:extLst>
          </p:cNvPr>
          <p:cNvSpPr>
            <a:spLocks noGrp="1"/>
          </p:cNvSpPr>
          <p:nvPr>
            <p:ph type="title"/>
          </p:nvPr>
        </p:nvSpPr>
        <p:spPr/>
        <p:txBody>
          <a:bodyPr/>
          <a:lstStyle/>
          <a:p>
            <a:r>
              <a:rPr lang="en-GB" noProof="0"/>
              <a:t>Lessons from this  case</a:t>
            </a:r>
          </a:p>
        </p:txBody>
      </p:sp>
      <p:sp>
        <p:nvSpPr>
          <p:cNvPr id="4" name="Content Placeholder 3">
            <a:extLst>
              <a:ext uri="{FF2B5EF4-FFF2-40B4-BE49-F238E27FC236}">
                <a16:creationId xmlns:a16="http://schemas.microsoft.com/office/drawing/2014/main" id="{E3AD4C15-349B-646A-329B-00E11AE7E4A7}"/>
              </a:ext>
            </a:extLst>
          </p:cNvPr>
          <p:cNvSpPr>
            <a:spLocks noGrp="1"/>
          </p:cNvSpPr>
          <p:nvPr>
            <p:ph idx="1"/>
          </p:nvPr>
        </p:nvSpPr>
        <p:spPr/>
        <p:txBody>
          <a:bodyPr>
            <a:normAutofit/>
          </a:bodyPr>
          <a:lstStyle/>
          <a:p>
            <a:r>
              <a:rPr lang="en-GB" noProof="0"/>
              <a:t>Scientific prestige does not protect against poor practice.</a:t>
            </a:r>
          </a:p>
          <a:p>
            <a:r>
              <a:rPr lang="en-GB" noProof="0"/>
              <a:t>Senior researchers set the tone for the whole lab: role models matter.</a:t>
            </a:r>
          </a:p>
          <a:p>
            <a:r>
              <a:rPr lang="en-GB" noProof="0"/>
              <a:t>Poor practices can be passed from supervisors to trainees and become normalised.</a:t>
            </a:r>
          </a:p>
          <a:p>
            <a:r>
              <a:rPr lang="en-GB" noProof="0"/>
              <a:t>Raw data, controls and images must be checked carefully.</a:t>
            </a:r>
          </a:p>
          <a:p>
            <a:r>
              <a:rPr lang="en-GB" noProof="0"/>
              <a:t>A highly competitive or high-pressure lab culture can increase the risk of misconduct.</a:t>
            </a:r>
          </a:p>
          <a:p>
            <a:r>
              <a:rPr lang="en-GB" noProof="0"/>
              <a:t>Misconduct can damage entire labs and fields.</a:t>
            </a:r>
          </a:p>
          <a:p>
            <a:r>
              <a:rPr lang="en-GB" noProof="0"/>
              <a:t>Corrections, retractions and sanctions may come years later, but the damage to trust can be long-lasting.</a:t>
            </a:r>
          </a:p>
        </p:txBody>
      </p:sp>
    </p:spTree>
    <p:extLst>
      <p:ext uri="{BB962C8B-B14F-4D97-AF65-F5344CB8AC3E}">
        <p14:creationId xmlns:p14="http://schemas.microsoft.com/office/powerpoint/2010/main" val="4225817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52BE4-2CB6-C8A1-A5A6-66AB021539C9}"/>
              </a:ext>
            </a:extLst>
          </p:cNvPr>
          <p:cNvSpPr>
            <a:spLocks noGrp="1"/>
          </p:cNvSpPr>
          <p:nvPr>
            <p:ph type="title"/>
          </p:nvPr>
        </p:nvSpPr>
        <p:spPr/>
        <p:txBody>
          <a:bodyPr/>
          <a:lstStyle/>
          <a:p>
            <a:r>
              <a:rPr lang="en-GB" noProof="0"/>
              <a:t>How common is misconduct?</a:t>
            </a:r>
          </a:p>
        </p:txBody>
      </p:sp>
    </p:spTree>
    <p:extLst>
      <p:ext uri="{BB962C8B-B14F-4D97-AF65-F5344CB8AC3E}">
        <p14:creationId xmlns:p14="http://schemas.microsoft.com/office/powerpoint/2010/main" val="1830150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9BA98-ABD6-DD33-6ED2-9C28B2CC088E}"/>
              </a:ext>
            </a:extLst>
          </p:cNvPr>
          <p:cNvSpPr>
            <a:spLocks noGrp="1"/>
          </p:cNvSpPr>
          <p:nvPr>
            <p:ph type="title"/>
          </p:nvPr>
        </p:nvSpPr>
        <p:spPr/>
        <p:txBody>
          <a:bodyPr/>
          <a:lstStyle/>
          <a:p>
            <a:r>
              <a:rPr lang="en-GB" noProof="0"/>
              <a:t>How often does misconduct occur?</a:t>
            </a:r>
          </a:p>
        </p:txBody>
      </p:sp>
      <p:pic>
        <p:nvPicPr>
          <p:cNvPr id="7" name="Content Placeholder 6" descr="A close-up of a logo&#10;&#10;Description automatically generated">
            <a:extLst>
              <a:ext uri="{FF2B5EF4-FFF2-40B4-BE49-F238E27FC236}">
                <a16:creationId xmlns:a16="http://schemas.microsoft.com/office/drawing/2014/main" id="{AAB3F1E4-9A8F-B25E-63DB-5BF68E4C7F9E}"/>
              </a:ext>
            </a:extLst>
          </p:cNvPr>
          <p:cNvPicPr>
            <a:picLocks noGrp="1" noChangeAspect="1"/>
          </p:cNvPicPr>
          <p:nvPr>
            <p:ph idx="4294967295"/>
          </p:nvPr>
        </p:nvPicPr>
        <p:blipFill>
          <a:blip r:embed="rId3"/>
          <a:stretch>
            <a:fillRect/>
          </a:stretch>
        </p:blipFill>
        <p:spPr>
          <a:xfrm>
            <a:off x="911226" y="1750974"/>
            <a:ext cx="7794624" cy="1819314"/>
          </a:xfrm>
          <a:ln>
            <a:solidFill>
              <a:schemeClr val="tx1"/>
            </a:solidFill>
          </a:ln>
        </p:spPr>
      </p:pic>
      <p:pic>
        <p:nvPicPr>
          <p:cNvPr id="9" name="Picture 8" descr="A screenshot of a computer&#10;&#10;Description automatically generated">
            <a:extLst>
              <a:ext uri="{FF2B5EF4-FFF2-40B4-BE49-F238E27FC236}">
                <a16:creationId xmlns:a16="http://schemas.microsoft.com/office/drawing/2014/main" id="{5C98BF16-6099-E717-708A-963273D2E2CF}"/>
              </a:ext>
            </a:extLst>
          </p:cNvPr>
          <p:cNvPicPr>
            <a:picLocks noChangeAspect="1"/>
          </p:cNvPicPr>
          <p:nvPr/>
        </p:nvPicPr>
        <p:blipFill>
          <a:blip r:embed="rId4"/>
          <a:stretch>
            <a:fillRect/>
          </a:stretch>
        </p:blipFill>
        <p:spPr>
          <a:xfrm>
            <a:off x="5116606" y="3725581"/>
            <a:ext cx="6164169" cy="2251366"/>
          </a:xfrm>
          <a:prstGeom prst="rect">
            <a:avLst/>
          </a:prstGeom>
          <a:ln>
            <a:solidFill>
              <a:schemeClr val="tx1"/>
            </a:solidFill>
          </a:ln>
        </p:spPr>
      </p:pic>
      <p:sp>
        <p:nvSpPr>
          <p:cNvPr id="3" name="Source line">
            <a:extLst>
              <a:ext uri="{FF2B5EF4-FFF2-40B4-BE49-F238E27FC236}">
                <a16:creationId xmlns:a16="http://schemas.microsoft.com/office/drawing/2014/main" id="{8D1E32BA-4027-3811-2E68-CAD5C7B3944B}"/>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Fanelli (2009), </a:t>
            </a:r>
            <a:r>
              <a:rPr lang="en-GB" sz="900" i="1" err="1">
                <a:solidFill>
                  <a:srgbClr val="595959"/>
                </a:solidFill>
                <a:latin typeface="+mn-lt"/>
              </a:rPr>
              <a:t>PLoS</a:t>
            </a:r>
            <a:r>
              <a:rPr lang="en-GB" sz="900" i="1">
                <a:solidFill>
                  <a:srgbClr val="595959"/>
                </a:solidFill>
                <a:latin typeface="+mn-lt"/>
              </a:rPr>
              <a:t> ONE; Xie et al. (2021), Science and Engineering Ethics.</a:t>
            </a:r>
          </a:p>
        </p:txBody>
      </p:sp>
    </p:spTree>
    <p:extLst>
      <p:ext uri="{BB962C8B-B14F-4D97-AF65-F5344CB8AC3E}">
        <p14:creationId xmlns:p14="http://schemas.microsoft.com/office/powerpoint/2010/main" val="1332778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F44F-6960-7533-000B-5C9230132DD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99BB014-0032-3BEC-5247-2C6AF938CA83}"/>
              </a:ext>
            </a:extLst>
          </p:cNvPr>
          <p:cNvGraphicFramePr>
            <a:graphicFrameLocks noGrp="1"/>
          </p:cNvGraphicFramePr>
          <p:nvPr>
            <p:extLst>
              <p:ext uri="{D42A27DB-BD31-4B8C-83A1-F6EECF244321}">
                <p14:modId xmlns:p14="http://schemas.microsoft.com/office/powerpoint/2010/main" val="655228391"/>
              </p:ext>
            </p:extLst>
          </p:nvPr>
        </p:nvGraphicFramePr>
        <p:xfrm>
          <a:off x="1019175" y="2311311"/>
          <a:ext cx="10153650" cy="1151357"/>
        </p:xfrm>
        <a:graphic>
          <a:graphicData uri="http://schemas.openxmlformats.org/drawingml/2006/table">
            <a:tbl>
              <a:tblPr firstRow="1" firstCol="1" bandRow="1">
                <a:tableStyleId>{5C22544A-7EE6-4342-B048-85BDC9FD1C3A}</a:tableStyleId>
              </a:tblPr>
              <a:tblGrid>
                <a:gridCol w="3384550">
                  <a:extLst>
                    <a:ext uri="{9D8B030D-6E8A-4147-A177-3AD203B41FA5}">
                      <a16:colId xmlns:a16="http://schemas.microsoft.com/office/drawing/2014/main" val="731112191"/>
                    </a:ext>
                  </a:extLst>
                </a:gridCol>
                <a:gridCol w="3384550">
                  <a:extLst>
                    <a:ext uri="{9D8B030D-6E8A-4147-A177-3AD203B41FA5}">
                      <a16:colId xmlns:a16="http://schemas.microsoft.com/office/drawing/2014/main" val="2381391520"/>
                    </a:ext>
                  </a:extLst>
                </a:gridCol>
                <a:gridCol w="3384550">
                  <a:extLst>
                    <a:ext uri="{9D8B030D-6E8A-4147-A177-3AD203B41FA5}">
                      <a16:colId xmlns:a16="http://schemas.microsoft.com/office/drawing/2014/main" val="1007336737"/>
                    </a:ext>
                  </a:extLst>
                </a:gridCol>
              </a:tblGrid>
              <a:tr h="370840">
                <a:tc>
                  <a:txBody>
                    <a:bodyPr/>
                    <a:lstStyle/>
                    <a:p>
                      <a:endParaRPr lang="en-GB" sz="1800" noProof="0"/>
                    </a:p>
                  </a:txBody>
                  <a:tcPr/>
                </a:tc>
                <a:tc>
                  <a:txBody>
                    <a:bodyPr/>
                    <a:lstStyle/>
                    <a:p>
                      <a:pPr lvl="0">
                        <a:buNone/>
                      </a:pPr>
                      <a:r>
                        <a:rPr lang="en-GB" sz="1800" noProof="0"/>
                        <a:t>Self </a:t>
                      </a:r>
                    </a:p>
                  </a:txBody>
                  <a:tcPr/>
                </a:tc>
                <a:tc>
                  <a:txBody>
                    <a:bodyPr/>
                    <a:lstStyle/>
                    <a:p>
                      <a:r>
                        <a:rPr lang="en-GB" sz="1800" noProof="0"/>
                        <a:t>Others</a:t>
                      </a:r>
                    </a:p>
                  </a:txBody>
                  <a:tcPr/>
                </a:tc>
                <a:extLst>
                  <a:ext uri="{0D108BD9-81ED-4DB2-BD59-A6C34878D82A}">
                    <a16:rowId xmlns:a16="http://schemas.microsoft.com/office/drawing/2014/main" val="1544186326"/>
                  </a:ext>
                </a:extLst>
              </a:tr>
              <a:tr h="370840">
                <a:tc>
                  <a:txBody>
                    <a:bodyPr/>
                    <a:lstStyle/>
                    <a:p>
                      <a:r>
                        <a:rPr lang="en-GB" sz="1800" noProof="0"/>
                        <a:t>Fanelli (2009)</a:t>
                      </a:r>
                    </a:p>
                  </a:txBody>
                  <a:tcPr/>
                </a:tc>
                <a:tc>
                  <a:txBody>
                    <a:bodyPr/>
                    <a:lstStyle/>
                    <a:p>
                      <a:r>
                        <a:rPr lang="en-GB" sz="1800" noProof="0"/>
                        <a:t>1.97</a:t>
                      </a:r>
                    </a:p>
                  </a:txBody>
                  <a:tcPr/>
                </a:tc>
                <a:tc>
                  <a:txBody>
                    <a:bodyPr/>
                    <a:lstStyle/>
                    <a:p>
                      <a:r>
                        <a:rPr lang="en-GB" sz="1800" noProof="0"/>
                        <a:t>14.12</a:t>
                      </a:r>
                    </a:p>
                  </a:txBody>
                  <a:tcPr/>
                </a:tc>
                <a:extLst>
                  <a:ext uri="{0D108BD9-81ED-4DB2-BD59-A6C34878D82A}">
                    <a16:rowId xmlns:a16="http://schemas.microsoft.com/office/drawing/2014/main" val="4203470747"/>
                  </a:ext>
                </a:extLst>
              </a:tr>
              <a:tr h="409677">
                <a:tc>
                  <a:txBody>
                    <a:bodyPr/>
                    <a:lstStyle/>
                    <a:p>
                      <a:r>
                        <a:rPr lang="en-GB" sz="1800" noProof="0"/>
                        <a:t>Xie et al. (2021)</a:t>
                      </a:r>
                    </a:p>
                  </a:txBody>
                  <a:tcPr/>
                </a:tc>
                <a:tc>
                  <a:txBody>
                    <a:bodyPr/>
                    <a:lstStyle/>
                    <a:p>
                      <a:r>
                        <a:rPr lang="en-GB" sz="1800" noProof="0"/>
                        <a:t>2.9</a:t>
                      </a:r>
                    </a:p>
                  </a:txBody>
                  <a:tcPr/>
                </a:tc>
                <a:tc>
                  <a:txBody>
                    <a:bodyPr/>
                    <a:lstStyle/>
                    <a:p>
                      <a:r>
                        <a:rPr lang="en-GB" sz="1800" noProof="0"/>
                        <a:t>15.5</a:t>
                      </a:r>
                    </a:p>
                  </a:txBody>
                  <a:tcPr/>
                </a:tc>
                <a:extLst>
                  <a:ext uri="{0D108BD9-81ED-4DB2-BD59-A6C34878D82A}">
                    <a16:rowId xmlns:a16="http://schemas.microsoft.com/office/drawing/2014/main" val="339782283"/>
                  </a:ext>
                </a:extLst>
              </a:tr>
            </a:tbl>
          </a:graphicData>
        </a:graphic>
      </p:graphicFrame>
      <p:sp>
        <p:nvSpPr>
          <p:cNvPr id="5" name="TextBox 4">
            <a:extLst>
              <a:ext uri="{FF2B5EF4-FFF2-40B4-BE49-F238E27FC236}">
                <a16:creationId xmlns:a16="http://schemas.microsoft.com/office/drawing/2014/main" id="{8B2D7917-DC52-BC9D-4BA6-8E7503380BB3}"/>
              </a:ext>
            </a:extLst>
          </p:cNvPr>
          <p:cNvSpPr txBox="1"/>
          <p:nvPr/>
        </p:nvSpPr>
        <p:spPr>
          <a:xfrm>
            <a:off x="911226" y="1941979"/>
            <a:ext cx="35512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noProof="0">
                <a:ea typeface="Noto Serif"/>
                <a:cs typeface="Noto Serif"/>
              </a:rPr>
              <a:t>Research misconduct (%)</a:t>
            </a:r>
            <a:endParaRPr lang="en-GB" b="1" noProof="0"/>
          </a:p>
        </p:txBody>
      </p:sp>
      <p:graphicFrame>
        <p:nvGraphicFramePr>
          <p:cNvPr id="6" name="Table 5">
            <a:extLst>
              <a:ext uri="{FF2B5EF4-FFF2-40B4-BE49-F238E27FC236}">
                <a16:creationId xmlns:a16="http://schemas.microsoft.com/office/drawing/2014/main" id="{C8AEEB1E-4361-241C-DBAF-2080800533FC}"/>
              </a:ext>
            </a:extLst>
          </p:cNvPr>
          <p:cNvGraphicFramePr>
            <a:graphicFrameLocks noGrp="1"/>
          </p:cNvGraphicFramePr>
          <p:nvPr>
            <p:extLst>
              <p:ext uri="{D42A27DB-BD31-4B8C-83A1-F6EECF244321}">
                <p14:modId xmlns:p14="http://schemas.microsoft.com/office/powerpoint/2010/main" val="4050985168"/>
              </p:ext>
            </p:extLst>
          </p:nvPr>
        </p:nvGraphicFramePr>
        <p:xfrm>
          <a:off x="1019175" y="4352177"/>
          <a:ext cx="10153650" cy="1112520"/>
        </p:xfrm>
        <a:graphic>
          <a:graphicData uri="http://schemas.openxmlformats.org/drawingml/2006/table">
            <a:tbl>
              <a:tblPr firstRow="1" firstCol="1" bandRow="1">
                <a:tableStyleId>{5C22544A-7EE6-4342-B048-85BDC9FD1C3A}</a:tableStyleId>
              </a:tblPr>
              <a:tblGrid>
                <a:gridCol w="3384550">
                  <a:extLst>
                    <a:ext uri="{9D8B030D-6E8A-4147-A177-3AD203B41FA5}">
                      <a16:colId xmlns:a16="http://schemas.microsoft.com/office/drawing/2014/main" val="731112191"/>
                    </a:ext>
                  </a:extLst>
                </a:gridCol>
                <a:gridCol w="3384550">
                  <a:extLst>
                    <a:ext uri="{9D8B030D-6E8A-4147-A177-3AD203B41FA5}">
                      <a16:colId xmlns:a16="http://schemas.microsoft.com/office/drawing/2014/main" val="2381391520"/>
                    </a:ext>
                  </a:extLst>
                </a:gridCol>
                <a:gridCol w="3384550">
                  <a:extLst>
                    <a:ext uri="{9D8B030D-6E8A-4147-A177-3AD203B41FA5}">
                      <a16:colId xmlns:a16="http://schemas.microsoft.com/office/drawing/2014/main" val="1007336737"/>
                    </a:ext>
                  </a:extLst>
                </a:gridCol>
              </a:tblGrid>
              <a:tr h="370840">
                <a:tc>
                  <a:txBody>
                    <a:bodyPr/>
                    <a:lstStyle/>
                    <a:p>
                      <a:endParaRPr lang="en-GB" sz="1800" noProof="0"/>
                    </a:p>
                  </a:txBody>
                  <a:tcPr/>
                </a:tc>
                <a:tc>
                  <a:txBody>
                    <a:bodyPr/>
                    <a:lstStyle/>
                    <a:p>
                      <a:pPr lvl="0">
                        <a:buNone/>
                      </a:pPr>
                      <a:r>
                        <a:rPr lang="en-GB" sz="1800" noProof="0"/>
                        <a:t>Self </a:t>
                      </a:r>
                    </a:p>
                  </a:txBody>
                  <a:tcPr/>
                </a:tc>
                <a:tc>
                  <a:txBody>
                    <a:bodyPr/>
                    <a:lstStyle/>
                    <a:p>
                      <a:r>
                        <a:rPr lang="en-GB" sz="1800" noProof="0"/>
                        <a:t>Others</a:t>
                      </a:r>
                    </a:p>
                  </a:txBody>
                  <a:tcPr/>
                </a:tc>
                <a:extLst>
                  <a:ext uri="{0D108BD9-81ED-4DB2-BD59-A6C34878D82A}">
                    <a16:rowId xmlns:a16="http://schemas.microsoft.com/office/drawing/2014/main" val="1544186326"/>
                  </a:ext>
                </a:extLst>
              </a:tr>
              <a:tr h="370840">
                <a:tc>
                  <a:txBody>
                    <a:bodyPr/>
                    <a:lstStyle/>
                    <a:p>
                      <a:r>
                        <a:rPr lang="en-GB" sz="1800" noProof="0"/>
                        <a:t>Fanelli (2009)</a:t>
                      </a:r>
                    </a:p>
                  </a:txBody>
                  <a:tcPr/>
                </a:tc>
                <a:tc>
                  <a:txBody>
                    <a:bodyPr/>
                    <a:lstStyle/>
                    <a:p>
                      <a:pPr lvl="0">
                        <a:buNone/>
                      </a:pPr>
                      <a:r>
                        <a:rPr lang="en-GB" sz="1800" noProof="0"/>
                        <a:t>9.54</a:t>
                      </a:r>
                    </a:p>
                  </a:txBody>
                  <a:tcPr/>
                </a:tc>
                <a:tc>
                  <a:txBody>
                    <a:bodyPr/>
                    <a:lstStyle/>
                    <a:p>
                      <a:pPr lvl="0">
                        <a:buNone/>
                      </a:pPr>
                      <a:r>
                        <a:rPr lang="en-GB" sz="1800" noProof="0"/>
                        <a:t>28.53</a:t>
                      </a:r>
                    </a:p>
                  </a:txBody>
                  <a:tcPr/>
                </a:tc>
                <a:extLst>
                  <a:ext uri="{0D108BD9-81ED-4DB2-BD59-A6C34878D82A}">
                    <a16:rowId xmlns:a16="http://schemas.microsoft.com/office/drawing/2014/main" val="4203470747"/>
                  </a:ext>
                </a:extLst>
              </a:tr>
              <a:tr h="370840">
                <a:tc>
                  <a:txBody>
                    <a:bodyPr/>
                    <a:lstStyle/>
                    <a:p>
                      <a:r>
                        <a:rPr lang="en-GB" sz="1800" noProof="0"/>
                        <a:t>Xie et al. (2021)</a:t>
                      </a:r>
                    </a:p>
                  </a:txBody>
                  <a:tcPr/>
                </a:tc>
                <a:tc>
                  <a:txBody>
                    <a:bodyPr/>
                    <a:lstStyle/>
                    <a:p>
                      <a:pPr lvl="0">
                        <a:buNone/>
                      </a:pPr>
                      <a:r>
                        <a:rPr lang="en-GB" sz="1800" noProof="0"/>
                        <a:t>12.5</a:t>
                      </a:r>
                    </a:p>
                  </a:txBody>
                  <a:tcPr/>
                </a:tc>
                <a:tc>
                  <a:txBody>
                    <a:bodyPr/>
                    <a:lstStyle/>
                    <a:p>
                      <a:pPr lvl="0">
                        <a:buNone/>
                      </a:pPr>
                      <a:r>
                        <a:rPr lang="en-GB" sz="1800" noProof="0"/>
                        <a:t>39.7</a:t>
                      </a:r>
                    </a:p>
                  </a:txBody>
                  <a:tcPr/>
                </a:tc>
                <a:extLst>
                  <a:ext uri="{0D108BD9-81ED-4DB2-BD59-A6C34878D82A}">
                    <a16:rowId xmlns:a16="http://schemas.microsoft.com/office/drawing/2014/main" val="339782283"/>
                  </a:ext>
                </a:extLst>
              </a:tr>
            </a:tbl>
          </a:graphicData>
        </a:graphic>
      </p:graphicFrame>
      <p:sp>
        <p:nvSpPr>
          <p:cNvPr id="7" name="TextBox 6">
            <a:extLst>
              <a:ext uri="{FF2B5EF4-FFF2-40B4-BE49-F238E27FC236}">
                <a16:creationId xmlns:a16="http://schemas.microsoft.com/office/drawing/2014/main" id="{F69251B8-7D5E-6B81-07C6-A07627563420}"/>
              </a:ext>
            </a:extLst>
          </p:cNvPr>
          <p:cNvSpPr txBox="1"/>
          <p:nvPr/>
        </p:nvSpPr>
        <p:spPr>
          <a:xfrm>
            <a:off x="911226" y="3982845"/>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noProof="0">
                <a:solidFill>
                  <a:srgbClr val="222222"/>
                </a:solidFill>
                <a:latin typeface="Noto Serif"/>
              </a:rPr>
              <a:t>Questionable research practices </a:t>
            </a:r>
            <a:r>
              <a:rPr lang="en-GB" sz="1800" b="1" baseline="0" noProof="0">
                <a:solidFill>
                  <a:srgbClr val="222222"/>
                </a:solidFill>
                <a:latin typeface="Noto Serif"/>
              </a:rPr>
              <a:t>(%)</a:t>
            </a:r>
            <a:r>
              <a:rPr lang="en-GB" sz="1800" noProof="0">
                <a:latin typeface="Noto Serif"/>
                <a:ea typeface="Noto Serif"/>
                <a:cs typeface="Noto Serif"/>
              </a:rPr>
              <a:t>​</a:t>
            </a:r>
            <a:endParaRPr lang="en-GB" noProof="0"/>
          </a:p>
        </p:txBody>
      </p:sp>
      <p:sp>
        <p:nvSpPr>
          <p:cNvPr id="3" name="Title 2">
            <a:extLst>
              <a:ext uri="{FF2B5EF4-FFF2-40B4-BE49-F238E27FC236}">
                <a16:creationId xmlns:a16="http://schemas.microsoft.com/office/drawing/2014/main" id="{736E36CD-D85F-E327-D1E5-A79D0DAEED12}"/>
              </a:ext>
            </a:extLst>
          </p:cNvPr>
          <p:cNvSpPr>
            <a:spLocks noGrp="1"/>
          </p:cNvSpPr>
          <p:nvPr>
            <p:ph type="title"/>
          </p:nvPr>
        </p:nvSpPr>
        <p:spPr/>
        <p:txBody>
          <a:bodyPr>
            <a:normAutofit fontScale="90000"/>
          </a:bodyPr>
          <a:lstStyle/>
          <a:p>
            <a:r>
              <a:rPr lang="en-GB" noProof="0"/>
              <a:t>How common are misconduct and questionable research practices ?​</a:t>
            </a:r>
          </a:p>
        </p:txBody>
      </p:sp>
      <p:sp>
        <p:nvSpPr>
          <p:cNvPr id="10" name="Source line">
            <a:extLst>
              <a:ext uri="{FF2B5EF4-FFF2-40B4-BE49-F238E27FC236}">
                <a16:creationId xmlns:a16="http://schemas.microsoft.com/office/drawing/2014/main" id="{FB503640-270A-2F7C-EA57-44406F096A0D}"/>
              </a:ext>
            </a:extLst>
          </p:cNvPr>
          <p:cNvSpPr txBox="1"/>
          <p:nvPr/>
        </p:nvSpPr>
        <p:spPr>
          <a:xfrm>
            <a:off x="1828800" y="6217920"/>
            <a:ext cx="9902952" cy="384048"/>
          </a:xfrm>
          <a:prstGeom prst="rect">
            <a:avLst/>
          </a:prstGeom>
          <a:noFill/>
        </p:spPr>
        <p:txBody>
          <a:bodyPr wrap="square" lIns="0" tIns="0" rIns="0" bIns="0" anchor="b">
            <a:spAutoFit/>
          </a:bodyPr>
          <a:lstStyle/>
          <a:p>
            <a:pPr algn="r"/>
            <a:r>
              <a:rPr lang="en-GB" sz="900" i="1">
                <a:solidFill>
                  <a:srgbClr val="595959"/>
                </a:solidFill>
                <a:latin typeface="+mn-lt"/>
              </a:rPr>
              <a:t>Sources: Fanelli (2009); Xie et al. (2021). Percentages are based on two meta-analyses of survey studies; definitions and methods differ slightly across studies.</a:t>
            </a:r>
          </a:p>
        </p:txBody>
      </p:sp>
    </p:spTree>
    <p:extLst>
      <p:ext uri="{BB962C8B-B14F-4D97-AF65-F5344CB8AC3E}">
        <p14:creationId xmlns:p14="http://schemas.microsoft.com/office/powerpoint/2010/main" val="3770369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DC997D-A722-1B16-9427-95503A92CCA6}"/>
              </a:ext>
            </a:extLst>
          </p:cNvPr>
          <p:cNvSpPr/>
          <p:nvPr/>
        </p:nvSpPr>
        <p:spPr>
          <a:xfrm>
            <a:off x="9271747" y="5984875"/>
            <a:ext cx="2920254" cy="873125"/>
          </a:xfrm>
          <a:prstGeom prst="rect">
            <a:avLst/>
          </a:prstGeom>
          <a:gradFill flip="none" rotWithShape="1">
            <a:gsLst>
              <a:gs pos="0">
                <a:schemeClr val="bg1">
                  <a:alpha val="0"/>
                </a:schemeClr>
              </a:gs>
              <a:gs pos="11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01940083-B95C-64B4-DDCB-3EB0F7D1C9E5}"/>
              </a:ext>
            </a:extLst>
          </p:cNvPr>
          <p:cNvSpPr>
            <a:spLocks noGrp="1"/>
          </p:cNvSpPr>
          <p:nvPr>
            <p:ph type="title"/>
          </p:nvPr>
        </p:nvSpPr>
        <p:spPr/>
        <p:txBody>
          <a:bodyPr>
            <a:normAutofit fontScale="90000"/>
          </a:bodyPr>
          <a:lstStyle/>
          <a:p>
            <a:r>
              <a:rPr lang="en-GB" noProof="0"/>
              <a:t>Image aberrations found in EMBO Press journals</a:t>
            </a:r>
            <a:br>
              <a:rPr lang="en-GB" noProof="0"/>
            </a:br>
            <a:endParaRPr lang="en-GB" noProof="0"/>
          </a:p>
        </p:txBody>
      </p:sp>
      <p:graphicFrame>
        <p:nvGraphicFramePr>
          <p:cNvPr id="7" name="Table 6">
            <a:extLst>
              <a:ext uri="{FF2B5EF4-FFF2-40B4-BE49-F238E27FC236}">
                <a16:creationId xmlns:a16="http://schemas.microsoft.com/office/drawing/2014/main" id="{4BA31C59-E363-D6E6-E1EB-46E7D592F2A8}"/>
              </a:ext>
            </a:extLst>
          </p:cNvPr>
          <p:cNvGraphicFramePr>
            <a:graphicFrameLocks noGrp="1"/>
          </p:cNvGraphicFramePr>
          <p:nvPr>
            <p:extLst>
              <p:ext uri="{D42A27DB-BD31-4B8C-83A1-F6EECF244321}">
                <p14:modId xmlns:p14="http://schemas.microsoft.com/office/powerpoint/2010/main" val="3168367121"/>
              </p:ext>
            </p:extLst>
          </p:nvPr>
        </p:nvGraphicFramePr>
        <p:xfrm>
          <a:off x="1019176" y="2024063"/>
          <a:ext cx="10153650" cy="3502882"/>
        </p:xfrm>
        <a:graphic>
          <a:graphicData uri="http://schemas.openxmlformats.org/drawingml/2006/table">
            <a:tbl>
              <a:tblPr firstRow="1" bandRow="1">
                <a:tableStyleId>{69012ECD-51FC-41F1-AA8D-1B2483CD663E}</a:tableStyleId>
              </a:tblPr>
              <a:tblGrid>
                <a:gridCol w="2268630">
                  <a:extLst>
                    <a:ext uri="{9D8B030D-6E8A-4147-A177-3AD203B41FA5}">
                      <a16:colId xmlns:a16="http://schemas.microsoft.com/office/drawing/2014/main" val="20000"/>
                    </a:ext>
                  </a:extLst>
                </a:gridCol>
                <a:gridCol w="4040841">
                  <a:extLst>
                    <a:ext uri="{9D8B030D-6E8A-4147-A177-3AD203B41FA5}">
                      <a16:colId xmlns:a16="http://schemas.microsoft.com/office/drawing/2014/main" val="20001"/>
                    </a:ext>
                  </a:extLst>
                </a:gridCol>
                <a:gridCol w="2608729">
                  <a:extLst>
                    <a:ext uri="{9D8B030D-6E8A-4147-A177-3AD203B41FA5}">
                      <a16:colId xmlns:a16="http://schemas.microsoft.com/office/drawing/2014/main" val="20002"/>
                    </a:ext>
                  </a:extLst>
                </a:gridCol>
                <a:gridCol w="1235450">
                  <a:extLst>
                    <a:ext uri="{9D8B030D-6E8A-4147-A177-3AD203B41FA5}">
                      <a16:colId xmlns:a16="http://schemas.microsoft.com/office/drawing/2014/main" val="20003"/>
                    </a:ext>
                  </a:extLst>
                </a:gridCol>
              </a:tblGrid>
              <a:tr h="697132">
                <a:tc>
                  <a:txBody>
                    <a:bodyPr/>
                    <a:lstStyle>
                      <a:lvl1pPr marL="0" algn="l" defTabSz="457200" rtl="0" eaLnBrk="1" latinLnBrk="0" hangingPunct="1">
                        <a:defRPr sz="1800" b="1" kern="1200">
                          <a:solidFill>
                            <a:schemeClr val="dk1"/>
                          </a:solidFill>
                          <a:latin typeface="Calibri" panose="020F0502020204030204"/>
                        </a:defRPr>
                      </a:lvl1pPr>
                      <a:lvl2pPr marL="457200" algn="l" defTabSz="457200" rtl="0" eaLnBrk="1" latinLnBrk="0" hangingPunct="1">
                        <a:defRPr sz="1800" b="1" kern="1200">
                          <a:solidFill>
                            <a:schemeClr val="dk1"/>
                          </a:solidFill>
                          <a:latin typeface="Calibri" panose="020F0502020204030204"/>
                        </a:defRPr>
                      </a:lvl2pPr>
                      <a:lvl3pPr marL="914400" algn="l" defTabSz="457200" rtl="0" eaLnBrk="1" latinLnBrk="0" hangingPunct="1">
                        <a:defRPr sz="1800" b="1" kern="1200">
                          <a:solidFill>
                            <a:schemeClr val="dk1"/>
                          </a:solidFill>
                          <a:latin typeface="Calibri" panose="020F0502020204030204"/>
                        </a:defRPr>
                      </a:lvl3pPr>
                      <a:lvl4pPr marL="1371600" algn="l" defTabSz="457200" rtl="0" eaLnBrk="1" latinLnBrk="0" hangingPunct="1">
                        <a:defRPr sz="1800" b="1" kern="1200">
                          <a:solidFill>
                            <a:schemeClr val="dk1"/>
                          </a:solidFill>
                          <a:latin typeface="Calibri" panose="020F0502020204030204"/>
                        </a:defRPr>
                      </a:lvl4pPr>
                      <a:lvl5pPr marL="1828800" algn="l" defTabSz="457200" rtl="0" eaLnBrk="1" latinLnBrk="0" hangingPunct="1">
                        <a:defRPr sz="1800" b="1" kern="1200">
                          <a:solidFill>
                            <a:schemeClr val="dk1"/>
                          </a:solidFill>
                          <a:latin typeface="Calibri" panose="020F0502020204030204"/>
                        </a:defRPr>
                      </a:lvl5pPr>
                      <a:lvl6pPr marL="2286000" algn="l" defTabSz="457200" rtl="0" eaLnBrk="1" latinLnBrk="0" hangingPunct="1">
                        <a:defRPr sz="1800" b="1" kern="1200">
                          <a:solidFill>
                            <a:schemeClr val="dk1"/>
                          </a:solidFill>
                          <a:latin typeface="Calibri" panose="020F0502020204030204"/>
                        </a:defRPr>
                      </a:lvl6pPr>
                      <a:lvl7pPr marL="2743200" algn="l" defTabSz="457200" rtl="0" eaLnBrk="1" latinLnBrk="0" hangingPunct="1">
                        <a:defRPr sz="1800" b="1" kern="1200">
                          <a:solidFill>
                            <a:schemeClr val="dk1"/>
                          </a:solidFill>
                          <a:latin typeface="Calibri" panose="020F0502020204030204"/>
                        </a:defRPr>
                      </a:lvl7pPr>
                      <a:lvl8pPr marL="3200400" algn="l" defTabSz="457200" rtl="0" eaLnBrk="1" latinLnBrk="0" hangingPunct="1">
                        <a:defRPr sz="1800" b="1" kern="1200">
                          <a:solidFill>
                            <a:schemeClr val="dk1"/>
                          </a:solidFill>
                          <a:latin typeface="Calibri" panose="020F0502020204030204"/>
                        </a:defRPr>
                      </a:lvl8pPr>
                      <a:lvl9pPr marL="3657600" algn="l" defTabSz="457200" rtl="0" eaLnBrk="1" latinLnBrk="0" hangingPunct="1">
                        <a:defRPr sz="1800" b="1" kern="1200">
                          <a:solidFill>
                            <a:schemeClr val="dk1"/>
                          </a:solidFill>
                          <a:latin typeface="Calibri" panose="020F0502020204030204"/>
                        </a:defRPr>
                      </a:lvl9pPr>
                    </a:lstStyle>
                    <a:p>
                      <a:pPr algn="ctr"/>
                      <a:r>
                        <a:rPr lang="en-GB" sz="1600" noProof="0">
                          <a:latin typeface="+mj-lt"/>
                          <a:ea typeface="Noto Sans"/>
                          <a:cs typeface="Noto Sans"/>
                        </a:rPr>
                        <a:t>EMBO classification</a:t>
                      </a:r>
                      <a:endParaRPr lang="en-GB" sz="1600" b="1" noProof="0">
                        <a:latin typeface="+mj-lt"/>
                        <a:ea typeface="Noto Sans"/>
                        <a:cs typeface="Noto Sans"/>
                      </a:endParaRPr>
                    </a:p>
                  </a:txBody>
                  <a:tcPr marL="83668" marR="83668" marT="41834" marB="41834" anchor="ctr">
                    <a:lnL w="6350" cap="flat" cmpd="sng" algn="ctr">
                      <a:noFill/>
                      <a:prstDash val="solid"/>
                      <a:miter lim="800000"/>
                    </a:lnL>
                    <a:lnR>
                      <a:noFill/>
                    </a:lnR>
                    <a:lnT w="6350" cap="flat" cmpd="sng" algn="ctr">
                      <a:noFill/>
                      <a:prstDash val="solid"/>
                      <a:miter lim="800000"/>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b="1" kern="1200">
                          <a:solidFill>
                            <a:schemeClr val="dk1"/>
                          </a:solidFill>
                          <a:latin typeface="Calibri" panose="020F0502020204030204"/>
                        </a:defRPr>
                      </a:lvl1pPr>
                      <a:lvl2pPr marL="457200" algn="l" defTabSz="457200" rtl="0" eaLnBrk="1" latinLnBrk="0" hangingPunct="1">
                        <a:defRPr sz="1800" b="1" kern="1200">
                          <a:solidFill>
                            <a:schemeClr val="dk1"/>
                          </a:solidFill>
                          <a:latin typeface="Calibri" panose="020F0502020204030204"/>
                        </a:defRPr>
                      </a:lvl2pPr>
                      <a:lvl3pPr marL="914400" algn="l" defTabSz="457200" rtl="0" eaLnBrk="1" latinLnBrk="0" hangingPunct="1">
                        <a:defRPr sz="1800" b="1" kern="1200">
                          <a:solidFill>
                            <a:schemeClr val="dk1"/>
                          </a:solidFill>
                          <a:latin typeface="Calibri" panose="020F0502020204030204"/>
                        </a:defRPr>
                      </a:lvl3pPr>
                      <a:lvl4pPr marL="1371600" algn="l" defTabSz="457200" rtl="0" eaLnBrk="1" latinLnBrk="0" hangingPunct="1">
                        <a:defRPr sz="1800" b="1" kern="1200">
                          <a:solidFill>
                            <a:schemeClr val="dk1"/>
                          </a:solidFill>
                          <a:latin typeface="Calibri" panose="020F0502020204030204"/>
                        </a:defRPr>
                      </a:lvl4pPr>
                      <a:lvl5pPr marL="1828800" algn="l" defTabSz="457200" rtl="0" eaLnBrk="1" latinLnBrk="0" hangingPunct="1">
                        <a:defRPr sz="1800" b="1" kern="1200">
                          <a:solidFill>
                            <a:schemeClr val="dk1"/>
                          </a:solidFill>
                          <a:latin typeface="Calibri" panose="020F0502020204030204"/>
                        </a:defRPr>
                      </a:lvl5pPr>
                      <a:lvl6pPr marL="2286000" algn="l" defTabSz="457200" rtl="0" eaLnBrk="1" latinLnBrk="0" hangingPunct="1">
                        <a:defRPr sz="1800" b="1" kern="1200">
                          <a:solidFill>
                            <a:schemeClr val="dk1"/>
                          </a:solidFill>
                          <a:latin typeface="Calibri" panose="020F0502020204030204"/>
                        </a:defRPr>
                      </a:lvl6pPr>
                      <a:lvl7pPr marL="2743200" algn="l" defTabSz="457200" rtl="0" eaLnBrk="1" latinLnBrk="0" hangingPunct="1">
                        <a:defRPr sz="1800" b="1" kern="1200">
                          <a:solidFill>
                            <a:schemeClr val="dk1"/>
                          </a:solidFill>
                          <a:latin typeface="Calibri" panose="020F0502020204030204"/>
                        </a:defRPr>
                      </a:lvl7pPr>
                      <a:lvl8pPr marL="3200400" algn="l" defTabSz="457200" rtl="0" eaLnBrk="1" latinLnBrk="0" hangingPunct="1">
                        <a:defRPr sz="1800" b="1" kern="1200">
                          <a:solidFill>
                            <a:schemeClr val="dk1"/>
                          </a:solidFill>
                          <a:latin typeface="Calibri" panose="020F0502020204030204"/>
                        </a:defRPr>
                      </a:lvl8pPr>
                      <a:lvl9pPr marL="3657600" algn="l" defTabSz="457200" rtl="0" eaLnBrk="1" latinLnBrk="0" hangingPunct="1">
                        <a:defRPr sz="1800" b="1" kern="1200">
                          <a:solidFill>
                            <a:schemeClr val="dk1"/>
                          </a:solidFill>
                          <a:latin typeface="Calibri" panose="020F0502020204030204"/>
                        </a:defRPr>
                      </a:lvl9pPr>
                    </a:lstStyle>
                    <a:p>
                      <a:pPr algn="ctr"/>
                      <a:r>
                        <a:rPr lang="en-GB" sz="1600" noProof="0">
                          <a:latin typeface="+mj-lt"/>
                          <a:ea typeface="Noto Sans"/>
                          <a:cs typeface="Noto Sans"/>
                        </a:rPr>
                        <a:t>Image Manipulation</a:t>
                      </a:r>
                      <a:endParaRPr lang="en-GB" sz="1600" b="1" noProof="0">
                        <a:latin typeface="+mj-lt"/>
                        <a:ea typeface="Noto Sans"/>
                        <a:cs typeface="Noto Sans"/>
                      </a:endParaRPr>
                    </a:p>
                  </a:txBody>
                  <a:tcPr marL="83668" marR="83668" marT="41834" marB="41834" anchor="ctr">
                    <a:lnL>
                      <a:noFill/>
                    </a:lnL>
                    <a:lnR>
                      <a:noFill/>
                    </a:lnR>
                    <a:lnT w="6350" cap="flat" cmpd="sng" algn="ctr">
                      <a:noFill/>
                      <a:prstDash val="solid"/>
                      <a:miter lim="800000"/>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b="1" kern="1200">
                          <a:solidFill>
                            <a:schemeClr val="dk1"/>
                          </a:solidFill>
                          <a:latin typeface="Calibri" panose="020F0502020204030204"/>
                        </a:defRPr>
                      </a:lvl1pPr>
                      <a:lvl2pPr marL="457200" algn="l" defTabSz="457200" rtl="0" eaLnBrk="1" latinLnBrk="0" hangingPunct="1">
                        <a:defRPr sz="1800" b="1" kern="1200">
                          <a:solidFill>
                            <a:schemeClr val="dk1"/>
                          </a:solidFill>
                          <a:latin typeface="Calibri" panose="020F0502020204030204"/>
                        </a:defRPr>
                      </a:lvl2pPr>
                      <a:lvl3pPr marL="914400" algn="l" defTabSz="457200" rtl="0" eaLnBrk="1" latinLnBrk="0" hangingPunct="1">
                        <a:defRPr sz="1800" b="1" kern="1200">
                          <a:solidFill>
                            <a:schemeClr val="dk1"/>
                          </a:solidFill>
                          <a:latin typeface="Calibri" panose="020F0502020204030204"/>
                        </a:defRPr>
                      </a:lvl3pPr>
                      <a:lvl4pPr marL="1371600" algn="l" defTabSz="457200" rtl="0" eaLnBrk="1" latinLnBrk="0" hangingPunct="1">
                        <a:defRPr sz="1800" b="1" kern="1200">
                          <a:solidFill>
                            <a:schemeClr val="dk1"/>
                          </a:solidFill>
                          <a:latin typeface="Calibri" panose="020F0502020204030204"/>
                        </a:defRPr>
                      </a:lvl4pPr>
                      <a:lvl5pPr marL="1828800" algn="l" defTabSz="457200" rtl="0" eaLnBrk="1" latinLnBrk="0" hangingPunct="1">
                        <a:defRPr sz="1800" b="1" kern="1200">
                          <a:solidFill>
                            <a:schemeClr val="dk1"/>
                          </a:solidFill>
                          <a:latin typeface="Calibri" panose="020F0502020204030204"/>
                        </a:defRPr>
                      </a:lvl5pPr>
                      <a:lvl6pPr marL="2286000" algn="l" defTabSz="457200" rtl="0" eaLnBrk="1" latinLnBrk="0" hangingPunct="1">
                        <a:defRPr sz="1800" b="1" kern="1200">
                          <a:solidFill>
                            <a:schemeClr val="dk1"/>
                          </a:solidFill>
                          <a:latin typeface="Calibri" panose="020F0502020204030204"/>
                        </a:defRPr>
                      </a:lvl6pPr>
                      <a:lvl7pPr marL="2743200" algn="l" defTabSz="457200" rtl="0" eaLnBrk="1" latinLnBrk="0" hangingPunct="1">
                        <a:defRPr sz="1800" b="1" kern="1200">
                          <a:solidFill>
                            <a:schemeClr val="dk1"/>
                          </a:solidFill>
                          <a:latin typeface="Calibri" panose="020F0502020204030204"/>
                        </a:defRPr>
                      </a:lvl7pPr>
                      <a:lvl8pPr marL="3200400" algn="l" defTabSz="457200" rtl="0" eaLnBrk="1" latinLnBrk="0" hangingPunct="1">
                        <a:defRPr sz="1800" b="1" kern="1200">
                          <a:solidFill>
                            <a:schemeClr val="dk1"/>
                          </a:solidFill>
                          <a:latin typeface="Calibri" panose="020F0502020204030204"/>
                        </a:defRPr>
                      </a:lvl8pPr>
                      <a:lvl9pPr marL="3657600" algn="l" defTabSz="457200" rtl="0" eaLnBrk="1" latinLnBrk="0" hangingPunct="1">
                        <a:defRPr sz="1800" b="1" kern="1200">
                          <a:solidFill>
                            <a:schemeClr val="dk1"/>
                          </a:solidFill>
                          <a:latin typeface="Calibri" panose="020F0502020204030204"/>
                        </a:defRPr>
                      </a:lvl9pPr>
                    </a:lstStyle>
                    <a:p>
                      <a:pPr algn="ctr"/>
                      <a:r>
                        <a:rPr lang="en-GB" sz="1600" noProof="0">
                          <a:latin typeface="+mj-lt"/>
                          <a:ea typeface="Noto Sans"/>
                          <a:cs typeface="Noto Sans"/>
                        </a:rPr>
                        <a:t>Action</a:t>
                      </a:r>
                      <a:endParaRPr lang="en-GB" sz="1600" b="1" noProof="0">
                        <a:latin typeface="+mj-lt"/>
                        <a:ea typeface="Noto Sans"/>
                        <a:cs typeface="Noto Sans"/>
                      </a:endParaRPr>
                    </a:p>
                  </a:txBody>
                  <a:tcPr marL="83668" marR="83668" marT="41834" marB="41834" anchor="ctr">
                    <a:lnL>
                      <a:noFill/>
                    </a:lnL>
                    <a:lnR>
                      <a:noFill/>
                    </a:lnR>
                    <a:lnT w="6350" cap="flat" cmpd="sng" algn="ctr">
                      <a:noFill/>
                      <a:prstDash val="solid"/>
                      <a:miter lim="800000"/>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b="1" kern="1200">
                          <a:solidFill>
                            <a:schemeClr val="dk1"/>
                          </a:solidFill>
                          <a:latin typeface="Calibri" panose="020F0502020204030204"/>
                        </a:defRPr>
                      </a:lvl1pPr>
                      <a:lvl2pPr marL="457200" algn="l" defTabSz="457200" rtl="0" eaLnBrk="1" latinLnBrk="0" hangingPunct="1">
                        <a:defRPr sz="1800" b="1" kern="1200">
                          <a:solidFill>
                            <a:schemeClr val="dk1"/>
                          </a:solidFill>
                          <a:latin typeface="Calibri" panose="020F0502020204030204"/>
                        </a:defRPr>
                      </a:lvl2pPr>
                      <a:lvl3pPr marL="914400" algn="l" defTabSz="457200" rtl="0" eaLnBrk="1" latinLnBrk="0" hangingPunct="1">
                        <a:defRPr sz="1800" b="1" kern="1200">
                          <a:solidFill>
                            <a:schemeClr val="dk1"/>
                          </a:solidFill>
                          <a:latin typeface="Calibri" panose="020F0502020204030204"/>
                        </a:defRPr>
                      </a:lvl3pPr>
                      <a:lvl4pPr marL="1371600" algn="l" defTabSz="457200" rtl="0" eaLnBrk="1" latinLnBrk="0" hangingPunct="1">
                        <a:defRPr sz="1800" b="1" kern="1200">
                          <a:solidFill>
                            <a:schemeClr val="dk1"/>
                          </a:solidFill>
                          <a:latin typeface="Calibri" panose="020F0502020204030204"/>
                        </a:defRPr>
                      </a:lvl4pPr>
                      <a:lvl5pPr marL="1828800" algn="l" defTabSz="457200" rtl="0" eaLnBrk="1" latinLnBrk="0" hangingPunct="1">
                        <a:defRPr sz="1800" b="1" kern="1200">
                          <a:solidFill>
                            <a:schemeClr val="dk1"/>
                          </a:solidFill>
                          <a:latin typeface="Calibri" panose="020F0502020204030204"/>
                        </a:defRPr>
                      </a:lvl5pPr>
                      <a:lvl6pPr marL="2286000" algn="l" defTabSz="457200" rtl="0" eaLnBrk="1" latinLnBrk="0" hangingPunct="1">
                        <a:defRPr sz="1800" b="1" kern="1200">
                          <a:solidFill>
                            <a:schemeClr val="dk1"/>
                          </a:solidFill>
                          <a:latin typeface="Calibri" panose="020F0502020204030204"/>
                        </a:defRPr>
                      </a:lvl6pPr>
                      <a:lvl7pPr marL="2743200" algn="l" defTabSz="457200" rtl="0" eaLnBrk="1" latinLnBrk="0" hangingPunct="1">
                        <a:defRPr sz="1800" b="1" kern="1200">
                          <a:solidFill>
                            <a:schemeClr val="dk1"/>
                          </a:solidFill>
                          <a:latin typeface="Calibri" panose="020F0502020204030204"/>
                        </a:defRPr>
                      </a:lvl7pPr>
                      <a:lvl8pPr marL="3200400" algn="l" defTabSz="457200" rtl="0" eaLnBrk="1" latinLnBrk="0" hangingPunct="1">
                        <a:defRPr sz="1800" b="1" kern="1200">
                          <a:solidFill>
                            <a:schemeClr val="dk1"/>
                          </a:solidFill>
                          <a:latin typeface="Calibri" panose="020F0502020204030204"/>
                        </a:defRPr>
                      </a:lvl8pPr>
                      <a:lvl9pPr marL="3657600" algn="l" defTabSz="457200" rtl="0" eaLnBrk="1" latinLnBrk="0" hangingPunct="1">
                        <a:defRPr sz="1800" b="1" kern="1200">
                          <a:solidFill>
                            <a:schemeClr val="dk1"/>
                          </a:solidFill>
                          <a:latin typeface="Calibri" panose="020F050202020403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noProof="0">
                          <a:latin typeface="+mj-lt"/>
                          <a:ea typeface="Noto Sans"/>
                          <a:cs typeface="Noto Sans"/>
                        </a:rPr>
                        <a:t>%</a:t>
                      </a:r>
                      <a:r>
                        <a:rPr kumimoji="0" lang="en-GB" sz="1600" b="1" i="0" u="none" strike="noStrike" kern="1200" cap="none" spc="0" normalizeH="0" baseline="0" noProof="0">
                          <a:ln>
                            <a:noFill/>
                          </a:ln>
                          <a:solidFill>
                            <a:prstClr val="black"/>
                          </a:solidFill>
                          <a:effectLst/>
                          <a:uLnTx/>
                          <a:uFillTx/>
                          <a:latin typeface="+mj-lt"/>
                          <a:ea typeface="Noto Sans"/>
                          <a:cs typeface="Noto Sans"/>
                        </a:rPr>
                        <a:t>*</a:t>
                      </a:r>
                    </a:p>
                  </a:txBody>
                  <a:tcPr marL="83668" marR="83668" marT="41834" marB="41834" anchor="ctr">
                    <a:lnL>
                      <a:noFill/>
                    </a:lnL>
                    <a:lnR w="6350" cap="flat" cmpd="sng" algn="ctr">
                      <a:noFill/>
                      <a:prstDash val="solid"/>
                      <a:miter lim="800000"/>
                    </a:lnR>
                    <a:lnT w="6350" cap="flat" cmpd="sng" algn="ctr">
                      <a:noFill/>
                      <a:prstDash val="solid"/>
                      <a:miter lim="800000"/>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79916">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I</a:t>
                      </a:r>
                      <a:endParaRPr lang="en-GB" sz="1600" b="0" noProof="0">
                        <a:latin typeface="+mj-lt"/>
                        <a:ea typeface="Noto Sans"/>
                        <a:cs typeface="Noto Sans"/>
                      </a:endParaRPr>
                    </a:p>
                  </a:txBody>
                  <a:tcPr marL="83668" marR="83668" marT="41834" marB="41834" anchor="ctr">
                    <a:lnL w="6350" cap="flat" cmpd="sng" algn="ctr">
                      <a:noFill/>
                      <a:prstDash val="solid"/>
                      <a:miter lim="800000"/>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cosmetic</a:t>
                      </a:r>
                      <a:r>
                        <a:rPr lang="en-GB" sz="1600" baseline="0" noProof="0">
                          <a:latin typeface="+mj-lt"/>
                          <a:ea typeface="Noto Sans"/>
                          <a:cs typeface="Noto Sans"/>
                        </a:rPr>
                        <a:t> &amp;</a:t>
                      </a:r>
                      <a:r>
                        <a:rPr lang="en-GB" sz="1600" noProof="0">
                          <a:latin typeface="+mj-lt"/>
                          <a:ea typeface="Noto Sans"/>
                          <a:cs typeface="Noto Sans"/>
                        </a:rPr>
                        <a:t> mistakes;</a:t>
                      </a:r>
                      <a:r>
                        <a:rPr lang="en-GB" sz="1600" baseline="0" noProof="0">
                          <a:latin typeface="+mj-lt"/>
                          <a:ea typeface="Noto Sans"/>
                          <a:cs typeface="Noto Sans"/>
                        </a:rPr>
                        <a:t> source data &amp; convincing author explanation </a:t>
                      </a:r>
                      <a:endParaRPr lang="en-GB" sz="1600" b="0" noProof="0">
                        <a:latin typeface="+mj-lt"/>
                        <a:ea typeface="Noto Sans"/>
                        <a:cs typeface="Noto Sans"/>
                      </a:endParaRPr>
                    </a:p>
                  </a:txBody>
                  <a:tcPr marL="83668" marR="83668" marT="41834" marB="41834"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revision,</a:t>
                      </a:r>
                    </a:p>
                    <a:p>
                      <a:pPr algn="ctr"/>
                      <a:r>
                        <a:rPr lang="en-GB" sz="1600" noProof="0">
                          <a:latin typeface="+mj-lt"/>
                          <a:ea typeface="Noto Sans"/>
                          <a:cs typeface="Noto Sans"/>
                        </a:rPr>
                        <a:t>no report</a:t>
                      </a:r>
                      <a:endParaRPr lang="en-GB" sz="1600" b="0" noProof="0">
                        <a:latin typeface="+mj-lt"/>
                        <a:ea typeface="Noto Sans"/>
                        <a:cs typeface="Noto Sans"/>
                      </a:endParaRPr>
                    </a:p>
                  </a:txBody>
                  <a:tcPr marL="83668" marR="83668" marT="41834" marB="41834"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10</a:t>
                      </a:r>
                      <a:endParaRPr lang="en-GB" sz="1600" b="1" noProof="0">
                        <a:latin typeface="+mj-lt"/>
                        <a:ea typeface="Noto Sans"/>
                        <a:cs typeface="Noto Sans"/>
                      </a:endParaRPr>
                    </a:p>
                  </a:txBody>
                  <a:tcPr marL="83668" marR="83668" marT="41834" marB="41834" anchor="ctr">
                    <a:lnL>
                      <a:noFill/>
                    </a:lnL>
                    <a:lnR w="6350" cap="flat" cmpd="sng" algn="ctr">
                      <a:noFill/>
                      <a:prstDash val="solid"/>
                      <a:miter lim="800000"/>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69307">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II</a:t>
                      </a:r>
                      <a:endParaRPr lang="en-GB" sz="1600" b="0" noProof="0">
                        <a:latin typeface="+mj-lt"/>
                        <a:ea typeface="Noto Sans"/>
                        <a:cs typeface="Noto Sans"/>
                      </a:endParaRPr>
                    </a:p>
                  </a:txBody>
                  <a:tcPr marL="83668" marR="83668" marT="41834" marB="41834" anchor="ctr">
                    <a:lnL w="6350" cap="flat" cmpd="sng" algn="ctr">
                      <a:noFill/>
                      <a:prstDash val="solid"/>
                      <a:miter lim="800000"/>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beautification</a:t>
                      </a:r>
                      <a:r>
                        <a:rPr lang="en-GB" sz="1600" baseline="0" noProof="0">
                          <a:latin typeface="+mj-lt"/>
                          <a:ea typeface="Noto Sans"/>
                          <a:cs typeface="Noto Sans"/>
                        </a:rPr>
                        <a:t> &amp;</a:t>
                      </a:r>
                      <a:r>
                        <a:rPr lang="en-GB" sz="1600" noProof="0">
                          <a:latin typeface="+mj-lt"/>
                          <a:ea typeface="Noto Sans"/>
                          <a:cs typeface="Noto Sans"/>
                        </a:rPr>
                        <a:t> undeclared manipulation that changes conclusions; source data or new data</a:t>
                      </a:r>
                      <a:endParaRPr lang="en-GB" sz="1600" b="0" noProof="0">
                        <a:latin typeface="+mj-lt"/>
                        <a:ea typeface="Noto Sans"/>
                        <a:cs typeface="Noto Sans"/>
                      </a:endParaRPr>
                    </a:p>
                  </a:txBody>
                  <a:tcPr marL="83668" marR="83668" marT="41834" marB="41834"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may revise, may reject, may report</a:t>
                      </a:r>
                      <a:endParaRPr lang="en-GB" sz="1600" b="0" noProof="0">
                        <a:latin typeface="+mj-lt"/>
                        <a:ea typeface="Noto Sans"/>
                        <a:cs typeface="Noto Sans"/>
                      </a:endParaRPr>
                    </a:p>
                  </a:txBody>
                  <a:tcPr marL="83668" marR="83668" marT="41834" marB="41834" anchor="ctr">
                    <a:lnL>
                      <a:noFill/>
                    </a:lnL>
                    <a:lnR>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0.4</a:t>
                      </a:r>
                      <a:endParaRPr lang="en-GB" sz="1600" b="1" noProof="0">
                        <a:latin typeface="+mj-lt"/>
                        <a:ea typeface="Noto Sans"/>
                        <a:cs typeface="Noto Sans"/>
                      </a:endParaRPr>
                    </a:p>
                  </a:txBody>
                  <a:tcPr marL="83668" marR="83668" marT="41834" marB="41834" anchor="ctr">
                    <a:lnL>
                      <a:noFill/>
                    </a:lnL>
                    <a:lnR w="6350" cap="flat" cmpd="sng" algn="ctr">
                      <a:noFill/>
                      <a:prstDash val="solid"/>
                      <a:miter lim="800000"/>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869307">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III</a:t>
                      </a:r>
                      <a:endParaRPr lang="en-GB" sz="1600" b="0" noProof="0">
                        <a:latin typeface="+mj-lt"/>
                        <a:ea typeface="Noto Sans"/>
                        <a:cs typeface="Noto Sans"/>
                      </a:endParaRPr>
                    </a:p>
                  </a:txBody>
                  <a:tcPr marL="83668" marR="83668" marT="41834" marB="41834" anchor="ctr">
                    <a:lnL w="6350" cap="flat" cmpd="sng" algn="ctr">
                      <a:noFill/>
                      <a:prstDash val="solid"/>
                      <a:miter lim="800000"/>
                    </a:lnL>
                    <a:lnR>
                      <a:noFill/>
                    </a:lnR>
                    <a:lnT w="127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undeclared manipulation with obfuscation &amp; intent;</a:t>
                      </a:r>
                      <a:r>
                        <a:rPr lang="en-GB" sz="1600" baseline="0" noProof="0">
                          <a:latin typeface="+mj-lt"/>
                          <a:ea typeface="Noto Sans"/>
                          <a:cs typeface="Noto Sans"/>
                        </a:rPr>
                        <a:t> no or misleading explanation; no or fake source data</a:t>
                      </a:r>
                      <a:endParaRPr lang="en-GB" sz="1600" b="0" noProof="0">
                        <a:latin typeface="+mj-lt"/>
                        <a:ea typeface="Noto Sans"/>
                        <a:cs typeface="Noto Sans"/>
                      </a:endParaRPr>
                    </a:p>
                  </a:txBody>
                  <a:tcPr marL="83668" marR="83668" marT="41834" marB="41834" anchor="ctr">
                    <a:lnL>
                      <a:noFill/>
                    </a:lnL>
                    <a:lnR>
                      <a:noFill/>
                    </a:lnR>
                    <a:lnT w="127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reject and report</a:t>
                      </a:r>
                      <a:endParaRPr lang="en-GB" sz="1600" b="0" noProof="0">
                        <a:latin typeface="+mj-lt"/>
                        <a:ea typeface="Noto Sans"/>
                        <a:cs typeface="Noto Sans"/>
                      </a:endParaRPr>
                    </a:p>
                  </a:txBody>
                  <a:tcPr marL="83668" marR="83668" marT="41834" marB="41834" anchor="ctr">
                    <a:lnL>
                      <a:noFill/>
                    </a:lnL>
                    <a:lnR>
                      <a:noFill/>
                    </a:lnR>
                    <a:lnT w="127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&lt;0.2</a:t>
                      </a:r>
                      <a:endParaRPr lang="en-GB" sz="1600" b="1" noProof="0">
                        <a:latin typeface="+mj-lt"/>
                        <a:ea typeface="Noto Sans"/>
                        <a:cs typeface="Noto Sans"/>
                      </a:endParaRPr>
                    </a:p>
                  </a:txBody>
                  <a:tcPr marL="83668" marR="83668" marT="41834" marB="41834" anchor="ctr">
                    <a:lnL>
                      <a:noFill/>
                    </a:lnL>
                    <a:lnR w="6350" cap="flat" cmpd="sng" algn="ctr">
                      <a:noFill/>
                      <a:prstDash val="solid"/>
                      <a:miter lim="800000"/>
                    </a:lnR>
                    <a:lnT w="127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8722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Total</a:t>
                      </a:r>
                      <a:endParaRPr lang="en-GB" sz="1600" b="1" noProof="0">
                        <a:latin typeface="+mj-lt"/>
                        <a:ea typeface="Noto Sans"/>
                        <a:cs typeface="Noto Sans"/>
                      </a:endParaRPr>
                    </a:p>
                  </a:txBody>
                  <a:tcPr marL="83668" marR="83668" marT="41834" marB="41834" anchor="ctr">
                    <a:lnL w="6350" cap="flat" cmpd="sng" algn="ctr">
                      <a:noFill/>
                      <a:prstDash val="solid"/>
                      <a:miter lim="800000"/>
                    </a:lnL>
                    <a:lnR>
                      <a:noFill/>
                    </a:lnR>
                    <a:lnT w="38100" cap="flat" cmpd="sng" algn="ctr">
                      <a:solidFill>
                        <a:srgbClr val="FFC000"/>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endParaRPr lang="en-GB" sz="1600" b="1" noProof="0">
                        <a:latin typeface="+mj-lt"/>
                        <a:ea typeface="Noto Sans" panose="020B0502040504020204" pitchFamily="34" charset="0"/>
                        <a:cs typeface="Noto Sans" panose="020B0502040504020204" pitchFamily="34" charset="0"/>
                      </a:endParaRPr>
                    </a:p>
                  </a:txBody>
                  <a:tcPr marL="83668" marR="83668" marT="41834" marB="41834" anchor="ctr">
                    <a:lnL>
                      <a:noFill/>
                    </a:lnL>
                    <a:lnR>
                      <a:noFill/>
                    </a:lnR>
                    <a:lnT w="38100" cap="flat" cmpd="sng" algn="ctr">
                      <a:solidFill>
                        <a:srgbClr val="FFC000"/>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endParaRPr lang="en-GB" sz="1600" b="1" noProof="0">
                        <a:latin typeface="+mj-lt"/>
                        <a:ea typeface="Noto Sans" panose="020B0502040504020204" pitchFamily="34" charset="0"/>
                        <a:cs typeface="Noto Sans" panose="020B0502040504020204" pitchFamily="34" charset="0"/>
                      </a:endParaRPr>
                    </a:p>
                  </a:txBody>
                  <a:tcPr marL="83668" marR="83668" marT="41834" marB="41834" anchor="ctr">
                    <a:lnL>
                      <a:noFill/>
                    </a:lnL>
                    <a:lnR>
                      <a:noFill/>
                    </a:lnR>
                    <a:lnT w="38100" cap="flat" cmpd="sng" algn="ctr">
                      <a:solidFill>
                        <a:srgbClr val="FFC000"/>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GB" sz="1600" noProof="0">
                          <a:latin typeface="+mj-lt"/>
                          <a:ea typeface="Noto Sans"/>
                          <a:cs typeface="Noto Sans"/>
                        </a:rPr>
                        <a:t>10.5</a:t>
                      </a:r>
                      <a:endParaRPr lang="en-GB" sz="1600" b="1" noProof="0">
                        <a:latin typeface="+mj-lt"/>
                        <a:ea typeface="Noto Sans"/>
                        <a:cs typeface="Noto Sans"/>
                      </a:endParaRPr>
                    </a:p>
                  </a:txBody>
                  <a:tcPr marL="83668" marR="83668" marT="41834" marB="41834" anchor="ctr">
                    <a:lnL>
                      <a:noFill/>
                    </a:lnL>
                    <a:lnR w="6350" cap="flat" cmpd="sng" algn="ctr">
                      <a:noFill/>
                      <a:prstDash val="solid"/>
                      <a:miter lim="800000"/>
                    </a:lnR>
                    <a:lnT w="38100" cap="flat" cmpd="sng" algn="ctr">
                      <a:solidFill>
                        <a:srgbClr val="FFC000"/>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49896D3C-C2C0-8AF0-F259-14A59DB94997}"/>
              </a:ext>
            </a:extLst>
          </p:cNvPr>
          <p:cNvSpPr txBox="1"/>
          <p:nvPr/>
        </p:nvSpPr>
        <p:spPr>
          <a:xfrm>
            <a:off x="6782428" y="5646321"/>
            <a:ext cx="4498347" cy="338554"/>
          </a:xfrm>
          <a:prstGeom prst="rect">
            <a:avLst/>
          </a:prstGeom>
          <a:noFill/>
        </p:spPr>
        <p:txBody>
          <a:bodyPr wrap="none" rtlCol="0">
            <a:spAutoFit/>
          </a:bodyPr>
          <a:lstStyle/>
          <a:p>
            <a:pPr algn="r"/>
            <a:r>
              <a:rPr lang="en-GB" sz="1600" i="1" noProof="0"/>
              <a:t>EMBO Press publication screening 2021-2023</a:t>
            </a:r>
          </a:p>
        </p:txBody>
      </p:sp>
      <p:pic>
        <p:nvPicPr>
          <p:cNvPr id="6" name="Picture 5">
            <a:extLst>
              <a:ext uri="{FF2B5EF4-FFF2-40B4-BE49-F238E27FC236}">
                <a16:creationId xmlns:a16="http://schemas.microsoft.com/office/drawing/2014/main" id="{D375B27A-366B-EB26-3603-FD70C098FA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1286" y="6101227"/>
            <a:ext cx="2140714" cy="642552"/>
          </a:xfrm>
          <a:prstGeom prst="rect">
            <a:avLst/>
          </a:prstGeom>
          <a:effectLst>
            <a:glow rad="228600">
              <a:schemeClr val="bg1">
                <a:alpha val="40000"/>
              </a:schemeClr>
            </a:glow>
          </a:effectLst>
        </p:spPr>
      </p:pic>
      <p:sp>
        <p:nvSpPr>
          <p:cNvPr id="4" name="Source line">
            <a:extLst>
              <a:ext uri="{FF2B5EF4-FFF2-40B4-BE49-F238E27FC236}">
                <a16:creationId xmlns:a16="http://schemas.microsoft.com/office/drawing/2014/main" id="{886D3296-FD1D-96A6-EA12-C7952652D04A}"/>
              </a:ext>
            </a:extLst>
          </p:cNvPr>
          <p:cNvSpPr txBox="1"/>
          <p:nvPr/>
        </p:nvSpPr>
        <p:spPr>
          <a:xfrm>
            <a:off x="1828800" y="6345936"/>
            <a:ext cx="7955279" cy="256032"/>
          </a:xfrm>
          <a:prstGeom prst="rect">
            <a:avLst/>
          </a:prstGeom>
          <a:noFill/>
        </p:spPr>
        <p:txBody>
          <a:bodyPr wrap="square" lIns="0" tIns="0" rIns="0" bIns="0" anchor="b">
            <a:spAutoFit/>
          </a:bodyPr>
          <a:lstStyle/>
          <a:p>
            <a:pPr algn="r"/>
            <a:r>
              <a:rPr lang="en-GB" sz="900" i="1">
                <a:solidFill>
                  <a:srgbClr val="595959"/>
                </a:solidFill>
                <a:latin typeface="+mn-lt"/>
              </a:rPr>
              <a:t>* Share of manuscripts accepted for publication, EMBO Press screening 2021–2023. Source: Classification adapted from </a:t>
            </a:r>
            <a:r>
              <a:rPr lang="en-GB" sz="900" i="1" err="1">
                <a:solidFill>
                  <a:srgbClr val="595959"/>
                </a:solidFill>
                <a:latin typeface="+mn-lt"/>
              </a:rPr>
              <a:t>Pulverer</a:t>
            </a:r>
            <a:r>
              <a:rPr lang="en-GB" sz="900" i="1">
                <a:solidFill>
                  <a:srgbClr val="595959"/>
                </a:solidFill>
                <a:latin typeface="+mn-lt"/>
              </a:rPr>
              <a:t> (2015).</a:t>
            </a:r>
          </a:p>
        </p:txBody>
      </p:sp>
    </p:spTree>
    <p:extLst>
      <p:ext uri="{BB962C8B-B14F-4D97-AF65-F5344CB8AC3E}">
        <p14:creationId xmlns:p14="http://schemas.microsoft.com/office/powerpoint/2010/main" val="3327382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FD40-7C84-AFE4-1BF5-EADE542EE044}"/>
              </a:ext>
            </a:extLst>
          </p:cNvPr>
          <p:cNvSpPr>
            <a:spLocks noGrp="1"/>
          </p:cNvSpPr>
          <p:nvPr>
            <p:ph type="title"/>
          </p:nvPr>
        </p:nvSpPr>
        <p:spPr/>
        <p:txBody>
          <a:bodyPr/>
          <a:lstStyle/>
          <a:p>
            <a:r>
              <a:rPr lang="en-GB" noProof="0"/>
              <a:t>A thin line</a:t>
            </a:r>
          </a:p>
        </p:txBody>
      </p:sp>
      <p:sp>
        <p:nvSpPr>
          <p:cNvPr id="3" name="Content Placeholder 2">
            <a:extLst>
              <a:ext uri="{FF2B5EF4-FFF2-40B4-BE49-F238E27FC236}">
                <a16:creationId xmlns:a16="http://schemas.microsoft.com/office/drawing/2014/main" id="{CE56DF58-19B8-BCEA-61BE-D8A7FF50A6AB}"/>
              </a:ext>
            </a:extLst>
          </p:cNvPr>
          <p:cNvSpPr>
            <a:spLocks noGrp="1"/>
          </p:cNvSpPr>
          <p:nvPr>
            <p:ph idx="1"/>
          </p:nvPr>
        </p:nvSpPr>
        <p:spPr/>
        <p:txBody>
          <a:bodyPr>
            <a:normAutofit/>
          </a:bodyPr>
          <a:lstStyle/>
          <a:p>
            <a:pPr marL="0" indent="0" algn="ctr">
              <a:buNone/>
            </a:pPr>
            <a:r>
              <a:rPr lang="en-GB" sz="2600" noProof="0"/>
              <a:t>Sloppiness</a:t>
            </a:r>
          </a:p>
          <a:p>
            <a:pPr marL="0" indent="0" algn="ctr">
              <a:buNone/>
            </a:pPr>
            <a:r>
              <a:rPr lang="en-GB" sz="2600" noProof="0"/>
              <a:t>Mistakes</a:t>
            </a:r>
          </a:p>
          <a:p>
            <a:pPr marL="0" indent="0" algn="ctr">
              <a:buNone/>
            </a:pPr>
            <a:r>
              <a:rPr lang="en-GB" sz="2600" noProof="0"/>
              <a:t>Questionable practices</a:t>
            </a:r>
          </a:p>
          <a:p>
            <a:pPr marL="0" indent="0" algn="ctr">
              <a:buNone/>
            </a:pPr>
            <a:r>
              <a:rPr lang="en-GB" sz="2600" noProof="0"/>
              <a:t>Poor oversight</a:t>
            </a:r>
          </a:p>
          <a:p>
            <a:pPr marL="0" indent="0" algn="ctr">
              <a:buNone/>
            </a:pPr>
            <a:endParaRPr lang="en-GB" sz="2600" noProof="0"/>
          </a:p>
          <a:p>
            <a:pPr marL="0" indent="0" algn="ctr">
              <a:buNone/>
            </a:pPr>
            <a:r>
              <a:rPr lang="en-GB" sz="2600" noProof="0"/>
              <a:t>Misconduct</a:t>
            </a:r>
          </a:p>
        </p:txBody>
      </p:sp>
      <p:cxnSp>
        <p:nvCxnSpPr>
          <p:cNvPr id="9" name="Straight Connector 8">
            <a:extLst>
              <a:ext uri="{FF2B5EF4-FFF2-40B4-BE49-F238E27FC236}">
                <a16:creationId xmlns:a16="http://schemas.microsoft.com/office/drawing/2014/main" id="{2DFF834D-E5D3-F627-CECF-8707EBAF4EBA}"/>
              </a:ext>
            </a:extLst>
          </p:cNvPr>
          <p:cNvCxnSpPr>
            <a:cxnSpLocks/>
          </p:cNvCxnSpPr>
          <p:nvPr/>
        </p:nvCxnSpPr>
        <p:spPr>
          <a:xfrm>
            <a:off x="4150469" y="4435812"/>
            <a:ext cx="3891063" cy="0"/>
          </a:xfrm>
          <a:prstGeom prst="line">
            <a:avLst/>
          </a:prstGeom>
          <a:ln w="25400">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9964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FF09-B2B7-D71A-496D-0DD53B2D996F}"/>
              </a:ext>
            </a:extLst>
          </p:cNvPr>
          <p:cNvSpPr>
            <a:spLocks noGrp="1"/>
          </p:cNvSpPr>
          <p:nvPr>
            <p:ph type="title"/>
          </p:nvPr>
        </p:nvSpPr>
        <p:spPr/>
        <p:txBody>
          <a:bodyPr/>
          <a:lstStyle/>
          <a:p>
            <a:r>
              <a:rPr lang="en-GB" noProof="0"/>
              <a:t>Who is responsible?</a:t>
            </a:r>
          </a:p>
        </p:txBody>
      </p:sp>
    </p:spTree>
    <p:extLst>
      <p:ext uri="{BB962C8B-B14F-4D97-AF65-F5344CB8AC3E}">
        <p14:creationId xmlns:p14="http://schemas.microsoft.com/office/powerpoint/2010/main" val="934047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3D3C61C-E4E1-8F4B-BE10-ED12825FA29F}"/>
              </a:ext>
            </a:extLst>
          </p:cNvPr>
          <p:cNvSpPr/>
          <p:nvPr/>
        </p:nvSpPr>
        <p:spPr>
          <a:xfrm>
            <a:off x="3702000" y="1196976"/>
            <a:ext cx="4788000" cy="4787900"/>
          </a:xfrm>
          <a:prstGeom prst="ellipse">
            <a:avLst/>
          </a:prstGeom>
          <a:solidFill>
            <a:schemeClr val="accent1">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to Serif"/>
                <a:ea typeface="+mn-ea"/>
                <a:cs typeface="+mn-cs"/>
              </a:rPr>
              <a:t>          </a:t>
            </a:r>
          </a:p>
        </p:txBody>
      </p:sp>
      <p:sp>
        <p:nvSpPr>
          <p:cNvPr id="11" name="Oval 10">
            <a:extLst>
              <a:ext uri="{FF2B5EF4-FFF2-40B4-BE49-F238E27FC236}">
                <a16:creationId xmlns:a16="http://schemas.microsoft.com/office/drawing/2014/main" id="{6D83B9A1-2C1E-BF49-A1A6-A12CC9D57D73}"/>
              </a:ext>
            </a:extLst>
          </p:cNvPr>
          <p:cNvSpPr/>
          <p:nvPr/>
        </p:nvSpPr>
        <p:spPr>
          <a:xfrm>
            <a:off x="4229204" y="2251282"/>
            <a:ext cx="3733592" cy="37335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to Serif"/>
                <a:ea typeface="+mn-ea"/>
                <a:cs typeface="+mn-cs"/>
              </a:rPr>
              <a:t>          </a:t>
            </a:r>
          </a:p>
        </p:txBody>
      </p:sp>
      <p:sp>
        <p:nvSpPr>
          <p:cNvPr id="3" name="TextBox 2">
            <a:extLst>
              <a:ext uri="{FF2B5EF4-FFF2-40B4-BE49-F238E27FC236}">
                <a16:creationId xmlns:a16="http://schemas.microsoft.com/office/drawing/2014/main" id="{B643BEC2-2F30-CA46-A634-B6FFEF0D8636}"/>
              </a:ext>
            </a:extLst>
          </p:cNvPr>
          <p:cNvSpPr txBox="1"/>
          <p:nvPr/>
        </p:nvSpPr>
        <p:spPr>
          <a:xfrm>
            <a:off x="4229204" y="1325841"/>
            <a:ext cx="373359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2222"/>
                </a:solidFill>
                <a:effectLst/>
                <a:uLnTx/>
                <a:uFillTx/>
                <a:ea typeface="+mn-ea"/>
                <a:cs typeface="+mn-cs"/>
              </a:rPr>
              <a:t>Research system: </a:t>
            </a:r>
            <a:br>
              <a:rPr kumimoji="0" lang="en-GB" sz="1600" b="0" i="0" u="none" strike="noStrike" kern="1200" cap="none" spc="0" normalizeH="0" baseline="0" noProof="0">
                <a:ln>
                  <a:noFill/>
                </a:ln>
                <a:solidFill>
                  <a:srgbClr val="222222"/>
                </a:solidFill>
                <a:effectLst/>
                <a:uLnTx/>
                <a:uFillTx/>
                <a:ea typeface="+mn-ea"/>
                <a:cs typeface="+mn-cs"/>
              </a:rPr>
            </a:br>
            <a:r>
              <a:rPr kumimoji="0" lang="en-GB" sz="1600" b="0" i="0" u="none" strike="noStrike" kern="1200" cap="none" spc="0" normalizeH="0" baseline="0" noProof="0">
                <a:ln>
                  <a:noFill/>
                </a:ln>
                <a:solidFill>
                  <a:srgbClr val="222222"/>
                </a:solidFill>
                <a:effectLst/>
                <a:uLnTx/>
                <a:uFillTx/>
                <a:ea typeface="+mn-ea"/>
                <a:cs typeface="+mn-cs"/>
              </a:rPr>
              <a:t>funders, publishers, </a:t>
            </a:r>
            <a:br>
              <a:rPr kumimoji="0" lang="en-GB" sz="1600" b="0" i="0" u="none" strike="noStrike" kern="1200" cap="none" spc="0" normalizeH="0" baseline="0" noProof="0">
                <a:ln>
                  <a:noFill/>
                </a:ln>
                <a:solidFill>
                  <a:srgbClr val="222222"/>
                </a:solidFill>
                <a:effectLst/>
                <a:uLnTx/>
                <a:uFillTx/>
                <a:ea typeface="+mn-ea"/>
                <a:cs typeface="+mn-cs"/>
              </a:rPr>
            </a:br>
            <a:r>
              <a:rPr kumimoji="0" lang="en-GB" sz="1600" b="0" i="0" u="none" strike="noStrike" kern="1200" cap="none" spc="0" normalizeH="0" baseline="0" noProof="0">
                <a:ln>
                  <a:noFill/>
                </a:ln>
                <a:solidFill>
                  <a:srgbClr val="222222"/>
                </a:solidFill>
                <a:effectLst/>
                <a:uLnTx/>
                <a:uFillTx/>
                <a:ea typeface="+mn-ea"/>
                <a:cs typeface="+mn-cs"/>
              </a:rPr>
              <a:t>academies, professional societies</a:t>
            </a:r>
          </a:p>
        </p:txBody>
      </p:sp>
      <p:sp>
        <p:nvSpPr>
          <p:cNvPr id="13" name="Oval 12">
            <a:extLst>
              <a:ext uri="{FF2B5EF4-FFF2-40B4-BE49-F238E27FC236}">
                <a16:creationId xmlns:a16="http://schemas.microsoft.com/office/drawing/2014/main" id="{F0FEF79F-ACEC-E541-89D2-94BF909091CF}"/>
              </a:ext>
            </a:extLst>
          </p:cNvPr>
          <p:cNvSpPr/>
          <p:nvPr/>
        </p:nvSpPr>
        <p:spPr>
          <a:xfrm>
            <a:off x="4734019" y="3260912"/>
            <a:ext cx="2723963" cy="272396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to Serif"/>
                <a:ea typeface="+mn-ea"/>
                <a:cs typeface="+mn-cs"/>
              </a:rPr>
              <a:t>          </a:t>
            </a:r>
          </a:p>
        </p:txBody>
      </p:sp>
      <p:sp>
        <p:nvSpPr>
          <p:cNvPr id="14" name="TextBox 13">
            <a:extLst>
              <a:ext uri="{FF2B5EF4-FFF2-40B4-BE49-F238E27FC236}">
                <a16:creationId xmlns:a16="http://schemas.microsoft.com/office/drawing/2014/main" id="{3582ED9F-618E-4748-9F05-7751794247FE}"/>
              </a:ext>
            </a:extLst>
          </p:cNvPr>
          <p:cNvSpPr txBox="1"/>
          <p:nvPr/>
        </p:nvSpPr>
        <p:spPr>
          <a:xfrm>
            <a:off x="4596868" y="2635133"/>
            <a:ext cx="29982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2222"/>
                </a:solidFill>
                <a:effectLst/>
                <a:uLnTx/>
                <a:uFillTx/>
                <a:ea typeface="+mn-ea"/>
                <a:cs typeface="+mn-cs"/>
              </a:rPr>
              <a:t>Institute</a:t>
            </a:r>
          </a:p>
        </p:txBody>
      </p:sp>
      <p:sp>
        <p:nvSpPr>
          <p:cNvPr id="15" name="TextBox 14">
            <a:extLst>
              <a:ext uri="{FF2B5EF4-FFF2-40B4-BE49-F238E27FC236}">
                <a16:creationId xmlns:a16="http://schemas.microsoft.com/office/drawing/2014/main" id="{BB7870A0-3F75-DF41-85EC-8A04AD597767}"/>
              </a:ext>
            </a:extLst>
          </p:cNvPr>
          <p:cNvSpPr txBox="1"/>
          <p:nvPr/>
        </p:nvSpPr>
        <p:spPr>
          <a:xfrm>
            <a:off x="4596868" y="3555136"/>
            <a:ext cx="29982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2222"/>
                </a:solidFill>
                <a:effectLst/>
                <a:uLnTx/>
                <a:uFillTx/>
                <a:ea typeface="+mn-ea"/>
                <a:cs typeface="+mn-cs"/>
              </a:rPr>
              <a:t>Lab</a:t>
            </a:r>
          </a:p>
        </p:txBody>
      </p:sp>
      <p:sp>
        <p:nvSpPr>
          <p:cNvPr id="16" name="Oval 15">
            <a:extLst>
              <a:ext uri="{FF2B5EF4-FFF2-40B4-BE49-F238E27FC236}">
                <a16:creationId xmlns:a16="http://schemas.microsoft.com/office/drawing/2014/main" id="{4DB1F66B-A2BE-7147-9464-6FB8839ABDD1}"/>
              </a:ext>
            </a:extLst>
          </p:cNvPr>
          <p:cNvSpPr/>
          <p:nvPr/>
        </p:nvSpPr>
        <p:spPr>
          <a:xfrm>
            <a:off x="5144852" y="4082578"/>
            <a:ext cx="1902297" cy="19022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to Serif"/>
                <a:ea typeface="+mn-ea"/>
                <a:cs typeface="+mn-cs"/>
              </a:rPr>
              <a:t>          </a:t>
            </a:r>
          </a:p>
        </p:txBody>
      </p:sp>
      <p:sp>
        <p:nvSpPr>
          <p:cNvPr id="17" name="TextBox 16">
            <a:extLst>
              <a:ext uri="{FF2B5EF4-FFF2-40B4-BE49-F238E27FC236}">
                <a16:creationId xmlns:a16="http://schemas.microsoft.com/office/drawing/2014/main" id="{42D50705-F4A1-8E45-A591-E759964B2F09}"/>
              </a:ext>
            </a:extLst>
          </p:cNvPr>
          <p:cNvSpPr txBox="1"/>
          <p:nvPr/>
        </p:nvSpPr>
        <p:spPr>
          <a:xfrm>
            <a:off x="4596868" y="4741338"/>
            <a:ext cx="29982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2222"/>
                </a:solidFill>
                <a:effectLst/>
                <a:uLnTx/>
                <a:uFillTx/>
                <a:ea typeface="+mn-ea"/>
                <a:cs typeface="+mn-cs"/>
              </a:rPr>
              <a:t>Individual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2222"/>
                </a:solidFill>
                <a:effectLst/>
                <a:uLnTx/>
                <a:uFillTx/>
                <a:ea typeface="+mn-ea"/>
                <a:cs typeface="+mn-cs"/>
              </a:rPr>
              <a:t>researcher</a:t>
            </a:r>
          </a:p>
        </p:txBody>
      </p:sp>
      <p:sp>
        <p:nvSpPr>
          <p:cNvPr id="6" name="Title 5">
            <a:extLst>
              <a:ext uri="{FF2B5EF4-FFF2-40B4-BE49-F238E27FC236}">
                <a16:creationId xmlns:a16="http://schemas.microsoft.com/office/drawing/2014/main" id="{071A165C-37DF-220C-A4C2-8067554D18F8}"/>
              </a:ext>
            </a:extLst>
          </p:cNvPr>
          <p:cNvSpPr>
            <a:spLocks noGrp="1"/>
          </p:cNvSpPr>
          <p:nvPr>
            <p:ph type="title"/>
          </p:nvPr>
        </p:nvSpPr>
        <p:spPr/>
        <p:txBody>
          <a:bodyPr>
            <a:normAutofit/>
          </a:bodyPr>
          <a:lstStyle/>
          <a:p>
            <a:r>
              <a:rPr lang="en-GB" noProof="0"/>
              <a:t>Responsibility is shared across the system</a:t>
            </a:r>
          </a:p>
        </p:txBody>
      </p:sp>
    </p:spTree>
    <p:extLst>
      <p:ext uri="{BB962C8B-B14F-4D97-AF65-F5344CB8AC3E}">
        <p14:creationId xmlns:p14="http://schemas.microsoft.com/office/powerpoint/2010/main" val="103178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3" grpId="0"/>
      <p:bldP spid="13" grpId="0" animBg="1"/>
      <p:bldP spid="14" grpId="0"/>
      <p:bldP spid="15" grpId="0"/>
      <p:bldP spid="16" grpId="0" animBg="1"/>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FB512CF2-38D0-CD45-B5FA-FC422FC22F7C}"/>
              </a:ext>
            </a:extLst>
          </p:cNvPr>
          <p:cNvSpPr>
            <a:spLocks noGrp="1" noChangeArrowheads="1"/>
          </p:cNvSpPr>
          <p:nvPr>
            <p:ph type="title"/>
          </p:nvPr>
        </p:nvSpPr>
        <p:spPr>
          <a:xfrm>
            <a:off x="911226" y="3122613"/>
            <a:ext cx="10369549" cy="612774"/>
          </a:xfrm>
        </p:spPr>
        <p:txBody>
          <a:bodyPr anchor="t">
            <a:normAutofit/>
          </a:bodyPr>
          <a:lstStyle/>
          <a:p>
            <a:pPr algn="ctr"/>
            <a:r>
              <a:rPr lang="en-GB" u="sng" noProof="0"/>
              <a:t>your</a:t>
            </a:r>
            <a:r>
              <a:rPr lang="en-GB" noProof="0"/>
              <a:t> responsibilities</a:t>
            </a:r>
          </a:p>
        </p:txBody>
      </p:sp>
      <p:sp>
        <p:nvSpPr>
          <p:cNvPr id="2" name="TextBox 1">
            <a:extLst>
              <a:ext uri="{FF2B5EF4-FFF2-40B4-BE49-F238E27FC236}">
                <a16:creationId xmlns:a16="http://schemas.microsoft.com/office/drawing/2014/main" id="{8AE7D6D9-E996-2401-D610-FBBAACB96D41}"/>
              </a:ext>
            </a:extLst>
          </p:cNvPr>
          <p:cNvSpPr txBox="1"/>
          <p:nvPr/>
        </p:nvSpPr>
        <p:spPr>
          <a:xfrm>
            <a:off x="3175044" y="1538400"/>
            <a:ext cx="548030"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PIs</a:t>
            </a:r>
          </a:p>
        </p:txBody>
      </p:sp>
      <p:sp>
        <p:nvSpPr>
          <p:cNvPr id="3" name="TextBox 2">
            <a:extLst>
              <a:ext uri="{FF2B5EF4-FFF2-40B4-BE49-F238E27FC236}">
                <a16:creationId xmlns:a16="http://schemas.microsoft.com/office/drawing/2014/main" id="{F8BE838B-32DA-E0BB-448C-461F74C53BEC}"/>
              </a:ext>
            </a:extLst>
          </p:cNvPr>
          <p:cNvSpPr txBox="1"/>
          <p:nvPr/>
        </p:nvSpPr>
        <p:spPr>
          <a:xfrm>
            <a:off x="4401976" y="2069849"/>
            <a:ext cx="1242412"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Post-docs</a:t>
            </a:r>
          </a:p>
        </p:txBody>
      </p:sp>
      <p:sp>
        <p:nvSpPr>
          <p:cNvPr id="4" name="TextBox 3">
            <a:extLst>
              <a:ext uri="{FF2B5EF4-FFF2-40B4-BE49-F238E27FC236}">
                <a16:creationId xmlns:a16="http://schemas.microsoft.com/office/drawing/2014/main" id="{9EC626BE-BCC5-6C57-8B50-7BC267AA5FFD}"/>
              </a:ext>
            </a:extLst>
          </p:cNvPr>
          <p:cNvSpPr txBox="1"/>
          <p:nvPr/>
        </p:nvSpPr>
        <p:spPr>
          <a:xfrm>
            <a:off x="1848667" y="5180068"/>
            <a:ext cx="1660480"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PhD students</a:t>
            </a:r>
          </a:p>
        </p:txBody>
      </p:sp>
      <p:sp>
        <p:nvSpPr>
          <p:cNvPr id="5" name="TextBox 4">
            <a:extLst>
              <a:ext uri="{FF2B5EF4-FFF2-40B4-BE49-F238E27FC236}">
                <a16:creationId xmlns:a16="http://schemas.microsoft.com/office/drawing/2014/main" id="{85D57644-BFC8-9115-0168-0E79765F9ECC}"/>
              </a:ext>
            </a:extLst>
          </p:cNvPr>
          <p:cNvSpPr txBox="1"/>
          <p:nvPr/>
        </p:nvSpPr>
        <p:spPr>
          <a:xfrm>
            <a:off x="6510644" y="4220479"/>
            <a:ext cx="1588295"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Statisticians</a:t>
            </a:r>
          </a:p>
        </p:txBody>
      </p:sp>
      <p:sp>
        <p:nvSpPr>
          <p:cNvPr id="6" name="TextBox 5">
            <a:extLst>
              <a:ext uri="{FF2B5EF4-FFF2-40B4-BE49-F238E27FC236}">
                <a16:creationId xmlns:a16="http://schemas.microsoft.com/office/drawing/2014/main" id="{9011109B-163B-5503-95ED-714A9BEEF654}"/>
              </a:ext>
            </a:extLst>
          </p:cNvPr>
          <p:cNvSpPr txBox="1"/>
          <p:nvPr/>
        </p:nvSpPr>
        <p:spPr>
          <a:xfrm>
            <a:off x="7735617" y="5333438"/>
            <a:ext cx="1977477"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Master students</a:t>
            </a:r>
          </a:p>
        </p:txBody>
      </p:sp>
      <p:sp>
        <p:nvSpPr>
          <p:cNvPr id="7" name="TextBox 6">
            <a:extLst>
              <a:ext uri="{FF2B5EF4-FFF2-40B4-BE49-F238E27FC236}">
                <a16:creationId xmlns:a16="http://schemas.microsoft.com/office/drawing/2014/main" id="{B7C27B72-4EE6-73C8-7F53-E5FB0460E210}"/>
              </a:ext>
            </a:extLst>
          </p:cNvPr>
          <p:cNvSpPr txBox="1"/>
          <p:nvPr/>
        </p:nvSpPr>
        <p:spPr>
          <a:xfrm>
            <a:off x="493129" y="3652442"/>
            <a:ext cx="1887608"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Heads of depts.</a:t>
            </a:r>
          </a:p>
        </p:txBody>
      </p:sp>
      <p:sp>
        <p:nvSpPr>
          <p:cNvPr id="8" name="TextBox 7">
            <a:extLst>
              <a:ext uri="{FF2B5EF4-FFF2-40B4-BE49-F238E27FC236}">
                <a16:creationId xmlns:a16="http://schemas.microsoft.com/office/drawing/2014/main" id="{049F43DB-31D2-4B70-A741-A391C0849DC2}"/>
              </a:ext>
            </a:extLst>
          </p:cNvPr>
          <p:cNvSpPr txBox="1"/>
          <p:nvPr/>
        </p:nvSpPr>
        <p:spPr>
          <a:xfrm>
            <a:off x="8913680" y="1562324"/>
            <a:ext cx="1097255"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Readers</a:t>
            </a:r>
          </a:p>
        </p:txBody>
      </p:sp>
      <p:sp>
        <p:nvSpPr>
          <p:cNvPr id="9" name="TextBox 8">
            <a:extLst>
              <a:ext uri="{FF2B5EF4-FFF2-40B4-BE49-F238E27FC236}">
                <a16:creationId xmlns:a16="http://schemas.microsoft.com/office/drawing/2014/main" id="{79D0B4A6-6F8B-0F82-0173-3DEAD12809C8}"/>
              </a:ext>
            </a:extLst>
          </p:cNvPr>
          <p:cNvSpPr txBox="1"/>
          <p:nvPr/>
        </p:nvSpPr>
        <p:spPr>
          <a:xfrm>
            <a:off x="9681007" y="2501221"/>
            <a:ext cx="1362827"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Reviewers</a:t>
            </a:r>
          </a:p>
        </p:txBody>
      </p:sp>
      <p:sp>
        <p:nvSpPr>
          <p:cNvPr id="10" name="TextBox 9">
            <a:extLst>
              <a:ext uri="{FF2B5EF4-FFF2-40B4-BE49-F238E27FC236}">
                <a16:creationId xmlns:a16="http://schemas.microsoft.com/office/drawing/2014/main" id="{D3883E17-021E-14FB-2966-9DC5C00462E1}"/>
              </a:ext>
            </a:extLst>
          </p:cNvPr>
          <p:cNvSpPr txBox="1"/>
          <p:nvPr/>
        </p:nvSpPr>
        <p:spPr>
          <a:xfrm>
            <a:off x="7180804" y="2173996"/>
            <a:ext cx="1098905"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Authors</a:t>
            </a:r>
          </a:p>
        </p:txBody>
      </p:sp>
      <p:sp>
        <p:nvSpPr>
          <p:cNvPr id="11" name="TextBox 10">
            <a:extLst>
              <a:ext uri="{FF2B5EF4-FFF2-40B4-BE49-F238E27FC236}">
                <a16:creationId xmlns:a16="http://schemas.microsoft.com/office/drawing/2014/main" id="{81219B41-C4E3-0D73-7E9C-8F9E56ABF169}"/>
              </a:ext>
            </a:extLst>
          </p:cNvPr>
          <p:cNvSpPr txBox="1"/>
          <p:nvPr/>
        </p:nvSpPr>
        <p:spPr>
          <a:xfrm>
            <a:off x="4938019" y="4975894"/>
            <a:ext cx="2243573"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Heads of institutes</a:t>
            </a:r>
          </a:p>
        </p:txBody>
      </p:sp>
      <p:sp>
        <p:nvSpPr>
          <p:cNvPr id="13" name="TextBox 12">
            <a:extLst>
              <a:ext uri="{FF2B5EF4-FFF2-40B4-BE49-F238E27FC236}">
                <a16:creationId xmlns:a16="http://schemas.microsoft.com/office/drawing/2014/main" id="{51554399-5464-E64D-2A2B-DD2B7878D728}"/>
              </a:ext>
            </a:extLst>
          </p:cNvPr>
          <p:cNvSpPr txBox="1"/>
          <p:nvPr/>
        </p:nvSpPr>
        <p:spPr>
          <a:xfrm>
            <a:off x="3267234" y="4453536"/>
            <a:ext cx="1009332"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Editors</a:t>
            </a:r>
          </a:p>
        </p:txBody>
      </p:sp>
      <p:sp>
        <p:nvSpPr>
          <p:cNvPr id="14" name="TextBox 13">
            <a:extLst>
              <a:ext uri="{FF2B5EF4-FFF2-40B4-BE49-F238E27FC236}">
                <a16:creationId xmlns:a16="http://schemas.microsoft.com/office/drawing/2014/main" id="{01545B58-40B0-EBE5-EE29-AA4AA56BA8AD}"/>
              </a:ext>
            </a:extLst>
          </p:cNvPr>
          <p:cNvSpPr txBox="1"/>
          <p:nvPr/>
        </p:nvSpPr>
        <p:spPr>
          <a:xfrm>
            <a:off x="9323301" y="4147070"/>
            <a:ext cx="1779763"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Lab managers</a:t>
            </a:r>
          </a:p>
        </p:txBody>
      </p:sp>
      <p:sp>
        <p:nvSpPr>
          <p:cNvPr id="17" name="TextBox 16">
            <a:extLst>
              <a:ext uri="{FF2B5EF4-FFF2-40B4-BE49-F238E27FC236}">
                <a16:creationId xmlns:a16="http://schemas.microsoft.com/office/drawing/2014/main" id="{F669C7BE-C1CC-9B73-47B2-854024300733}"/>
              </a:ext>
            </a:extLst>
          </p:cNvPr>
          <p:cNvSpPr txBox="1"/>
          <p:nvPr/>
        </p:nvSpPr>
        <p:spPr>
          <a:xfrm>
            <a:off x="5317742" y="1290579"/>
            <a:ext cx="1538288"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Supervisors</a:t>
            </a:r>
          </a:p>
        </p:txBody>
      </p:sp>
      <p:sp>
        <p:nvSpPr>
          <p:cNvPr id="16" name="TextBox 15">
            <a:extLst>
              <a:ext uri="{FF2B5EF4-FFF2-40B4-BE49-F238E27FC236}">
                <a16:creationId xmlns:a16="http://schemas.microsoft.com/office/drawing/2014/main" id="{3340432A-A83A-2FAA-7ABA-FEE7AAA47EEC}"/>
              </a:ext>
            </a:extLst>
          </p:cNvPr>
          <p:cNvSpPr txBox="1"/>
          <p:nvPr/>
        </p:nvSpPr>
        <p:spPr>
          <a:xfrm>
            <a:off x="1264156" y="2323501"/>
            <a:ext cx="1712769" cy="408623"/>
          </a:xfrm>
          <a:prstGeom prst="roundRect">
            <a:avLst/>
          </a:prstGeom>
          <a:solidFill>
            <a:schemeClr val="accent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Data curators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C8217C7A-F616-5048-87A5-770FEB6E4B23}"/>
              </a:ext>
            </a:extLst>
          </p:cNvPr>
          <p:cNvSpPr>
            <a:spLocks noGrp="1" noChangeArrowheads="1"/>
          </p:cNvSpPr>
          <p:nvPr>
            <p:ph type="title"/>
          </p:nvPr>
        </p:nvSpPr>
        <p:spPr>
          <a:xfrm>
            <a:off x="911226" y="3121301"/>
            <a:ext cx="10369549" cy="612774"/>
          </a:xfrm>
        </p:spPr>
        <p:txBody>
          <a:bodyPr anchor="t">
            <a:noAutofit/>
          </a:bodyPr>
          <a:lstStyle/>
          <a:p>
            <a:pPr algn="ctr"/>
            <a:r>
              <a:rPr lang="en-GB" u="sng" noProof="0"/>
              <a:t>our</a:t>
            </a:r>
            <a:r>
              <a:rPr lang="en-GB" noProof="0"/>
              <a:t> responsibilities</a:t>
            </a:r>
          </a:p>
        </p:txBody>
      </p:sp>
      <p:sp>
        <p:nvSpPr>
          <p:cNvPr id="2" name="TextBox 1">
            <a:extLst>
              <a:ext uri="{FF2B5EF4-FFF2-40B4-BE49-F238E27FC236}">
                <a16:creationId xmlns:a16="http://schemas.microsoft.com/office/drawing/2014/main" id="{D94EF9FF-3419-D342-EF40-C8348B379EE1}"/>
              </a:ext>
            </a:extLst>
          </p:cNvPr>
          <p:cNvSpPr txBox="1"/>
          <p:nvPr/>
        </p:nvSpPr>
        <p:spPr>
          <a:xfrm>
            <a:off x="4466365" y="2276243"/>
            <a:ext cx="1125297"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Funders</a:t>
            </a:r>
          </a:p>
        </p:txBody>
      </p:sp>
      <p:sp>
        <p:nvSpPr>
          <p:cNvPr id="3" name="TextBox 2">
            <a:extLst>
              <a:ext uri="{FF2B5EF4-FFF2-40B4-BE49-F238E27FC236}">
                <a16:creationId xmlns:a16="http://schemas.microsoft.com/office/drawing/2014/main" id="{17465468-421F-0E26-BDF4-9C1C48517236}"/>
              </a:ext>
            </a:extLst>
          </p:cNvPr>
          <p:cNvSpPr txBox="1"/>
          <p:nvPr/>
        </p:nvSpPr>
        <p:spPr>
          <a:xfrm>
            <a:off x="1299125" y="1195248"/>
            <a:ext cx="2792247"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Scientific organizations</a:t>
            </a:r>
          </a:p>
        </p:txBody>
      </p:sp>
      <p:sp>
        <p:nvSpPr>
          <p:cNvPr id="4" name="TextBox 3">
            <a:extLst>
              <a:ext uri="{FF2B5EF4-FFF2-40B4-BE49-F238E27FC236}">
                <a16:creationId xmlns:a16="http://schemas.microsoft.com/office/drawing/2014/main" id="{5F427412-8351-9237-886C-75E3E5B80F06}"/>
              </a:ext>
            </a:extLst>
          </p:cNvPr>
          <p:cNvSpPr txBox="1"/>
          <p:nvPr/>
        </p:nvSpPr>
        <p:spPr>
          <a:xfrm>
            <a:off x="5404688" y="4326248"/>
            <a:ext cx="1382621"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Publishers</a:t>
            </a:r>
          </a:p>
        </p:txBody>
      </p:sp>
      <p:sp>
        <p:nvSpPr>
          <p:cNvPr id="5" name="TextBox 4">
            <a:extLst>
              <a:ext uri="{FF2B5EF4-FFF2-40B4-BE49-F238E27FC236}">
                <a16:creationId xmlns:a16="http://schemas.microsoft.com/office/drawing/2014/main" id="{691FC696-D8C7-C219-3276-5DE1DB34569D}"/>
              </a:ext>
            </a:extLst>
          </p:cNvPr>
          <p:cNvSpPr txBox="1"/>
          <p:nvPr/>
        </p:nvSpPr>
        <p:spPr>
          <a:xfrm>
            <a:off x="6467043" y="1521024"/>
            <a:ext cx="2497932"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Scientific academies</a:t>
            </a:r>
          </a:p>
        </p:txBody>
      </p:sp>
      <p:sp>
        <p:nvSpPr>
          <p:cNvPr id="6" name="TextBox 5">
            <a:extLst>
              <a:ext uri="{FF2B5EF4-FFF2-40B4-BE49-F238E27FC236}">
                <a16:creationId xmlns:a16="http://schemas.microsoft.com/office/drawing/2014/main" id="{3730CFA8-748D-0092-F3FA-BD80DA8AB2C0}"/>
              </a:ext>
            </a:extLst>
          </p:cNvPr>
          <p:cNvSpPr txBox="1"/>
          <p:nvPr/>
        </p:nvSpPr>
        <p:spPr>
          <a:xfrm>
            <a:off x="1305599" y="4536314"/>
            <a:ext cx="2779298"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Research organizations</a:t>
            </a:r>
          </a:p>
        </p:txBody>
      </p:sp>
      <p:sp>
        <p:nvSpPr>
          <p:cNvPr id="7" name="TextBox 6">
            <a:extLst>
              <a:ext uri="{FF2B5EF4-FFF2-40B4-BE49-F238E27FC236}">
                <a16:creationId xmlns:a16="http://schemas.microsoft.com/office/drawing/2014/main" id="{AB3EEBB4-B7B7-0270-AE5D-A7D96DE14554}"/>
              </a:ext>
            </a:extLst>
          </p:cNvPr>
          <p:cNvSpPr txBox="1"/>
          <p:nvPr/>
        </p:nvSpPr>
        <p:spPr>
          <a:xfrm>
            <a:off x="8592491" y="4310402"/>
            <a:ext cx="1528125"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Universities</a:t>
            </a:r>
          </a:p>
        </p:txBody>
      </p:sp>
      <p:sp>
        <p:nvSpPr>
          <p:cNvPr id="8" name="TextBox 7">
            <a:extLst>
              <a:ext uri="{FF2B5EF4-FFF2-40B4-BE49-F238E27FC236}">
                <a16:creationId xmlns:a16="http://schemas.microsoft.com/office/drawing/2014/main" id="{A8A0A8F8-4CE9-60E6-7D4C-CB25F3DD96D6}"/>
              </a:ext>
            </a:extLst>
          </p:cNvPr>
          <p:cNvSpPr txBox="1"/>
          <p:nvPr/>
        </p:nvSpPr>
        <p:spPr>
          <a:xfrm>
            <a:off x="6357316" y="5306444"/>
            <a:ext cx="1758521" cy="408623"/>
          </a:xfrm>
          <a:prstGeom prst="roundRect">
            <a:avLst/>
          </a:prstGeom>
          <a:noFill/>
          <a:ln w="28575">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222222"/>
                </a:solidFill>
                <a:effectLst/>
                <a:uLnTx/>
                <a:uFillTx/>
                <a:ea typeface="+mn-ea"/>
                <a:cs typeface="+mn-cs"/>
              </a:rPr>
              <a:t>Policy makers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27B3-7F3B-6A26-D5A2-7322A6906DD3}"/>
              </a:ext>
            </a:extLst>
          </p:cNvPr>
          <p:cNvSpPr>
            <a:spLocks noGrp="1"/>
          </p:cNvSpPr>
          <p:nvPr>
            <p:ph type="title"/>
          </p:nvPr>
        </p:nvSpPr>
        <p:spPr/>
        <p:txBody>
          <a:bodyPr/>
          <a:lstStyle/>
          <a:p>
            <a:r>
              <a:rPr lang="en-GB" noProof="0"/>
              <a:t>Systemic factors</a:t>
            </a:r>
          </a:p>
        </p:txBody>
      </p:sp>
      <p:sp>
        <p:nvSpPr>
          <p:cNvPr id="3" name="Content Placeholder 2">
            <a:extLst>
              <a:ext uri="{FF2B5EF4-FFF2-40B4-BE49-F238E27FC236}">
                <a16:creationId xmlns:a16="http://schemas.microsoft.com/office/drawing/2014/main" id="{4CA5BEF8-C23E-D24E-18C0-FBB67E4C970D}"/>
              </a:ext>
            </a:extLst>
          </p:cNvPr>
          <p:cNvSpPr>
            <a:spLocks noGrp="1"/>
          </p:cNvSpPr>
          <p:nvPr>
            <p:ph idx="1"/>
          </p:nvPr>
        </p:nvSpPr>
        <p:spPr/>
        <p:txBody>
          <a:bodyPr vert="horz" lIns="91440" tIns="45720" rIns="91440" bIns="45720" rtlCol="0" anchor="t">
            <a:normAutofit/>
          </a:bodyPr>
          <a:lstStyle/>
          <a:p>
            <a:r>
              <a:rPr lang="en-GB" noProof="0"/>
              <a:t>Research assessment based largely on quantitative measures</a:t>
            </a:r>
          </a:p>
          <a:p>
            <a:r>
              <a:rPr lang="en-GB" noProof="0"/>
              <a:t>Publish-or-perish culture</a:t>
            </a:r>
          </a:p>
          <a:p>
            <a:r>
              <a:rPr lang="en-GB" noProof="0"/>
              <a:t>Increasingly competition for fellowships, grants and jobs</a:t>
            </a:r>
          </a:p>
          <a:p>
            <a:r>
              <a:rPr lang="en-GB" noProof="0"/>
              <a:t>Precarious career structures</a:t>
            </a:r>
          </a:p>
        </p:txBody>
      </p:sp>
    </p:spTree>
    <p:extLst>
      <p:ext uri="{BB962C8B-B14F-4D97-AF65-F5344CB8AC3E}">
        <p14:creationId xmlns:p14="http://schemas.microsoft.com/office/powerpoint/2010/main" val="289229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193F0-F8E9-C34E-C294-D056F1857933}"/>
              </a:ext>
            </a:extLst>
          </p:cNvPr>
          <p:cNvSpPr>
            <a:spLocks noGrp="1"/>
          </p:cNvSpPr>
          <p:nvPr>
            <p:ph type="title"/>
          </p:nvPr>
        </p:nvSpPr>
        <p:spPr/>
        <p:txBody>
          <a:bodyPr>
            <a:normAutofit/>
          </a:bodyPr>
          <a:lstStyle/>
          <a:p>
            <a:r>
              <a:rPr lang="en-GB" noProof="0"/>
              <a:t>Research assessment</a:t>
            </a:r>
          </a:p>
        </p:txBody>
      </p:sp>
      <p:sp>
        <p:nvSpPr>
          <p:cNvPr id="4" name="Rounded Rectangle 3">
            <a:extLst>
              <a:ext uri="{FF2B5EF4-FFF2-40B4-BE49-F238E27FC236}">
                <a16:creationId xmlns:a16="http://schemas.microsoft.com/office/drawing/2014/main" id="{E88A6C03-EB01-4C48-80C1-F6CA46097EFE}"/>
              </a:ext>
            </a:extLst>
          </p:cNvPr>
          <p:cNvSpPr/>
          <p:nvPr/>
        </p:nvSpPr>
        <p:spPr>
          <a:xfrm>
            <a:off x="767687" y="2946597"/>
            <a:ext cx="3389207" cy="1839147"/>
          </a:xfrm>
          <a:prstGeom prst="round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TextBox 4">
            <a:extLst>
              <a:ext uri="{FF2B5EF4-FFF2-40B4-BE49-F238E27FC236}">
                <a16:creationId xmlns:a16="http://schemas.microsoft.com/office/drawing/2014/main" id="{536FFB7C-F69D-AF8E-733B-5F9B2F5C0278}"/>
              </a:ext>
            </a:extLst>
          </p:cNvPr>
          <p:cNvSpPr txBox="1"/>
          <p:nvPr/>
        </p:nvSpPr>
        <p:spPr>
          <a:xfrm>
            <a:off x="911226" y="3404505"/>
            <a:ext cx="2937022" cy="923330"/>
          </a:xfrm>
          <a:prstGeom prst="rect">
            <a:avLst/>
          </a:prstGeom>
          <a:noFill/>
        </p:spPr>
        <p:txBody>
          <a:bodyPr wrap="none" rtlCol="0">
            <a:spAutoFit/>
          </a:bodyPr>
          <a:lstStyle/>
          <a:p>
            <a:r>
              <a:rPr lang="en-GB" b="1" noProof="0"/>
              <a:t>What</a:t>
            </a:r>
            <a:r>
              <a:rPr lang="en-GB" noProof="0"/>
              <a:t> is assessed </a:t>
            </a:r>
          </a:p>
          <a:p>
            <a:endParaRPr lang="en-GB" noProof="0"/>
          </a:p>
          <a:p>
            <a:r>
              <a:rPr lang="en-GB" b="1" noProof="0"/>
              <a:t>How</a:t>
            </a:r>
            <a:r>
              <a:rPr lang="en-GB" noProof="0"/>
              <a:t> quality is measured</a:t>
            </a:r>
          </a:p>
        </p:txBody>
      </p:sp>
      <p:sp>
        <p:nvSpPr>
          <p:cNvPr id="6" name="TextBox 5">
            <a:extLst>
              <a:ext uri="{FF2B5EF4-FFF2-40B4-BE49-F238E27FC236}">
                <a16:creationId xmlns:a16="http://schemas.microsoft.com/office/drawing/2014/main" id="{52A615A2-F548-9ADE-0FC1-2318C39CE7A7}"/>
              </a:ext>
            </a:extLst>
          </p:cNvPr>
          <p:cNvSpPr txBox="1"/>
          <p:nvPr/>
        </p:nvSpPr>
        <p:spPr>
          <a:xfrm>
            <a:off x="5371251" y="3127506"/>
            <a:ext cx="3219819" cy="1477328"/>
          </a:xfrm>
          <a:prstGeom prst="rect">
            <a:avLst/>
          </a:prstGeom>
          <a:noFill/>
          <a:ln w="25400">
            <a:solidFill>
              <a:schemeClr val="accent1"/>
            </a:solidFill>
          </a:ln>
        </p:spPr>
        <p:txBody>
          <a:bodyPr wrap="square" rtlCol="0">
            <a:spAutoFit/>
          </a:bodyPr>
          <a:lstStyle/>
          <a:p>
            <a:pPr marL="285750" indent="-285750">
              <a:buFont typeface="Arial" panose="020B0604020202020204" pitchFamily="34" charset="0"/>
              <a:buChar char="•"/>
            </a:pPr>
            <a:r>
              <a:rPr lang="en-GB" noProof="0"/>
              <a:t>What researchers do</a:t>
            </a:r>
          </a:p>
          <a:p>
            <a:pPr marL="285750" indent="-285750">
              <a:buFont typeface="Arial" panose="020B0604020202020204" pitchFamily="34" charset="0"/>
              <a:buChar char="•"/>
            </a:pPr>
            <a:r>
              <a:rPr lang="en-GB" noProof="0"/>
              <a:t>How they do it</a:t>
            </a:r>
          </a:p>
          <a:p>
            <a:pPr marL="285750" indent="-285750">
              <a:buFont typeface="Arial" panose="020B0604020202020204" pitchFamily="34" charset="0"/>
              <a:buChar char="•"/>
            </a:pPr>
            <a:r>
              <a:rPr lang="en-GB" noProof="0"/>
              <a:t>What they prioritise</a:t>
            </a:r>
          </a:p>
          <a:p>
            <a:pPr marL="285750" indent="-285750">
              <a:buFont typeface="Arial" panose="020B0604020202020204" pitchFamily="34" charset="0"/>
              <a:buChar char="•"/>
            </a:pPr>
            <a:r>
              <a:rPr lang="en-GB" noProof="0"/>
              <a:t>Incentives and “rules of the game”</a:t>
            </a:r>
          </a:p>
        </p:txBody>
      </p:sp>
      <p:sp>
        <p:nvSpPr>
          <p:cNvPr id="7" name="TextBox 6">
            <a:extLst>
              <a:ext uri="{FF2B5EF4-FFF2-40B4-BE49-F238E27FC236}">
                <a16:creationId xmlns:a16="http://schemas.microsoft.com/office/drawing/2014/main" id="{6333B261-3EFB-EE85-BEF7-2980D51C7BDC}"/>
              </a:ext>
            </a:extLst>
          </p:cNvPr>
          <p:cNvSpPr txBox="1"/>
          <p:nvPr/>
        </p:nvSpPr>
        <p:spPr>
          <a:xfrm>
            <a:off x="911226" y="1952625"/>
            <a:ext cx="3102131" cy="369332"/>
          </a:xfrm>
          <a:prstGeom prst="rect">
            <a:avLst/>
          </a:prstGeom>
          <a:noFill/>
        </p:spPr>
        <p:txBody>
          <a:bodyPr wrap="none" rtlCol="0">
            <a:spAutoFit/>
          </a:bodyPr>
          <a:lstStyle/>
          <a:p>
            <a:pPr algn="ctr"/>
            <a:r>
              <a:rPr lang="en-GB" b="1" noProof="0"/>
              <a:t>How research is assessed</a:t>
            </a:r>
          </a:p>
        </p:txBody>
      </p:sp>
      <p:sp>
        <p:nvSpPr>
          <p:cNvPr id="8" name="TextBox 7">
            <a:extLst>
              <a:ext uri="{FF2B5EF4-FFF2-40B4-BE49-F238E27FC236}">
                <a16:creationId xmlns:a16="http://schemas.microsoft.com/office/drawing/2014/main" id="{6BA83FDB-4B06-44C8-52B3-DB49BAB92F83}"/>
              </a:ext>
            </a:extLst>
          </p:cNvPr>
          <p:cNvSpPr txBox="1"/>
          <p:nvPr/>
        </p:nvSpPr>
        <p:spPr>
          <a:xfrm>
            <a:off x="5638484" y="1952625"/>
            <a:ext cx="2685351" cy="369332"/>
          </a:xfrm>
          <a:prstGeom prst="rect">
            <a:avLst/>
          </a:prstGeom>
          <a:noFill/>
        </p:spPr>
        <p:txBody>
          <a:bodyPr wrap="none" rtlCol="0">
            <a:spAutoFit/>
          </a:bodyPr>
          <a:lstStyle/>
          <a:p>
            <a:pPr algn="ctr"/>
            <a:r>
              <a:rPr lang="en-GB" b="1" noProof="0"/>
              <a:t>How research is done</a:t>
            </a:r>
          </a:p>
        </p:txBody>
      </p:sp>
      <p:sp>
        <p:nvSpPr>
          <p:cNvPr id="9" name="Right Arrow 8">
            <a:extLst>
              <a:ext uri="{FF2B5EF4-FFF2-40B4-BE49-F238E27FC236}">
                <a16:creationId xmlns:a16="http://schemas.microsoft.com/office/drawing/2014/main" id="{F6D50CB8-9548-8F34-E705-607E1EBDF4FF}"/>
              </a:ext>
            </a:extLst>
          </p:cNvPr>
          <p:cNvSpPr/>
          <p:nvPr/>
        </p:nvSpPr>
        <p:spPr>
          <a:xfrm>
            <a:off x="4448342" y="3633000"/>
            <a:ext cx="631461" cy="466341"/>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Right Arrow 10">
            <a:extLst>
              <a:ext uri="{FF2B5EF4-FFF2-40B4-BE49-F238E27FC236}">
                <a16:creationId xmlns:a16="http://schemas.microsoft.com/office/drawing/2014/main" id="{FB87E25B-8E81-E0EA-66F5-1797176484EC}"/>
              </a:ext>
            </a:extLst>
          </p:cNvPr>
          <p:cNvSpPr/>
          <p:nvPr/>
        </p:nvSpPr>
        <p:spPr>
          <a:xfrm>
            <a:off x="8882519" y="3633000"/>
            <a:ext cx="631461" cy="466341"/>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TextBox 11">
            <a:extLst>
              <a:ext uri="{FF2B5EF4-FFF2-40B4-BE49-F238E27FC236}">
                <a16:creationId xmlns:a16="http://schemas.microsoft.com/office/drawing/2014/main" id="{A22D4E30-C1BF-C60C-D9CB-71ACE08FD282}"/>
              </a:ext>
            </a:extLst>
          </p:cNvPr>
          <p:cNvSpPr txBox="1"/>
          <p:nvPr/>
        </p:nvSpPr>
        <p:spPr>
          <a:xfrm>
            <a:off x="9805429" y="3543005"/>
            <a:ext cx="1715399" cy="646331"/>
          </a:xfrm>
          <a:prstGeom prst="rect">
            <a:avLst/>
          </a:prstGeom>
          <a:noFill/>
          <a:ln>
            <a:solidFill>
              <a:schemeClr val="accent1"/>
            </a:solidFill>
          </a:ln>
        </p:spPr>
        <p:txBody>
          <a:bodyPr wrap="square" rtlCol="0">
            <a:spAutoFit/>
          </a:bodyPr>
          <a:lstStyle/>
          <a:p>
            <a:r>
              <a:rPr lang="en-GB" noProof="0"/>
              <a:t>Career advancement</a:t>
            </a:r>
          </a:p>
        </p:txBody>
      </p:sp>
      <p:sp>
        <p:nvSpPr>
          <p:cNvPr id="3" name="Source line">
            <a:extLst>
              <a:ext uri="{FF2B5EF4-FFF2-40B4-BE49-F238E27FC236}">
                <a16:creationId xmlns:a16="http://schemas.microsoft.com/office/drawing/2014/main" id="{DE72ABB8-1E5D-26D9-92EE-6B927EE2F33C}"/>
              </a:ext>
            </a:extLst>
          </p:cNvPr>
          <p:cNvSpPr txBox="1"/>
          <p:nvPr/>
        </p:nvSpPr>
        <p:spPr>
          <a:xfrm>
            <a:off x="1828800" y="6463469"/>
            <a:ext cx="9902952" cy="138499"/>
          </a:xfrm>
          <a:prstGeom prst="rect">
            <a:avLst/>
          </a:prstGeom>
          <a:noFill/>
        </p:spPr>
        <p:txBody>
          <a:bodyPr wrap="square" lIns="0" tIns="0" rIns="0" bIns="0" anchor="b">
            <a:spAutoFit/>
          </a:bodyPr>
          <a:lstStyle/>
          <a:p>
            <a:pPr algn="r"/>
            <a:r>
              <a:rPr lang="en-GB" sz="900" i="1">
                <a:solidFill>
                  <a:srgbClr val="595959"/>
                </a:solidFill>
                <a:latin typeface="+mn-lt"/>
              </a:rPr>
              <a:t>Sources: DORA (2012); </a:t>
            </a:r>
            <a:r>
              <a:rPr lang="en-GB" sz="900" i="1" err="1">
                <a:solidFill>
                  <a:srgbClr val="595959"/>
                </a:solidFill>
                <a:latin typeface="+mn-lt"/>
              </a:rPr>
              <a:t>CoARA</a:t>
            </a:r>
            <a:r>
              <a:rPr lang="en-GB" sz="900" i="1">
                <a:solidFill>
                  <a:srgbClr val="595959"/>
                </a:solidFill>
                <a:latin typeface="+mn-lt"/>
              </a:rPr>
              <a:t> (2022)</a:t>
            </a:r>
          </a:p>
        </p:txBody>
      </p:sp>
    </p:spTree>
    <p:extLst>
      <p:ext uri="{BB962C8B-B14F-4D97-AF65-F5344CB8AC3E}">
        <p14:creationId xmlns:p14="http://schemas.microsoft.com/office/powerpoint/2010/main" val="1905308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143C-AE26-08C5-0035-9335AA8D12C8}"/>
              </a:ext>
            </a:extLst>
          </p:cNvPr>
          <p:cNvSpPr>
            <a:spLocks noGrp="1"/>
          </p:cNvSpPr>
          <p:nvPr>
            <p:ph type="title"/>
          </p:nvPr>
        </p:nvSpPr>
        <p:spPr/>
        <p:txBody>
          <a:bodyPr>
            <a:normAutofit fontScale="90000"/>
          </a:bodyPr>
          <a:lstStyle/>
          <a:p>
            <a:r>
              <a:rPr lang="en-GB" noProof="0"/>
              <a:t>Publish-or-perish culture</a:t>
            </a:r>
            <a:br>
              <a:rPr lang="en-GB" noProof="0"/>
            </a:br>
            <a:endParaRPr lang="en-GB" noProof="0"/>
          </a:p>
        </p:txBody>
      </p:sp>
      <p:sp>
        <p:nvSpPr>
          <p:cNvPr id="3" name="Content Placeholder 2">
            <a:extLst>
              <a:ext uri="{FF2B5EF4-FFF2-40B4-BE49-F238E27FC236}">
                <a16:creationId xmlns:a16="http://schemas.microsoft.com/office/drawing/2014/main" id="{70054890-D6BE-0E55-F8DE-33F2B98B1231}"/>
              </a:ext>
            </a:extLst>
          </p:cNvPr>
          <p:cNvSpPr>
            <a:spLocks noGrp="1"/>
          </p:cNvSpPr>
          <p:nvPr>
            <p:ph idx="1"/>
          </p:nvPr>
        </p:nvSpPr>
        <p:spPr/>
        <p:txBody>
          <a:bodyPr vert="horz" lIns="91440" tIns="45720" rIns="91440" bIns="45720" rtlCol="0" anchor="t">
            <a:normAutofit/>
          </a:bodyPr>
          <a:lstStyle/>
          <a:p>
            <a:r>
              <a:rPr lang="en-GB" noProof="0"/>
              <a:t>Academic careers depend heavily on publications</a:t>
            </a:r>
          </a:p>
          <a:p>
            <a:r>
              <a:rPr lang="en-GB" noProof="0"/>
              <a:t>Prestige of journals is often treated as a sign of quality</a:t>
            </a:r>
          </a:p>
          <a:p>
            <a:r>
              <a:rPr lang="en-GB" noProof="0"/>
              <a:t>Publications shape access to funding, jobs, promotion and recognition</a:t>
            </a:r>
          </a:p>
          <a:p>
            <a:r>
              <a:rPr lang="en-GB" noProof="0"/>
              <a:t>Result: This creates constant pressure to publish</a:t>
            </a:r>
          </a:p>
        </p:txBody>
      </p:sp>
    </p:spTree>
    <p:extLst>
      <p:ext uri="{BB962C8B-B14F-4D97-AF65-F5344CB8AC3E}">
        <p14:creationId xmlns:p14="http://schemas.microsoft.com/office/powerpoint/2010/main" val="2334312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0929C-6D11-6F48-5FF5-A2A9D5801888}"/>
              </a:ext>
            </a:extLst>
          </p:cNvPr>
          <p:cNvSpPr>
            <a:spLocks noGrp="1"/>
          </p:cNvSpPr>
          <p:nvPr>
            <p:ph type="title"/>
          </p:nvPr>
        </p:nvSpPr>
        <p:spPr/>
        <p:txBody>
          <a:bodyPr/>
          <a:lstStyle/>
          <a:p>
            <a:r>
              <a:rPr lang="en-US"/>
              <a:t>AI risks to research integrity</a:t>
            </a:r>
          </a:p>
        </p:txBody>
      </p:sp>
      <p:sp>
        <p:nvSpPr>
          <p:cNvPr id="7" name="TextBox 6">
            <a:extLst>
              <a:ext uri="{FF2B5EF4-FFF2-40B4-BE49-F238E27FC236}">
                <a16:creationId xmlns:a16="http://schemas.microsoft.com/office/drawing/2014/main" id="{29BEF97C-F4A5-2C58-F905-7A5A745EC525}"/>
              </a:ext>
            </a:extLst>
          </p:cNvPr>
          <p:cNvSpPr txBox="1"/>
          <p:nvPr/>
        </p:nvSpPr>
        <p:spPr>
          <a:xfrm>
            <a:off x="911226" y="1196975"/>
            <a:ext cx="7465671" cy="338554"/>
          </a:xfrm>
          <a:prstGeom prst="rect">
            <a:avLst/>
          </a:prstGeom>
          <a:noFill/>
        </p:spPr>
        <p:txBody>
          <a:bodyPr wrap="square" rtlCol="0">
            <a:spAutoFit/>
          </a:bodyPr>
          <a:lstStyle/>
          <a:p>
            <a:r>
              <a:rPr lang="en-US" sz="1600">
                <a:latin typeface="Noto Serif" panose="02020600060500020200" pitchFamily="18" charset="0"/>
                <a:ea typeface="Noto Serif" panose="02020600060500020200" pitchFamily="18" charset="0"/>
                <a:cs typeface="Noto Serif" panose="02020600060500020200" pitchFamily="18" charset="0"/>
              </a:rPr>
              <a:t>Generative AI puts trust under pressure</a:t>
            </a:r>
          </a:p>
        </p:txBody>
      </p:sp>
      <p:sp>
        <p:nvSpPr>
          <p:cNvPr id="3" name="TextBox 2">
            <a:extLst>
              <a:ext uri="{FF2B5EF4-FFF2-40B4-BE49-F238E27FC236}">
                <a16:creationId xmlns:a16="http://schemas.microsoft.com/office/drawing/2014/main" id="{3388926E-CE15-8E26-248B-467B1B6D8605}"/>
              </a:ext>
            </a:extLst>
          </p:cNvPr>
          <p:cNvSpPr txBox="1"/>
          <p:nvPr/>
        </p:nvSpPr>
        <p:spPr>
          <a:xfrm>
            <a:off x="914400" y="1783080"/>
            <a:ext cx="3264408" cy="3520440"/>
          </a:xfrm>
          <a:prstGeom prst="rect">
            <a:avLst/>
          </a:prstGeom>
          <a:noFill/>
          <a:ln>
            <a:solidFill>
              <a:schemeClr val="accent1"/>
            </a:solidFill>
          </a:ln>
        </p:spPr>
        <p:txBody>
          <a:bodyPr wrap="square" rtlCol="0"/>
          <a:lstStyle/>
          <a:p>
            <a:pPr>
              <a:spcBef>
                <a:spcPts val="400"/>
              </a:spcBef>
            </a:pPr>
            <a:r>
              <a:rPr lang="en-US" sz="1400" b="1"/>
              <a:t>In research</a:t>
            </a:r>
          </a:p>
          <a:p>
            <a:pPr marL="228600" indent="-228600">
              <a:spcBef>
                <a:spcPts val="400"/>
              </a:spcBef>
              <a:buSzPct val="150000"/>
              <a:buChar char="•"/>
            </a:pPr>
            <a:r>
              <a:rPr lang="en-US" sz="1300"/>
              <a:t>AI-generated hypothesis, analysis or conclusions used without human verification</a:t>
            </a:r>
          </a:p>
          <a:p>
            <a:pPr marL="228600" indent="-228600">
              <a:spcBef>
                <a:spcPts val="400"/>
              </a:spcBef>
              <a:buSzPct val="150000"/>
              <a:buChar char="•"/>
            </a:pPr>
            <a:r>
              <a:rPr lang="en-US" sz="1300"/>
              <a:t>Hallucinated facts</a:t>
            </a:r>
          </a:p>
          <a:p>
            <a:pPr marL="228600" indent="-228600">
              <a:spcBef>
                <a:spcPts val="400"/>
              </a:spcBef>
              <a:buSzPct val="150000"/>
              <a:buChar char="•"/>
            </a:pPr>
            <a:r>
              <a:rPr lang="en-US" sz="1300"/>
              <a:t>Fabrication: AI-generated data or images used without validation</a:t>
            </a:r>
          </a:p>
          <a:p>
            <a:pPr marL="228600" indent="-228600">
              <a:spcBef>
                <a:spcPts val="400"/>
              </a:spcBef>
              <a:buSzPct val="150000"/>
              <a:buChar char="•"/>
            </a:pPr>
            <a:r>
              <a:rPr lang="en-US" sz="1300"/>
              <a:t>Falsification: AI-assisted manipulation of images and data</a:t>
            </a:r>
          </a:p>
          <a:p>
            <a:pPr marL="228600" indent="-228600">
              <a:spcBef>
                <a:spcPts val="400"/>
              </a:spcBef>
              <a:buSzPct val="150000"/>
              <a:buChar char="•"/>
            </a:pPr>
            <a:r>
              <a:rPr lang="en-US" sz="1300"/>
              <a:t>Confidential data, e.g. patients’ data, uploaded to </a:t>
            </a:r>
            <a:r>
              <a:rPr lang="en-US" sz="1300">
                <a:solidFill>
                  <a:schemeClr val="tx1"/>
                </a:solidFill>
              </a:rPr>
              <a:t>AI tools without confidentiality guarantees</a:t>
            </a:r>
          </a:p>
          <a:p>
            <a:pPr marL="228600" indent="-228600">
              <a:spcBef>
                <a:spcPts val="400"/>
              </a:spcBef>
              <a:buSzPct val="150000"/>
              <a:buChar char="•"/>
            </a:pPr>
            <a:r>
              <a:rPr lang="en-GB" sz="1300"/>
              <a:t>Over-reliance on AI weakens researchers' skills and judgement</a:t>
            </a:r>
            <a:endParaRPr lang="en-US" sz="1300">
              <a:solidFill>
                <a:schemeClr val="tx1"/>
              </a:solidFill>
            </a:endParaRPr>
          </a:p>
        </p:txBody>
      </p:sp>
      <p:sp>
        <p:nvSpPr>
          <p:cNvPr id="9" name="TextBox 8">
            <a:extLst>
              <a:ext uri="{FF2B5EF4-FFF2-40B4-BE49-F238E27FC236}">
                <a16:creationId xmlns:a16="http://schemas.microsoft.com/office/drawing/2014/main" id="{89A795B1-59A8-E64D-A1B7-4D0C299B06E2}"/>
              </a:ext>
            </a:extLst>
          </p:cNvPr>
          <p:cNvSpPr txBox="1"/>
          <p:nvPr/>
        </p:nvSpPr>
        <p:spPr>
          <a:xfrm>
            <a:off x="4462272" y="1783080"/>
            <a:ext cx="3264408" cy="3520440"/>
          </a:xfrm>
          <a:prstGeom prst="rect">
            <a:avLst/>
          </a:prstGeom>
          <a:noFill/>
          <a:ln>
            <a:solidFill>
              <a:schemeClr val="accent1"/>
            </a:solidFill>
          </a:ln>
        </p:spPr>
        <p:txBody>
          <a:bodyPr wrap="square" lIns="91440" tIns="45720" rIns="91440" bIns="45720" anchor="t"/>
          <a:lstStyle/>
          <a:p>
            <a:pPr>
              <a:spcBef>
                <a:spcPts val="400"/>
              </a:spcBef>
            </a:pPr>
            <a:r>
              <a:rPr lang="en-US" sz="1400" b="1"/>
              <a:t>In publishing</a:t>
            </a:r>
          </a:p>
          <a:p>
            <a:pPr marL="228600" indent="-228600">
              <a:spcBef>
                <a:spcPts val="400"/>
              </a:spcBef>
              <a:buSzPct val="150000"/>
              <a:buChar char="•"/>
            </a:pPr>
            <a:r>
              <a:rPr lang="en-GB" sz="1300">
                <a:solidFill>
                  <a:schemeClr val="tx1"/>
                </a:solidFill>
              </a:rPr>
              <a:t>Fake papers produced at industrial scale by paper mills</a:t>
            </a:r>
            <a:endParaRPr lang="en-US" sz="1300">
              <a:solidFill>
                <a:schemeClr val="tx1"/>
              </a:solidFill>
            </a:endParaRPr>
          </a:p>
          <a:p>
            <a:pPr marL="228600" indent="-228600">
              <a:spcBef>
                <a:spcPts val="400"/>
              </a:spcBef>
              <a:buSzPct val="150000"/>
              <a:buChar char="•"/>
            </a:pPr>
            <a:r>
              <a:rPr lang="en-US" sz="1300">
                <a:solidFill>
                  <a:schemeClr val="tx1"/>
                </a:solidFill>
              </a:rPr>
              <a:t>AI-generated data or images presented as real experiment results</a:t>
            </a:r>
          </a:p>
          <a:p>
            <a:pPr marL="228600" indent="-228600">
              <a:spcBef>
                <a:spcPts val="400"/>
              </a:spcBef>
              <a:buSzPct val="150000"/>
              <a:buChar char="•"/>
            </a:pPr>
            <a:r>
              <a:rPr lang="en-US" sz="1300">
                <a:solidFill>
                  <a:schemeClr val="tx1"/>
                </a:solidFill>
              </a:rPr>
              <a:t>AI-generated work presented as the author’s own work</a:t>
            </a:r>
          </a:p>
          <a:p>
            <a:pPr marL="228600" indent="-228600">
              <a:spcBef>
                <a:spcPts val="400"/>
              </a:spcBef>
              <a:buSzPct val="150000"/>
              <a:buChar char="•"/>
            </a:pPr>
            <a:r>
              <a:rPr lang="en-GB" sz="1300">
                <a:solidFill>
                  <a:schemeClr val="tx1"/>
                </a:solidFill>
              </a:rPr>
              <a:t>Hallucinated references</a:t>
            </a:r>
          </a:p>
          <a:p>
            <a:pPr marL="228600" indent="-228600">
              <a:spcBef>
                <a:spcPts val="400"/>
              </a:spcBef>
              <a:buSzPct val="150000"/>
              <a:buChar char="•"/>
            </a:pPr>
            <a:r>
              <a:rPr lang="en-GB" sz="1300">
                <a:solidFill>
                  <a:schemeClr val="tx1"/>
                </a:solidFill>
              </a:rPr>
              <a:t>AI-assisted plagiarism: paraphrasing that evades plagiarism checks</a:t>
            </a:r>
          </a:p>
          <a:p>
            <a:pPr marL="228600" indent="-228600">
              <a:spcBef>
                <a:spcPts val="400"/>
              </a:spcBef>
              <a:buSzPct val="150000"/>
              <a:buChar char="•"/>
            </a:pPr>
            <a:r>
              <a:rPr lang="en-GB" sz="1300">
                <a:solidFill>
                  <a:schemeClr val="tx1"/>
                </a:solidFill>
              </a:rPr>
              <a:t>Peer review outsourced to AI: generic reviews, breach of confidentiality</a:t>
            </a:r>
          </a:p>
        </p:txBody>
      </p:sp>
      <p:sp>
        <p:nvSpPr>
          <p:cNvPr id="10" name="TextBox 9">
            <a:extLst>
              <a:ext uri="{FF2B5EF4-FFF2-40B4-BE49-F238E27FC236}">
                <a16:creationId xmlns:a16="http://schemas.microsoft.com/office/drawing/2014/main" id="{65622A7B-AEBB-033A-923E-B436256B3284}"/>
              </a:ext>
            </a:extLst>
          </p:cNvPr>
          <p:cNvSpPr txBox="1"/>
          <p:nvPr/>
        </p:nvSpPr>
        <p:spPr>
          <a:xfrm>
            <a:off x="8010144" y="1783080"/>
            <a:ext cx="3264408" cy="3520440"/>
          </a:xfrm>
          <a:prstGeom prst="rect">
            <a:avLst/>
          </a:prstGeom>
          <a:noFill/>
          <a:ln>
            <a:solidFill>
              <a:schemeClr val="accent1"/>
            </a:solidFill>
          </a:ln>
        </p:spPr>
        <p:txBody>
          <a:bodyPr wrap="square"/>
          <a:lstStyle/>
          <a:p>
            <a:pPr>
              <a:spcBef>
                <a:spcPts val="400"/>
              </a:spcBef>
            </a:pPr>
            <a:r>
              <a:rPr lang="en-US" sz="1400" b="1"/>
              <a:t>In funding</a:t>
            </a:r>
          </a:p>
          <a:p>
            <a:pPr marL="228600" indent="-228600">
              <a:spcBef>
                <a:spcPts val="400"/>
              </a:spcBef>
              <a:buSzPct val="150000"/>
              <a:buChar char="•"/>
            </a:pPr>
            <a:r>
              <a:rPr lang="en-GB" sz="1300">
                <a:solidFill>
                  <a:srgbClr val="222222"/>
                </a:solidFill>
              </a:rPr>
              <a:t>AI-generated research ideas presented as the applicant’s own</a:t>
            </a:r>
          </a:p>
          <a:p>
            <a:pPr marL="228600" indent="-228600">
              <a:spcBef>
                <a:spcPts val="400"/>
              </a:spcBef>
              <a:buSzPct val="150000"/>
              <a:buChar char="•"/>
            </a:pPr>
            <a:r>
              <a:rPr lang="en-GB" sz="1300">
                <a:solidFill>
                  <a:srgbClr val="222222"/>
                </a:solidFill>
              </a:rPr>
              <a:t>Fabricated preliminary data, references or claims in proposals</a:t>
            </a:r>
          </a:p>
          <a:p>
            <a:pPr marL="228600" indent="-228600">
              <a:spcBef>
                <a:spcPts val="400"/>
              </a:spcBef>
              <a:buSzPct val="150000"/>
              <a:buChar char="•"/>
            </a:pPr>
            <a:r>
              <a:rPr lang="en-GB" sz="1300">
                <a:solidFill>
                  <a:srgbClr val="222222"/>
                </a:solidFill>
              </a:rPr>
              <a:t>AI-generated reviews declared as the reviewer’s own</a:t>
            </a:r>
          </a:p>
          <a:p>
            <a:pPr marL="228600" indent="-228600">
              <a:spcBef>
                <a:spcPts val="400"/>
              </a:spcBef>
              <a:buSzPct val="150000"/>
              <a:buChar char="•"/>
            </a:pPr>
            <a:r>
              <a:rPr lang="en-GB" sz="1300">
                <a:solidFill>
                  <a:srgbClr val="222222"/>
                </a:solidFill>
              </a:rPr>
              <a:t>Confidential proposals fed into AI tools </a:t>
            </a:r>
            <a:r>
              <a:rPr lang="en-US" sz="1300">
                <a:solidFill>
                  <a:schemeClr val="tx1"/>
                </a:solidFill>
              </a:rPr>
              <a:t>without confidentiality guarantees</a:t>
            </a:r>
            <a:endParaRPr lang="en-GB" sz="1300">
              <a:solidFill>
                <a:srgbClr val="222222"/>
              </a:solidFill>
            </a:endParaRPr>
          </a:p>
          <a:p>
            <a:pPr marL="228600" indent="-228600">
              <a:spcBef>
                <a:spcPts val="400"/>
              </a:spcBef>
              <a:buSzPct val="150000"/>
              <a:buChar char="•"/>
            </a:pPr>
            <a:r>
              <a:rPr lang="en-GB" sz="1300">
                <a:solidFill>
                  <a:srgbClr val="222222"/>
                </a:solidFill>
              </a:rPr>
              <a:t>Funding decisions delegated to opaque, potentially biased AI-based scores </a:t>
            </a:r>
          </a:p>
        </p:txBody>
      </p:sp>
      <p:sp>
        <p:nvSpPr>
          <p:cNvPr id="11" name="TextBox 10">
            <a:extLst>
              <a:ext uri="{FF2B5EF4-FFF2-40B4-BE49-F238E27FC236}">
                <a16:creationId xmlns:a16="http://schemas.microsoft.com/office/drawing/2014/main" id="{1155B8AB-C4E9-B7B0-977B-4C8E98A3C5A7}"/>
              </a:ext>
            </a:extLst>
          </p:cNvPr>
          <p:cNvSpPr txBox="1"/>
          <p:nvPr/>
        </p:nvSpPr>
        <p:spPr>
          <a:xfrm>
            <a:off x="914400" y="5468112"/>
            <a:ext cx="10360152" cy="502920"/>
          </a:xfrm>
          <a:prstGeom prst="rect">
            <a:avLst/>
          </a:prstGeom>
          <a:noFill/>
          <a:ln w="28575">
            <a:solidFill>
              <a:schemeClr val="accent1"/>
            </a:solidFill>
          </a:ln>
        </p:spPr>
        <p:txBody>
          <a:bodyPr wrap="square" rtlCol="0" anchor="ctr"/>
          <a:lstStyle/>
          <a:p>
            <a:r>
              <a:rPr lang="en-US" sz="1400"/>
              <a:t>Not all new in kind: AI makes “traditional” misconduct cheaper, faster and harder to detect, while human responsibility remains unchanged.</a:t>
            </a:r>
          </a:p>
        </p:txBody>
      </p:sp>
      <p:sp>
        <p:nvSpPr>
          <p:cNvPr id="12" name="Source line">
            <a:extLst>
              <a:ext uri="{FF2B5EF4-FFF2-40B4-BE49-F238E27FC236}">
                <a16:creationId xmlns:a16="http://schemas.microsoft.com/office/drawing/2014/main" id="{EEFE8585-D10E-1552-D1B8-974FE8A615A5}"/>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UK Research Integrity Office (2025); Blau et al. (2024); European Commission (2026); The Royal Society (2024); Van Noorden (2023), Nature.</a:t>
            </a:r>
          </a:p>
        </p:txBody>
      </p:sp>
    </p:spTree>
    <p:extLst>
      <p:ext uri="{BB962C8B-B14F-4D97-AF65-F5344CB8AC3E}">
        <p14:creationId xmlns:p14="http://schemas.microsoft.com/office/powerpoint/2010/main" val="2103251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B74BE-BF15-4097-EF33-CD9773ED0980}"/>
              </a:ext>
            </a:extLst>
          </p:cNvPr>
          <p:cNvSpPr>
            <a:spLocks noGrp="1"/>
          </p:cNvSpPr>
          <p:nvPr>
            <p:ph type="title"/>
          </p:nvPr>
        </p:nvSpPr>
        <p:spPr/>
        <p:txBody>
          <a:bodyPr>
            <a:normAutofit fontScale="90000"/>
          </a:bodyPr>
          <a:lstStyle/>
          <a:p>
            <a:r>
              <a:rPr lang="en-US">
                <a:solidFill>
                  <a:prstClr val="black"/>
                </a:solidFill>
              </a:rPr>
              <a:t>AI and research integrity: What can researchers do?</a:t>
            </a:r>
            <a:endParaRPr lang="en-US"/>
          </a:p>
        </p:txBody>
      </p:sp>
      <p:sp>
        <p:nvSpPr>
          <p:cNvPr id="3" name="Text Placeholder 2">
            <a:extLst>
              <a:ext uri="{FF2B5EF4-FFF2-40B4-BE49-F238E27FC236}">
                <a16:creationId xmlns:a16="http://schemas.microsoft.com/office/drawing/2014/main" id="{A77DDE14-69F2-3AD3-2B7A-019BA87A5F66}"/>
              </a:ext>
            </a:extLst>
          </p:cNvPr>
          <p:cNvSpPr>
            <a:spLocks noGrp="1"/>
          </p:cNvSpPr>
          <p:nvPr>
            <p:ph idx="1"/>
          </p:nvPr>
        </p:nvSpPr>
        <p:spPr>
          <a:xfrm>
            <a:off x="911226" y="1952625"/>
            <a:ext cx="8902158" cy="4032250"/>
          </a:xfrm>
        </p:spPr>
        <p:txBody>
          <a:bodyPr vert="horz" lIns="91440" tIns="45720" rIns="91440" bIns="45720" rtlCol="0" anchor="t">
            <a:normAutofit fontScale="92500" lnSpcReduction="20000"/>
          </a:bodyPr>
          <a:lstStyle/>
          <a:p>
            <a:pPr marL="114300" indent="0">
              <a:buNone/>
            </a:pPr>
            <a:r>
              <a:rPr lang="en-GB" sz="1900">
                <a:solidFill>
                  <a:srgbClr val="000000"/>
                </a:solidFill>
                <a:latin typeface="Noto Serif" panose="02020600060500020200" pitchFamily="18" charset="0"/>
                <a:ea typeface="Noto Serif" panose="02020600060500020200" pitchFamily="18" charset="0"/>
                <a:cs typeface="Noto Serif" panose="02020600060500020200" pitchFamily="18" charset="0"/>
              </a:rPr>
              <a:t>Researchers can strengthen the </a:t>
            </a:r>
            <a:r>
              <a:rPr lang="en-GB" sz="1900" b="1">
                <a:solidFill>
                  <a:srgbClr val="000000"/>
                </a:solidFill>
                <a:latin typeface="Noto Serif" panose="02020600060500020200" pitchFamily="18" charset="0"/>
                <a:ea typeface="Noto Serif" panose="02020600060500020200" pitchFamily="18" charset="0"/>
                <a:cs typeface="Noto Serif" panose="02020600060500020200" pitchFamily="18" charset="0"/>
              </a:rPr>
              <a:t>trust</a:t>
            </a:r>
            <a:r>
              <a:rPr lang="en-GB" sz="1900">
                <a:solidFill>
                  <a:srgbClr val="000000"/>
                </a:solidFill>
                <a:latin typeface="Noto Serif" panose="02020600060500020200" pitchFamily="18" charset="0"/>
                <a:ea typeface="Noto Serif" panose="02020600060500020200" pitchFamily="18" charset="0"/>
                <a:cs typeface="Noto Serif" panose="02020600060500020200" pitchFamily="18" charset="0"/>
              </a:rPr>
              <a:t> system, for example:</a:t>
            </a:r>
          </a:p>
          <a:p>
            <a:pPr>
              <a:lnSpc>
                <a:spcPct val="150000"/>
              </a:lnSpc>
            </a:pPr>
            <a:r>
              <a:rPr lang="en-GB" sz="1700">
                <a:solidFill>
                  <a:srgbClr val="000000"/>
                </a:solidFill>
                <a:latin typeface="Noto Serif"/>
                <a:ea typeface="Noto Serif"/>
                <a:cs typeface="Noto Serif"/>
              </a:rPr>
              <a:t>Remain responsible for scientific output: verify all AI output, including references, for errors, bias, hallucinations, and inaccuracies</a:t>
            </a:r>
          </a:p>
          <a:p>
            <a:pPr>
              <a:lnSpc>
                <a:spcPct val="150000"/>
              </a:lnSpc>
            </a:pPr>
            <a:r>
              <a:rPr lang="en-GB" sz="1700">
                <a:solidFill>
                  <a:srgbClr val="000000"/>
                </a:solidFill>
                <a:latin typeface="Noto Serif"/>
                <a:ea typeface="Noto Serif"/>
                <a:cs typeface="Noto Serif"/>
              </a:rPr>
              <a:t>Disclose and attribute AI use transparently</a:t>
            </a:r>
          </a:p>
          <a:p>
            <a:pPr>
              <a:lnSpc>
                <a:spcPct val="150000"/>
              </a:lnSpc>
            </a:pPr>
            <a:r>
              <a:rPr lang="en-GB" sz="1700">
                <a:solidFill>
                  <a:srgbClr val="000000"/>
                </a:solidFill>
                <a:latin typeface="Noto Serif"/>
                <a:ea typeface="Noto Serif"/>
                <a:cs typeface="Noto Serif"/>
              </a:rPr>
              <a:t>Protect privacy, confidentiality and IP: no unpublished or sensitive work or personal data in AI tools without confidentiality guarantees</a:t>
            </a:r>
          </a:p>
          <a:p>
            <a:pPr>
              <a:lnSpc>
                <a:spcPct val="150000"/>
              </a:lnSpc>
            </a:pPr>
            <a:r>
              <a:rPr lang="en-GB" sz="1700">
                <a:solidFill>
                  <a:srgbClr val="000000"/>
                </a:solidFill>
                <a:latin typeface="Noto Serif"/>
                <a:ea typeface="Noto Serif"/>
                <a:cs typeface="Noto Serif"/>
              </a:rPr>
              <a:t>Practice open science: </a:t>
            </a:r>
            <a:r>
              <a:rPr lang="en-GB" sz="1700">
                <a:latin typeface="Noto Serif"/>
                <a:ea typeface="Noto Serif"/>
                <a:cs typeface="Noto Serif"/>
              </a:rPr>
              <a:t>share source</a:t>
            </a:r>
            <a:r>
              <a:rPr lang="en-GB" sz="1700">
                <a:solidFill>
                  <a:srgbClr val="000000"/>
                </a:solidFill>
                <a:latin typeface="Noto Serif"/>
                <a:ea typeface="Noto Serif"/>
                <a:cs typeface="Noto Serif"/>
              </a:rPr>
              <a:t> data, metadata and methods</a:t>
            </a:r>
            <a:endParaRPr lang="en-US" sz="1700">
              <a:solidFill>
                <a:srgbClr val="000000"/>
              </a:solidFill>
              <a:latin typeface="Noto Serif"/>
              <a:ea typeface="Noto Serif"/>
              <a:cs typeface="Noto Serif"/>
            </a:endParaRPr>
          </a:p>
          <a:p>
            <a:pPr>
              <a:lnSpc>
                <a:spcPct val="150000"/>
              </a:lnSpc>
            </a:pPr>
            <a:r>
              <a:rPr lang="en-US" sz="1700">
                <a:solidFill>
                  <a:srgbClr val="000000"/>
                </a:solidFill>
                <a:latin typeface="Noto Serif"/>
                <a:ea typeface="Noto Serif"/>
                <a:cs typeface="Noto Serif"/>
              </a:rPr>
              <a:t>Cite others’ work properly</a:t>
            </a:r>
          </a:p>
          <a:p>
            <a:pPr>
              <a:lnSpc>
                <a:spcPct val="150000"/>
              </a:lnSpc>
            </a:pPr>
            <a:r>
              <a:rPr lang="en-US" sz="1700">
                <a:solidFill>
                  <a:srgbClr val="000000"/>
                </a:solidFill>
                <a:latin typeface="Noto Serif"/>
                <a:ea typeface="Noto Serif"/>
                <a:cs typeface="Noto Serif"/>
              </a:rPr>
              <a:t>Refrain from substantial use of AI in peer review and evaluation of research proposals</a:t>
            </a:r>
            <a:endParaRPr lang="en-GB" sz="1700">
              <a:solidFill>
                <a:srgbClr val="000000"/>
              </a:solidFill>
              <a:latin typeface="Noto Serif"/>
              <a:ea typeface="Noto Serif"/>
              <a:cs typeface="Noto Serif"/>
            </a:endParaRPr>
          </a:p>
        </p:txBody>
      </p:sp>
      <p:sp>
        <p:nvSpPr>
          <p:cNvPr id="4" name="Source line">
            <a:extLst>
              <a:ext uri="{FF2B5EF4-FFF2-40B4-BE49-F238E27FC236}">
                <a16:creationId xmlns:a16="http://schemas.microsoft.com/office/drawing/2014/main" id="{73C15E00-8A39-C73A-FBC4-C117DF0F21CD}"/>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European Commission (2026); UK Research Integrity Office (2025); Blau et al. (2024); The Royal Society (2024).</a:t>
            </a:r>
          </a:p>
        </p:txBody>
      </p:sp>
    </p:spTree>
    <p:extLst>
      <p:ext uri="{BB962C8B-B14F-4D97-AF65-F5344CB8AC3E}">
        <p14:creationId xmlns:p14="http://schemas.microsoft.com/office/powerpoint/2010/main" val="17497244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49B4B-5FBA-AB00-D7F1-AC0B8C2860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DFD99-94EB-9E6F-4726-380DC60CEE0A}"/>
              </a:ext>
            </a:extLst>
          </p:cNvPr>
          <p:cNvSpPr>
            <a:spLocks noGrp="1"/>
          </p:cNvSpPr>
          <p:nvPr>
            <p:ph type="title"/>
          </p:nvPr>
        </p:nvSpPr>
        <p:spPr/>
        <p:txBody>
          <a:bodyPr/>
          <a:lstStyle/>
          <a:p>
            <a:r>
              <a:rPr lang="en-GB" noProof="0"/>
              <a:t>What can be done?</a:t>
            </a:r>
          </a:p>
        </p:txBody>
      </p:sp>
    </p:spTree>
    <p:extLst>
      <p:ext uri="{BB962C8B-B14F-4D97-AF65-F5344CB8AC3E}">
        <p14:creationId xmlns:p14="http://schemas.microsoft.com/office/powerpoint/2010/main" val="2171756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2B67F9BE-2C61-A4B9-BD99-9C1A13A831F0}"/>
              </a:ext>
            </a:extLst>
          </p:cNvPr>
          <p:cNvSpPr txBox="1">
            <a:spLocks/>
          </p:cNvSpPr>
          <p:nvPr/>
        </p:nvSpPr>
        <p:spPr>
          <a:xfrm>
            <a:off x="8352518" y="1952624"/>
            <a:ext cx="2928257" cy="4078039"/>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b="1" noProof="0"/>
              <a:t>Publishers</a:t>
            </a:r>
            <a:endParaRPr lang="en-GB" noProof="0"/>
          </a:p>
          <a:p>
            <a:pPr>
              <a:spcBef>
                <a:spcPts val="0"/>
              </a:spcBef>
            </a:pPr>
            <a:r>
              <a:rPr lang="en-GB" noProof="0"/>
              <a:t>Screen for integrity problems</a:t>
            </a:r>
          </a:p>
          <a:p>
            <a:pPr>
              <a:spcBef>
                <a:spcPts val="0"/>
              </a:spcBef>
            </a:pPr>
            <a:r>
              <a:rPr lang="en-GB" noProof="0"/>
              <a:t>Require better reporting and data transparency</a:t>
            </a:r>
          </a:p>
          <a:p>
            <a:pPr>
              <a:spcBef>
                <a:spcPts val="0"/>
              </a:spcBef>
            </a:pPr>
            <a:r>
              <a:rPr lang="en-GB" noProof="0"/>
              <a:t>Train editors and reviewers</a:t>
            </a:r>
          </a:p>
          <a:p>
            <a:pPr>
              <a:spcBef>
                <a:spcPts val="0"/>
              </a:spcBef>
            </a:pPr>
            <a:r>
              <a:rPr lang="en-GB" noProof="0"/>
              <a:t>Correct the record transparently</a:t>
            </a:r>
          </a:p>
        </p:txBody>
      </p:sp>
      <p:sp>
        <p:nvSpPr>
          <p:cNvPr id="6" name="Content Placeholder 3">
            <a:extLst>
              <a:ext uri="{FF2B5EF4-FFF2-40B4-BE49-F238E27FC236}">
                <a16:creationId xmlns:a16="http://schemas.microsoft.com/office/drawing/2014/main" id="{282AC283-7394-FCD7-E2CD-181678ABA9C9}"/>
              </a:ext>
            </a:extLst>
          </p:cNvPr>
          <p:cNvSpPr txBox="1">
            <a:spLocks/>
          </p:cNvSpPr>
          <p:nvPr/>
        </p:nvSpPr>
        <p:spPr>
          <a:xfrm>
            <a:off x="5020454" y="1952625"/>
            <a:ext cx="3051696" cy="4078039"/>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b="1" noProof="0"/>
              <a:t>Academies and societies</a:t>
            </a:r>
            <a:endParaRPr lang="en-GB" noProof="0"/>
          </a:p>
          <a:p>
            <a:pPr>
              <a:spcBef>
                <a:spcPts val="0"/>
              </a:spcBef>
            </a:pPr>
            <a:r>
              <a:rPr lang="en-GB" noProof="0"/>
              <a:t>Develop standards </a:t>
            </a:r>
            <a:br>
              <a:rPr lang="en-GB" noProof="0"/>
            </a:br>
            <a:r>
              <a:rPr lang="en-GB" noProof="0"/>
              <a:t>and guidance</a:t>
            </a:r>
          </a:p>
          <a:p>
            <a:pPr>
              <a:spcBef>
                <a:spcPts val="0"/>
              </a:spcBef>
            </a:pPr>
            <a:r>
              <a:rPr lang="en-GB" noProof="0"/>
              <a:t>Provide training</a:t>
            </a:r>
          </a:p>
          <a:p>
            <a:pPr>
              <a:spcBef>
                <a:spcPts val="0"/>
              </a:spcBef>
            </a:pPr>
            <a:r>
              <a:rPr lang="en-GB" noProof="0"/>
              <a:t>Promote responsible norms</a:t>
            </a:r>
          </a:p>
          <a:p>
            <a:pPr>
              <a:spcBef>
                <a:spcPts val="0"/>
              </a:spcBef>
            </a:pPr>
            <a:r>
              <a:rPr lang="en-GB" noProof="0"/>
              <a:t>Align prizes and recognition with integrity</a:t>
            </a:r>
          </a:p>
        </p:txBody>
      </p:sp>
      <p:sp>
        <p:nvSpPr>
          <p:cNvPr id="10" name="TextBox 9">
            <a:extLst>
              <a:ext uri="{FF2B5EF4-FFF2-40B4-BE49-F238E27FC236}">
                <a16:creationId xmlns:a16="http://schemas.microsoft.com/office/drawing/2014/main" id="{AC75B1C5-CC66-8E4C-ED1A-6820356E9059}"/>
              </a:ext>
            </a:extLst>
          </p:cNvPr>
          <p:cNvSpPr txBox="1"/>
          <p:nvPr/>
        </p:nvSpPr>
        <p:spPr>
          <a:xfrm>
            <a:off x="911224" y="1952625"/>
            <a:ext cx="3828863" cy="4078039"/>
          </a:xfrm>
          <a:prstGeom prst="rect">
            <a:avLst/>
          </a:prstGeom>
          <a:noFill/>
          <a:ln>
            <a:solidFill>
              <a:schemeClr val="accent1"/>
            </a:solidFill>
          </a:ln>
        </p:spPr>
        <p:txBody>
          <a:bodyPr wrap="square" rtlCol="0">
            <a:spAutoFit/>
          </a:bodyPr>
          <a:lstStyle/>
          <a:p>
            <a:pPr>
              <a:spcAft>
                <a:spcPts val="600"/>
              </a:spcAft>
            </a:pPr>
            <a:r>
              <a:rPr lang="en-GB" b="1" noProof="0"/>
              <a:t>Funders</a:t>
            </a:r>
            <a:endParaRPr lang="en-GB" noProof="0"/>
          </a:p>
          <a:p>
            <a:pPr marL="285750" indent="-285750">
              <a:spcAft>
                <a:spcPts val="600"/>
              </a:spcAft>
              <a:buFont typeface="Arial" panose="020B0604020202020204" pitchFamily="34" charset="0"/>
              <a:buChar char="•"/>
            </a:pPr>
            <a:r>
              <a:rPr lang="en-GB" noProof="0"/>
              <a:t>Reward open science</a:t>
            </a:r>
          </a:p>
          <a:p>
            <a:pPr marL="285750" indent="-285750">
              <a:spcAft>
                <a:spcPts val="600"/>
              </a:spcAft>
              <a:buFont typeface="Arial" panose="020B0604020202020204" pitchFamily="34" charset="0"/>
              <a:buChar char="•"/>
            </a:pPr>
            <a:r>
              <a:rPr lang="en-GB" noProof="0"/>
              <a:t>Use broader assessment criteria instead of journal prestige alone</a:t>
            </a:r>
          </a:p>
          <a:p>
            <a:pPr marL="285750" indent="-285750">
              <a:spcAft>
                <a:spcPts val="600"/>
              </a:spcAft>
              <a:buFont typeface="Arial" panose="020B0604020202020204" pitchFamily="34" charset="0"/>
              <a:buChar char="•"/>
            </a:pPr>
            <a:r>
              <a:rPr lang="en-GB" noProof="0"/>
              <a:t>Reward good supervision, mentoring, and teamwork</a:t>
            </a:r>
          </a:p>
          <a:p>
            <a:pPr marL="285750" indent="-285750">
              <a:spcAft>
                <a:spcPts val="600"/>
              </a:spcAft>
              <a:buFont typeface="Arial" panose="020B0604020202020204" pitchFamily="34" charset="0"/>
              <a:buChar char="•"/>
            </a:pPr>
            <a:r>
              <a:rPr lang="en-GB" noProof="0"/>
              <a:t>Make research integrity and research culture part of grant conditions</a:t>
            </a:r>
          </a:p>
          <a:p>
            <a:pPr marL="285750" indent="-285750">
              <a:spcAft>
                <a:spcPts val="600"/>
              </a:spcAft>
              <a:buFont typeface="Arial" panose="020B0604020202020204" pitchFamily="34" charset="0"/>
              <a:buChar char="•"/>
            </a:pPr>
            <a:r>
              <a:rPr lang="en-GB" noProof="0"/>
              <a:t>Provide funding for training, data stewardship and research culture improvement</a:t>
            </a:r>
          </a:p>
        </p:txBody>
      </p:sp>
      <p:sp>
        <p:nvSpPr>
          <p:cNvPr id="11" name="Title 1">
            <a:extLst>
              <a:ext uri="{FF2B5EF4-FFF2-40B4-BE49-F238E27FC236}">
                <a16:creationId xmlns:a16="http://schemas.microsoft.com/office/drawing/2014/main" id="{16BE0E92-9140-A1D9-2867-422EE73CF340}"/>
              </a:ext>
            </a:extLst>
          </p:cNvPr>
          <p:cNvSpPr>
            <a:spLocks noGrp="1"/>
          </p:cNvSpPr>
          <p:nvPr>
            <p:ph type="title"/>
          </p:nvPr>
        </p:nvSpPr>
        <p:spPr/>
        <p:txBody>
          <a:bodyPr>
            <a:normAutofit/>
          </a:bodyPr>
          <a:lstStyle/>
          <a:p>
            <a:r>
              <a:rPr lang="en-GB" noProof="0"/>
              <a:t>Funders, academies, publishers</a:t>
            </a:r>
          </a:p>
        </p:txBody>
      </p:sp>
      <p:sp>
        <p:nvSpPr>
          <p:cNvPr id="2" name="Source line">
            <a:extLst>
              <a:ext uri="{FF2B5EF4-FFF2-40B4-BE49-F238E27FC236}">
                <a16:creationId xmlns:a16="http://schemas.microsoft.com/office/drawing/2014/main" id="{FFEA4094-CA8A-2FC6-1109-A479F93253EF}"/>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DORA (2012); </a:t>
            </a:r>
            <a:r>
              <a:rPr lang="en-GB" sz="900" i="1" err="1">
                <a:solidFill>
                  <a:srgbClr val="595959"/>
                </a:solidFill>
                <a:latin typeface="+mn-lt"/>
              </a:rPr>
              <a:t>CoARA</a:t>
            </a:r>
            <a:r>
              <a:rPr lang="en-GB" sz="900" i="1">
                <a:solidFill>
                  <a:srgbClr val="595959"/>
                </a:solidFill>
                <a:latin typeface="+mn-lt"/>
              </a:rPr>
              <a:t> (2022); </a:t>
            </a:r>
            <a:r>
              <a:rPr lang="en-GB" sz="900" i="1" err="1">
                <a:solidFill>
                  <a:srgbClr val="595959"/>
                </a:solidFill>
                <a:latin typeface="+mn-lt"/>
              </a:rPr>
              <a:t>Wellcome</a:t>
            </a:r>
            <a:r>
              <a:rPr lang="en-GB" sz="900" i="1">
                <a:solidFill>
                  <a:srgbClr val="595959"/>
                </a:solidFill>
                <a:latin typeface="+mn-lt"/>
              </a:rPr>
              <a:t> (n.d.); COPE (n.d.); EMBO Press (n.d.).</a:t>
            </a:r>
          </a:p>
        </p:txBody>
      </p:sp>
    </p:spTree>
    <p:extLst>
      <p:ext uri="{BB962C8B-B14F-4D97-AF65-F5344CB8AC3E}">
        <p14:creationId xmlns:p14="http://schemas.microsoft.com/office/powerpoint/2010/main" val="1218955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7D1B-C396-2625-BADE-97B1F1868B4F}"/>
              </a:ext>
            </a:extLst>
          </p:cNvPr>
          <p:cNvSpPr>
            <a:spLocks noGrp="1"/>
          </p:cNvSpPr>
          <p:nvPr>
            <p:ph type="title"/>
          </p:nvPr>
        </p:nvSpPr>
        <p:spPr/>
        <p:txBody>
          <a:bodyPr>
            <a:normAutofit fontScale="90000"/>
          </a:bodyPr>
          <a:lstStyle/>
          <a:p>
            <a:r>
              <a:rPr lang="en-GB" noProof="0"/>
              <a:t>Research performing organisations</a:t>
            </a:r>
          </a:p>
        </p:txBody>
      </p:sp>
      <p:sp>
        <p:nvSpPr>
          <p:cNvPr id="8" name="Content Placeholder 7">
            <a:extLst>
              <a:ext uri="{FF2B5EF4-FFF2-40B4-BE49-F238E27FC236}">
                <a16:creationId xmlns:a16="http://schemas.microsoft.com/office/drawing/2014/main" id="{C63114A3-01B9-F539-29C2-092227354416}"/>
              </a:ext>
            </a:extLst>
          </p:cNvPr>
          <p:cNvSpPr>
            <a:spLocks noGrp="1"/>
          </p:cNvSpPr>
          <p:nvPr>
            <p:ph idx="1"/>
          </p:nvPr>
        </p:nvSpPr>
        <p:spPr/>
        <p:txBody>
          <a:bodyPr>
            <a:normAutofit/>
          </a:bodyPr>
          <a:lstStyle/>
          <a:p>
            <a:r>
              <a:rPr lang="en-GB" noProof="0"/>
              <a:t>Adopt and enforce codes and guidelines</a:t>
            </a:r>
          </a:p>
          <a:p>
            <a:r>
              <a:rPr lang="en-GB" noProof="0"/>
              <a:t>Describe best practices for data management</a:t>
            </a:r>
          </a:p>
          <a:p>
            <a:r>
              <a:rPr lang="en-GB" noProof="0"/>
              <a:t>Provide infrastructure for data management and sharing</a:t>
            </a:r>
          </a:p>
          <a:p>
            <a:r>
              <a:rPr lang="en-GB" noProof="0"/>
              <a:t>Establish clear authorship policies</a:t>
            </a:r>
          </a:p>
          <a:p>
            <a:r>
              <a:rPr lang="en-GB" noProof="0"/>
              <a:t>Train lab leaders training in supervision and mentorship</a:t>
            </a:r>
          </a:p>
          <a:p>
            <a:r>
              <a:rPr lang="en-GB" noProof="0"/>
              <a:t>Train students, faculty and technical staff in research integrity</a:t>
            </a:r>
          </a:p>
          <a:p>
            <a:r>
              <a:rPr lang="en-GB" noProof="0"/>
              <a:t>Provide training in statistics and technical skills</a:t>
            </a:r>
          </a:p>
          <a:p>
            <a:endParaRPr lang="en-GB" noProof="0"/>
          </a:p>
        </p:txBody>
      </p:sp>
      <p:sp>
        <p:nvSpPr>
          <p:cNvPr id="4" name="TextBox 3">
            <a:extLst>
              <a:ext uri="{FF2B5EF4-FFF2-40B4-BE49-F238E27FC236}">
                <a16:creationId xmlns:a16="http://schemas.microsoft.com/office/drawing/2014/main" id="{C8CED156-0066-515B-0ACD-A85E0F535E67}"/>
              </a:ext>
            </a:extLst>
          </p:cNvPr>
          <p:cNvSpPr txBox="1"/>
          <p:nvPr/>
        </p:nvSpPr>
        <p:spPr>
          <a:xfrm>
            <a:off x="2603056" y="5407897"/>
            <a:ext cx="6985887" cy="276999"/>
          </a:xfrm>
          <a:prstGeom prst="rect">
            <a:avLst/>
          </a:prstGeom>
          <a:noFill/>
        </p:spPr>
        <p:txBody>
          <a:bodyPr wrap="none" lIns="0" tIns="0" rIns="0" bIns="0" rtlCol="0" anchor="t" anchorCtr="0">
            <a:spAutoFit/>
          </a:bodyPr>
          <a:lstStyle/>
          <a:p>
            <a:pPr algn="ctr">
              <a:spcBef>
                <a:spcPct val="0"/>
              </a:spcBef>
              <a:buNone/>
              <a:defRPr/>
            </a:pPr>
            <a:r>
              <a:rPr lang="en-GB" i="1" noProof="0"/>
              <a:t>Do you have access to such training or support at your institute? </a:t>
            </a:r>
          </a:p>
        </p:txBody>
      </p:sp>
    </p:spTree>
    <p:extLst>
      <p:ext uri="{BB962C8B-B14F-4D97-AF65-F5344CB8AC3E}">
        <p14:creationId xmlns:p14="http://schemas.microsoft.com/office/powerpoint/2010/main" val="3842450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EFFA-C9C0-69A5-6932-8E14F8AF788B}"/>
              </a:ext>
            </a:extLst>
          </p:cNvPr>
          <p:cNvSpPr>
            <a:spLocks noGrp="1"/>
          </p:cNvSpPr>
          <p:nvPr>
            <p:ph type="title"/>
          </p:nvPr>
        </p:nvSpPr>
        <p:spPr>
          <a:xfrm>
            <a:off x="911226" y="584201"/>
            <a:ext cx="4730449" cy="612774"/>
          </a:xfrm>
        </p:spPr>
        <p:txBody>
          <a:bodyPr>
            <a:normAutofit/>
          </a:bodyPr>
          <a:lstStyle/>
          <a:p>
            <a:r>
              <a:rPr lang="en-GB"/>
              <a:t>Survey on training</a:t>
            </a:r>
            <a:endParaRPr lang="en-GB" noProof="0"/>
          </a:p>
        </p:txBody>
      </p:sp>
      <p:pic>
        <p:nvPicPr>
          <p:cNvPr id="5" name="Content Placeholder 4">
            <a:extLst>
              <a:ext uri="{FF2B5EF4-FFF2-40B4-BE49-F238E27FC236}">
                <a16:creationId xmlns:a16="http://schemas.microsoft.com/office/drawing/2014/main" id="{BD1D6479-E2FF-B510-C8AA-D3E4B1DD17CC}"/>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327803" y="1411320"/>
            <a:ext cx="6632095" cy="4720270"/>
          </a:xfrm>
          <a:prstGeom prst="rect">
            <a:avLst/>
          </a:prstGeom>
        </p:spPr>
      </p:pic>
      <p:sp>
        <p:nvSpPr>
          <p:cNvPr id="4" name="Content Placeholder 3">
            <a:extLst>
              <a:ext uri="{FF2B5EF4-FFF2-40B4-BE49-F238E27FC236}">
                <a16:creationId xmlns:a16="http://schemas.microsoft.com/office/drawing/2014/main" id="{5CEABE90-A899-379F-313B-167121CD018C}"/>
              </a:ext>
            </a:extLst>
          </p:cNvPr>
          <p:cNvSpPr>
            <a:spLocks noGrp="1"/>
          </p:cNvSpPr>
          <p:nvPr>
            <p:ph sz="half" idx="2"/>
          </p:nvPr>
        </p:nvSpPr>
        <p:spPr>
          <a:xfrm>
            <a:off x="7115174" y="1196975"/>
            <a:ext cx="5076826" cy="5246564"/>
          </a:xfrm>
        </p:spPr>
        <p:txBody>
          <a:bodyPr>
            <a:spAutoFit/>
          </a:bodyPr>
          <a:lstStyle/>
          <a:p>
            <a:pPr marL="0" indent="0">
              <a:buNone/>
            </a:pPr>
            <a:r>
              <a:rPr lang="en-GB" sz="1600" b="1" i="1" noProof="0"/>
              <a:t>The importance of data in responsible research</a:t>
            </a:r>
          </a:p>
          <a:p>
            <a:r>
              <a:rPr lang="en-GB" sz="1600" noProof="0"/>
              <a:t>Long-term storage and data management strategies</a:t>
            </a:r>
          </a:p>
          <a:p>
            <a:r>
              <a:rPr lang="en-GB" sz="1600" noProof="0"/>
              <a:t>Defining policies for access, ownership sharing and re-use</a:t>
            </a:r>
          </a:p>
          <a:p>
            <a:r>
              <a:rPr lang="en-GB" sz="1600" noProof="0"/>
              <a:t>Determining statistical power</a:t>
            </a:r>
          </a:p>
          <a:p>
            <a:r>
              <a:rPr lang="en-GB" sz="1600" noProof="0"/>
              <a:t>Understanding data policies</a:t>
            </a:r>
          </a:p>
          <a:p>
            <a:r>
              <a:rPr lang="en-GB" sz="1600" noProof="0"/>
              <a:t>Curation of data</a:t>
            </a:r>
          </a:p>
          <a:p>
            <a:r>
              <a:rPr lang="en-GB" sz="1600" noProof="0"/>
              <a:t>Appropriate repositories for deposition of data</a:t>
            </a:r>
          </a:p>
          <a:p>
            <a:r>
              <a:rPr lang="en-GB" sz="1600" noProof="0"/>
              <a:t>Metadata descriptions</a:t>
            </a:r>
          </a:p>
          <a:p>
            <a:r>
              <a:rPr lang="en-GB" sz="1600" noProof="0"/>
              <a:t>Copyright/licensing of data</a:t>
            </a:r>
          </a:p>
          <a:p>
            <a:r>
              <a:rPr lang="en-GB" sz="1600" noProof="0"/>
              <a:t>Authorship guidance</a:t>
            </a:r>
          </a:p>
          <a:p>
            <a:r>
              <a:rPr lang="en-GB" sz="1600" noProof="0"/>
              <a:t>….</a:t>
            </a:r>
          </a:p>
        </p:txBody>
      </p:sp>
      <p:sp>
        <p:nvSpPr>
          <p:cNvPr id="3" name="Source line">
            <a:extLst>
              <a:ext uri="{FF2B5EF4-FFF2-40B4-BE49-F238E27FC236}">
                <a16:creationId xmlns:a16="http://schemas.microsoft.com/office/drawing/2014/main" id="{A060B003-86DD-4D97-B73D-5E040305480B}"/>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Springer Nature &amp; Australian Academy of Science (2022).</a:t>
            </a:r>
          </a:p>
        </p:txBody>
      </p:sp>
    </p:spTree>
    <p:extLst>
      <p:ext uri="{BB962C8B-B14F-4D97-AF65-F5344CB8AC3E}">
        <p14:creationId xmlns:p14="http://schemas.microsoft.com/office/powerpoint/2010/main" val="13028608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62CD-7E4E-11AD-C5D5-5118F88B1C04}"/>
              </a:ext>
            </a:extLst>
          </p:cNvPr>
          <p:cNvSpPr>
            <a:spLocks noGrp="1"/>
          </p:cNvSpPr>
          <p:nvPr>
            <p:ph type="title"/>
          </p:nvPr>
        </p:nvSpPr>
        <p:spPr/>
        <p:txBody>
          <a:bodyPr>
            <a:normAutofit fontScale="90000"/>
          </a:bodyPr>
          <a:lstStyle/>
          <a:p>
            <a:r>
              <a:rPr lang="en-GB" noProof="0"/>
              <a:t>Workplace climate</a:t>
            </a:r>
            <a:br>
              <a:rPr lang="en-GB" noProof="0"/>
            </a:br>
            <a:endParaRPr lang="en-GB" noProof="0"/>
          </a:p>
        </p:txBody>
      </p:sp>
      <p:sp>
        <p:nvSpPr>
          <p:cNvPr id="3" name="Content Placeholder 2">
            <a:extLst>
              <a:ext uri="{FF2B5EF4-FFF2-40B4-BE49-F238E27FC236}">
                <a16:creationId xmlns:a16="http://schemas.microsoft.com/office/drawing/2014/main" id="{F4E8BC00-6035-3965-1F37-9878A7A33C1B}"/>
              </a:ext>
            </a:extLst>
          </p:cNvPr>
          <p:cNvSpPr>
            <a:spLocks noGrp="1"/>
          </p:cNvSpPr>
          <p:nvPr>
            <p:ph idx="1"/>
          </p:nvPr>
        </p:nvSpPr>
        <p:spPr>
          <a:xfrm>
            <a:off x="911226" y="1952625"/>
            <a:ext cx="6941856" cy="4032250"/>
          </a:xfrm>
        </p:spPr>
        <p:txBody>
          <a:bodyPr>
            <a:normAutofit/>
          </a:bodyPr>
          <a:lstStyle/>
          <a:p>
            <a:r>
              <a:rPr lang="en-GB" noProof="0"/>
              <a:t>Perceptions of the work environment</a:t>
            </a:r>
          </a:p>
          <a:p>
            <a:r>
              <a:rPr lang="en-GB" noProof="0"/>
              <a:t>Problematic practices are more likely when policies on good research practices are weak or unclear </a:t>
            </a:r>
          </a:p>
          <a:p>
            <a:r>
              <a:rPr lang="en-GB" noProof="0"/>
              <a:t>Poor workplace climate and undesirable research practices are correlated</a:t>
            </a:r>
          </a:p>
        </p:txBody>
      </p:sp>
      <p:pic>
        <p:nvPicPr>
          <p:cNvPr id="10" name="Picture Placeholder 9" descr="A group of people in lab coats&#10;&#10;Description automatically generated">
            <a:extLst>
              <a:ext uri="{FF2B5EF4-FFF2-40B4-BE49-F238E27FC236}">
                <a16:creationId xmlns:a16="http://schemas.microsoft.com/office/drawing/2014/main" id="{124CD098-E822-7586-FA4E-8004C3DDEF3F}"/>
              </a:ext>
            </a:extLst>
          </p:cNvPr>
          <p:cNvPicPr>
            <a:picLocks noGrp="1" noChangeAspect="1"/>
          </p:cNvPicPr>
          <p:nvPr>
            <p:ph type="pic" sz="quarter" idx="4294967295"/>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8742385" y="0"/>
            <a:ext cx="3449615" cy="5984875"/>
          </a:xfrm>
          <a:solidFill>
            <a:schemeClr val="bg1">
              <a:lumMod val="95000"/>
            </a:schemeClr>
          </a:solidFill>
        </p:spPr>
      </p:pic>
      <p:sp>
        <p:nvSpPr>
          <p:cNvPr id="23" name="TextBox 22">
            <a:extLst>
              <a:ext uri="{FF2B5EF4-FFF2-40B4-BE49-F238E27FC236}">
                <a16:creationId xmlns:a16="http://schemas.microsoft.com/office/drawing/2014/main" id="{ED3B8CE5-405E-3D90-F84C-E43AF0FFE57B}"/>
              </a:ext>
            </a:extLst>
          </p:cNvPr>
          <p:cNvSpPr txBox="1"/>
          <p:nvPr/>
        </p:nvSpPr>
        <p:spPr>
          <a:xfrm>
            <a:off x="3426291" y="4133527"/>
            <a:ext cx="5123517" cy="338554"/>
          </a:xfrm>
          <a:prstGeom prst="rect">
            <a:avLst/>
          </a:prstGeom>
          <a:noFill/>
        </p:spPr>
        <p:txBody>
          <a:bodyPr wrap="none">
            <a:spAutoFit/>
          </a:bodyPr>
          <a:lstStyle/>
          <a:p>
            <a:pPr algn="r">
              <a:defRPr/>
            </a:pPr>
            <a:r>
              <a:rPr lang="en-GB" sz="1600" i="1" noProof="0">
                <a:solidFill>
                  <a:srgbClr val="000000"/>
                </a:solidFill>
              </a:rPr>
              <a:t>- Survey of Organizational Research Climate (SORC)</a:t>
            </a:r>
          </a:p>
        </p:txBody>
      </p:sp>
      <p:sp>
        <p:nvSpPr>
          <p:cNvPr id="4" name="Source line">
            <a:extLst>
              <a:ext uri="{FF2B5EF4-FFF2-40B4-BE49-F238E27FC236}">
                <a16:creationId xmlns:a16="http://schemas.microsoft.com/office/drawing/2014/main" id="{962B8990-052B-7307-ED9A-E0FF67B800AE}"/>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Survey of Organizational Research Climate (SORC): Martinson et al. (2013); Crain et al. (2013).</a:t>
            </a:r>
          </a:p>
        </p:txBody>
      </p:sp>
    </p:spTree>
    <p:extLst>
      <p:ext uri="{BB962C8B-B14F-4D97-AF65-F5344CB8AC3E}">
        <p14:creationId xmlns:p14="http://schemas.microsoft.com/office/powerpoint/2010/main" val="4206887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7D1B-C396-2625-BADE-97B1F1868B4F}"/>
              </a:ext>
            </a:extLst>
          </p:cNvPr>
          <p:cNvSpPr>
            <a:spLocks noGrp="1"/>
          </p:cNvSpPr>
          <p:nvPr>
            <p:ph type="title"/>
          </p:nvPr>
        </p:nvSpPr>
        <p:spPr/>
        <p:txBody>
          <a:bodyPr>
            <a:normAutofit/>
          </a:bodyPr>
          <a:lstStyle/>
          <a:p>
            <a:r>
              <a:rPr lang="en-GB" noProof="0"/>
              <a:t>Lab leaders</a:t>
            </a:r>
          </a:p>
        </p:txBody>
      </p:sp>
      <p:sp>
        <p:nvSpPr>
          <p:cNvPr id="3" name="Content Placeholder 2">
            <a:extLst>
              <a:ext uri="{FF2B5EF4-FFF2-40B4-BE49-F238E27FC236}">
                <a16:creationId xmlns:a16="http://schemas.microsoft.com/office/drawing/2014/main" id="{D29BC2F2-25BD-EC11-3AF3-01539187CF41}"/>
              </a:ext>
            </a:extLst>
          </p:cNvPr>
          <p:cNvSpPr>
            <a:spLocks noGrp="1"/>
          </p:cNvSpPr>
          <p:nvPr>
            <p:ph idx="1"/>
          </p:nvPr>
        </p:nvSpPr>
        <p:spPr/>
        <p:txBody>
          <a:bodyPr>
            <a:normAutofit/>
          </a:bodyPr>
          <a:lstStyle/>
          <a:p>
            <a:r>
              <a:rPr lang="en-GB" noProof="0"/>
              <a:t>Follows codes and guidelines</a:t>
            </a:r>
          </a:p>
          <a:p>
            <a:r>
              <a:rPr lang="en-GB" noProof="0"/>
              <a:t>Demonstrate best practices</a:t>
            </a:r>
          </a:p>
          <a:p>
            <a:r>
              <a:rPr lang="en-GB" noProof="0"/>
              <a:t>Foster openness about mistakes</a:t>
            </a:r>
          </a:p>
          <a:p>
            <a:r>
              <a:rPr lang="en-GB" noProof="0"/>
              <a:t>Use mistakes as teaching and learning opportunities</a:t>
            </a:r>
          </a:p>
          <a:p>
            <a:r>
              <a:rPr lang="en-GB" noProof="0"/>
              <a:t>Encourage discussion of dilemmas</a:t>
            </a:r>
          </a:p>
          <a:p>
            <a:r>
              <a:rPr lang="en-GB" noProof="0"/>
              <a:t>Provide guidance and training to lab members</a:t>
            </a:r>
          </a:p>
          <a:p>
            <a:r>
              <a:rPr lang="en-GB" noProof="0"/>
              <a:t>Set clear expectations</a:t>
            </a:r>
          </a:p>
          <a:p>
            <a:r>
              <a:rPr lang="en-GB" noProof="0"/>
              <a:t>Maintain an open-door culture</a:t>
            </a:r>
          </a:p>
        </p:txBody>
      </p:sp>
      <p:sp>
        <p:nvSpPr>
          <p:cNvPr id="4" name="Source line">
            <a:extLst>
              <a:ext uri="{FF2B5EF4-FFF2-40B4-BE49-F238E27FC236}">
                <a16:creationId xmlns:a16="http://schemas.microsoft.com/office/drawing/2014/main" id="{A12C33AE-96F0-2837-2A7F-24A2C98FA9C0}"/>
              </a:ext>
            </a:extLst>
          </p:cNvPr>
          <p:cNvSpPr txBox="1"/>
          <p:nvPr/>
        </p:nvSpPr>
        <p:spPr>
          <a:xfrm>
            <a:off x="1828800" y="6463469"/>
            <a:ext cx="9902952" cy="138499"/>
          </a:xfrm>
          <a:prstGeom prst="rect">
            <a:avLst/>
          </a:prstGeom>
          <a:noFill/>
        </p:spPr>
        <p:txBody>
          <a:bodyPr wrap="square" lIns="0" tIns="0" rIns="0" bIns="0" anchor="b">
            <a:spAutoFit/>
          </a:bodyPr>
          <a:lstStyle/>
          <a:p>
            <a:pPr algn="r"/>
            <a:r>
              <a:rPr lang="en-GB" sz="900" i="1">
                <a:solidFill>
                  <a:srgbClr val="595959"/>
                </a:solidFill>
                <a:latin typeface="+mn-lt"/>
              </a:rPr>
              <a:t>Sources: Pizzolato &amp; Dierickx (2023)</a:t>
            </a:r>
          </a:p>
        </p:txBody>
      </p:sp>
    </p:spTree>
    <p:extLst>
      <p:ext uri="{BB962C8B-B14F-4D97-AF65-F5344CB8AC3E}">
        <p14:creationId xmlns:p14="http://schemas.microsoft.com/office/powerpoint/2010/main" val="18546203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7D1B-C396-2625-BADE-97B1F1868B4F}"/>
              </a:ext>
            </a:extLst>
          </p:cNvPr>
          <p:cNvSpPr>
            <a:spLocks noGrp="1"/>
          </p:cNvSpPr>
          <p:nvPr>
            <p:ph type="title"/>
          </p:nvPr>
        </p:nvSpPr>
        <p:spPr/>
        <p:txBody>
          <a:bodyPr>
            <a:normAutofit/>
          </a:bodyPr>
          <a:lstStyle/>
          <a:p>
            <a:r>
              <a:rPr lang="en-GB" noProof="0"/>
              <a:t>Individual researchers</a:t>
            </a:r>
          </a:p>
        </p:txBody>
      </p:sp>
      <p:sp>
        <p:nvSpPr>
          <p:cNvPr id="3" name="Content Placeholder 2">
            <a:extLst>
              <a:ext uri="{FF2B5EF4-FFF2-40B4-BE49-F238E27FC236}">
                <a16:creationId xmlns:a16="http://schemas.microsoft.com/office/drawing/2014/main" id="{D29BC2F2-25BD-EC11-3AF3-01539187CF41}"/>
              </a:ext>
            </a:extLst>
          </p:cNvPr>
          <p:cNvSpPr>
            <a:spLocks noGrp="1"/>
          </p:cNvSpPr>
          <p:nvPr>
            <p:ph idx="1"/>
          </p:nvPr>
        </p:nvSpPr>
        <p:spPr/>
        <p:txBody>
          <a:bodyPr>
            <a:normAutofit/>
          </a:bodyPr>
          <a:lstStyle/>
          <a:p>
            <a:r>
              <a:rPr lang="en-GB" noProof="0"/>
              <a:t>Read the relevant codes and guidelines</a:t>
            </a:r>
          </a:p>
          <a:p>
            <a:r>
              <a:rPr lang="en-GB" noProof="0"/>
              <a:t>Identify where to ask for advice</a:t>
            </a:r>
          </a:p>
          <a:p>
            <a:r>
              <a:rPr lang="en-GB" noProof="0"/>
              <a:t>Speak up when they see problems</a:t>
            </a:r>
          </a:p>
          <a:p>
            <a:r>
              <a:rPr lang="en-GB" noProof="0"/>
              <a:t>Ask for guidance when unsure </a:t>
            </a:r>
          </a:p>
          <a:p>
            <a:r>
              <a:rPr lang="en-GB" noProof="0"/>
              <a:t>Ask for training when needed</a:t>
            </a:r>
          </a:p>
          <a:p>
            <a:endParaRPr lang="en-GB" noProof="0"/>
          </a:p>
        </p:txBody>
      </p:sp>
      <p:pic>
        <p:nvPicPr>
          <p:cNvPr id="4" name="Picture 2">
            <a:extLst>
              <a:ext uri="{FF2B5EF4-FFF2-40B4-BE49-F238E27FC236}">
                <a16:creationId xmlns:a16="http://schemas.microsoft.com/office/drawing/2014/main" id="{A40AAA53-3AD1-5FB8-1F41-29C128DA740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77381" y="1196975"/>
            <a:ext cx="3162399" cy="4493569"/>
          </a:xfrm>
          <a:prstGeom prst="rect">
            <a:avLst/>
          </a:prstGeom>
          <a:noFill/>
          <a:ln w="6350">
            <a:solidFill>
              <a:schemeClr val="tx1"/>
            </a:solidFill>
          </a:ln>
          <a:extLst>
            <a:ext uri="{909E8E84-426E-40DD-AFC4-6F175D3DCCD1}">
              <a14:hiddenFill xmlns:a14="http://schemas.microsoft.com/office/drawing/2010/main">
                <a:solidFill>
                  <a:srgbClr val="FFFFFF"/>
                </a:solidFill>
              </a14:hiddenFill>
            </a:ext>
          </a:extLst>
        </p:spPr>
      </p:pic>
      <p:sp>
        <p:nvSpPr>
          <p:cNvPr id="5" name="Source line">
            <a:extLst>
              <a:ext uri="{FF2B5EF4-FFF2-40B4-BE49-F238E27FC236}">
                <a16:creationId xmlns:a16="http://schemas.microsoft.com/office/drawing/2014/main" id="{CA44FF96-4D0A-52C6-B81D-F6C4EA998300}"/>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ALLEA (2023), The European Code of Conduct for Research Integrity, revised edition.</a:t>
            </a:r>
          </a:p>
        </p:txBody>
      </p:sp>
    </p:spTree>
    <p:extLst>
      <p:ext uri="{BB962C8B-B14F-4D97-AF65-F5344CB8AC3E}">
        <p14:creationId xmlns:p14="http://schemas.microsoft.com/office/powerpoint/2010/main" val="6671210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2B0B-8F83-8F53-EF2E-31DCE526604B}"/>
              </a:ext>
            </a:extLst>
          </p:cNvPr>
          <p:cNvSpPr>
            <a:spLocks noGrp="1"/>
          </p:cNvSpPr>
          <p:nvPr>
            <p:ph type="title"/>
          </p:nvPr>
        </p:nvSpPr>
        <p:spPr/>
        <p:txBody>
          <a:bodyPr/>
          <a:lstStyle/>
          <a:p>
            <a:r>
              <a:rPr lang="en-GB" noProof="0"/>
              <a:t>Why research integrity matters</a:t>
            </a:r>
          </a:p>
        </p:txBody>
      </p:sp>
      <p:sp>
        <p:nvSpPr>
          <p:cNvPr id="3" name="Content Placeholder 2">
            <a:extLst>
              <a:ext uri="{FF2B5EF4-FFF2-40B4-BE49-F238E27FC236}">
                <a16:creationId xmlns:a16="http://schemas.microsoft.com/office/drawing/2014/main" id="{CE62538F-2462-FBC7-0CE0-EEDB8E12D173}"/>
              </a:ext>
            </a:extLst>
          </p:cNvPr>
          <p:cNvSpPr>
            <a:spLocks noGrp="1"/>
          </p:cNvSpPr>
          <p:nvPr>
            <p:ph idx="1"/>
          </p:nvPr>
        </p:nvSpPr>
        <p:spPr/>
        <p:txBody>
          <a:bodyPr vert="horz" lIns="91440" tIns="45720" rIns="91440" bIns="45720" rtlCol="0" anchor="t">
            <a:noAutofit/>
          </a:bodyPr>
          <a:lstStyle/>
          <a:p>
            <a:pPr marL="0" indent="0">
              <a:buNone/>
            </a:pPr>
            <a:r>
              <a:rPr lang="en-GB" b="1" noProof="0"/>
              <a:t>Research integrity matters because it makes science trustworthy</a:t>
            </a:r>
          </a:p>
          <a:p>
            <a:r>
              <a:rPr lang="en-GB" noProof="0"/>
              <a:t>It protects the quality and reliability of research</a:t>
            </a:r>
          </a:p>
          <a:p>
            <a:r>
              <a:rPr lang="en-GB" noProof="0"/>
              <a:t>It helps prevent harm, waste and loss of trust</a:t>
            </a:r>
          </a:p>
          <a:p>
            <a:r>
              <a:rPr lang="en-GB" noProof="0"/>
              <a:t>It depends on both individual choices and the wider research system</a:t>
            </a:r>
          </a:p>
          <a:p>
            <a:r>
              <a:rPr lang="en-GB" noProof="0"/>
              <a:t>It is a shared responsibility</a:t>
            </a:r>
          </a:p>
          <a:p>
            <a:pPr marL="0" indent="0">
              <a:buNone/>
            </a:pPr>
            <a:r>
              <a:rPr lang="en-GB" i="1" noProof="0"/>
              <a:t>So the question is not simply why we should care about research integrity, but what each of us can do to help make it part of everyday research practice.</a:t>
            </a:r>
          </a:p>
          <a:p>
            <a:endParaRPr lang="en-GB" noProof="0"/>
          </a:p>
        </p:txBody>
      </p:sp>
    </p:spTree>
    <p:extLst>
      <p:ext uri="{BB962C8B-B14F-4D97-AF65-F5344CB8AC3E}">
        <p14:creationId xmlns:p14="http://schemas.microsoft.com/office/powerpoint/2010/main" val="1433752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680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21F8-B47B-9939-6240-A16F2E1E0EE6}"/>
              </a:ext>
            </a:extLst>
          </p:cNvPr>
          <p:cNvSpPr>
            <a:spLocks noGrp="1"/>
          </p:cNvSpPr>
          <p:nvPr>
            <p:ph type="title"/>
          </p:nvPr>
        </p:nvSpPr>
        <p:spPr/>
        <p:txBody>
          <a:bodyPr/>
          <a:lstStyle/>
          <a:p>
            <a:r>
              <a:rPr lang="en-GB" noProof="0"/>
              <a:t>Changelog</a:t>
            </a:r>
          </a:p>
        </p:txBody>
      </p:sp>
      <p:sp>
        <p:nvSpPr>
          <p:cNvPr id="4" name="Content Placeholder 3">
            <a:extLst>
              <a:ext uri="{FF2B5EF4-FFF2-40B4-BE49-F238E27FC236}">
                <a16:creationId xmlns:a16="http://schemas.microsoft.com/office/drawing/2014/main" id="{FD0A4717-1144-1079-DD7D-1341E60AABED}"/>
              </a:ext>
            </a:extLst>
          </p:cNvPr>
          <p:cNvSpPr>
            <a:spLocks noGrp="1"/>
          </p:cNvSpPr>
          <p:nvPr>
            <p:ph idx="1"/>
          </p:nvPr>
        </p:nvSpPr>
        <p:spPr/>
        <p:txBody>
          <a:bodyPr/>
          <a:lstStyle/>
          <a:p>
            <a:r>
              <a:rPr lang="en-GB" noProof="0"/>
              <a:t>October 2026: Original release</a:t>
            </a:r>
          </a:p>
        </p:txBody>
      </p:sp>
    </p:spTree>
    <p:extLst>
      <p:ext uri="{BB962C8B-B14F-4D97-AF65-F5344CB8AC3E}">
        <p14:creationId xmlns:p14="http://schemas.microsoft.com/office/powerpoint/2010/main" val="2466149422"/>
      </p:ext>
    </p:extLst>
  </p:cSld>
  <p:clrMapOvr>
    <a:masterClrMapping/>
  </p:clrMapOvr>
</p:sld>
</file>

<file path=ppt/theme/theme1.xml><?xml version="1.0" encoding="utf-8"?>
<a:theme xmlns:a="http://schemas.openxmlformats.org/drawingml/2006/main" name="EMBO responsible research structure">
  <a:themeElements>
    <a:clrScheme name="EMBO_2021_main_Yellow">
      <a:dk1>
        <a:srgbClr val="222222"/>
      </a:dk1>
      <a:lt1>
        <a:srgbClr val="FFFFFF"/>
      </a:lt1>
      <a:dk2>
        <a:srgbClr val="6F6F6F"/>
      </a:dk2>
      <a:lt2>
        <a:srgbClr val="EEEEEE"/>
      </a:lt2>
      <a:accent1>
        <a:srgbClr val="F5AC00"/>
      </a:accent1>
      <a:accent2>
        <a:srgbClr val="D02C17"/>
      </a:accent2>
      <a:accent3>
        <a:srgbClr val="E87203"/>
      </a:accent3>
      <a:accent4>
        <a:srgbClr val="80A629"/>
      </a:accent4>
      <a:accent5>
        <a:srgbClr val="0096AF"/>
      </a:accent5>
      <a:accent6>
        <a:srgbClr val="4E327C"/>
      </a:accent6>
      <a:hlink>
        <a:srgbClr val="222222"/>
      </a:hlink>
      <a:folHlink>
        <a:srgbClr val="BBBBBB"/>
      </a:folHlink>
    </a:clrScheme>
    <a:fontScheme name="EMBO_2021_Noto_mixed">
      <a:majorFont>
        <a:latin typeface="Noto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20214-EMBO_Office_templates-PowerPoint_Extras-v06" id="{8A81015A-0AC9-A243-9970-F8FE74B885C1}" vid="{A9F6AB4C-2647-A442-A8C9-3494050D1347}"/>
    </a:ext>
  </a:extLst>
</a:theme>
</file>

<file path=ppt/theme/theme2.xml><?xml version="1.0" encoding="utf-8"?>
<a:theme xmlns:a="http://schemas.openxmlformats.org/drawingml/2006/main" name="Neutral for 3rd party editabl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EMBO responsible research content slides">
  <a:themeElements>
    <a:clrScheme name="EMBO_2021_main_Yellow">
      <a:dk1>
        <a:srgbClr val="222222"/>
      </a:dk1>
      <a:lt1>
        <a:srgbClr val="FFFFFF"/>
      </a:lt1>
      <a:dk2>
        <a:srgbClr val="6F6F6F"/>
      </a:dk2>
      <a:lt2>
        <a:srgbClr val="EEEEEE"/>
      </a:lt2>
      <a:accent1>
        <a:srgbClr val="F5AC00"/>
      </a:accent1>
      <a:accent2>
        <a:srgbClr val="D02C17"/>
      </a:accent2>
      <a:accent3>
        <a:srgbClr val="E87203"/>
      </a:accent3>
      <a:accent4>
        <a:srgbClr val="80A629"/>
      </a:accent4>
      <a:accent5>
        <a:srgbClr val="0096AF"/>
      </a:accent5>
      <a:accent6>
        <a:srgbClr val="4E327C"/>
      </a:accent6>
      <a:hlink>
        <a:srgbClr val="222222"/>
      </a:hlink>
      <a:folHlink>
        <a:srgbClr val="BBBBBB"/>
      </a:folHlink>
    </a:clrScheme>
    <a:fontScheme name="EMBO_2021_Noto_mixed">
      <a:majorFont>
        <a:latin typeface="Noto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20214-EMBO_Office_templates-PowerPoint_Extras-v06" id="{8A81015A-0AC9-A243-9970-F8FE74B885C1}" vid="{557D5F1D-018C-7546-8F75-C05CCD87847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a585b9c-bb6c-435c-848b-96506c164f7d">
      <Terms xmlns="http://schemas.microsoft.com/office/infopath/2007/PartnerControls"/>
    </lcf76f155ced4ddcb4097134ff3c332f>
    <TaxCatchAll xmlns="c2e82f74-1bc4-429a-882f-973fc24bfaee" xsi:nil="true"/>
    <Complete xmlns="8a585b9c-bb6c-435c-848b-96506c164f7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8A7B0DB2D9FD4FAFF4A35D7F57810F" ma:contentTypeVersion="21" ma:contentTypeDescription="Create a new document." ma:contentTypeScope="" ma:versionID="8804e1977c5c8deb5621dc9556e30600">
  <xsd:schema xmlns:xsd="http://www.w3.org/2001/XMLSchema" xmlns:xs="http://www.w3.org/2001/XMLSchema" xmlns:p="http://schemas.microsoft.com/office/2006/metadata/properties" xmlns:ns2="8a585b9c-bb6c-435c-848b-96506c164f7d" xmlns:ns3="c2e82f74-1bc4-429a-882f-973fc24bfaee" targetNamespace="http://schemas.microsoft.com/office/2006/metadata/properties" ma:root="true" ma:fieldsID="a4db312598c3a7f0978f23204bd22a14" ns2:_="" ns3:_="">
    <xsd:import namespace="8a585b9c-bb6c-435c-848b-96506c164f7d"/>
    <xsd:import namespace="c2e82f74-1bc4-429a-882f-973fc24bfa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Comple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585b9c-bb6c-435c-848b-96506c164f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db4c00-9558-4825-97b5-aa5d70d6ea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Complete" ma:index="26" nillable="true" ma:displayName="Complete" ma:format="Dropdown" ma:internalName="Complete">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e82f74-1bc4-429a-882f-973fc24bfae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ed67a7d-6e48-44f5-ae6e-00183c6d8996}" ma:internalName="TaxCatchAll" ma:showField="CatchAllData" ma:web="c2e82f74-1bc4-429a-882f-973fc24bfa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5F9537-F9B4-4C95-B8EB-CD1254BC4A69}">
  <ds:schemaRefs>
    <ds:schemaRef ds:uri="1cc27dbc-7c3b-4620-959c-74f7e9122faa"/>
    <ds:schemaRef ds:uri="c6079bc7-34e8-41f1-a3c8-8347ed4d905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BB1443B-C3A5-4E86-8E12-978E904740D9}">
  <ds:schemaRefs>
    <ds:schemaRef ds:uri="http://schemas.microsoft.com/sharepoint/v3/contenttype/forms"/>
  </ds:schemaRefs>
</ds:datastoreItem>
</file>

<file path=customXml/itemProps3.xml><?xml version="1.0" encoding="utf-8"?>
<ds:datastoreItem xmlns:ds="http://schemas.openxmlformats.org/officeDocument/2006/customXml" ds:itemID="{4AFDD357-96BF-47E5-9D43-4586D8BB151F}"/>
</file>

<file path=docProps/app.xml><?xml version="1.0" encoding="utf-8"?>
<Properties xmlns="http://schemas.openxmlformats.org/officeDocument/2006/extended-properties" xmlns:vt="http://schemas.openxmlformats.org/officeDocument/2006/docPropsVTypes">
  <Template>EMBO cover slides</Template>
  <Application>Microsoft Office PowerPoint</Application>
  <PresentationFormat>Widescreen</PresentationFormat>
  <Slides>50</Slides>
  <Notes>49</Notes>
  <HiddenSlides>1</HiddenSlides>
  <ScaleCrop>false</ScaleCrop>
  <HeadingPairs>
    <vt:vector size="4" baseType="variant">
      <vt:variant>
        <vt:lpstr>Theme</vt:lpstr>
      </vt:variant>
      <vt:variant>
        <vt:i4>3</vt:i4>
      </vt:variant>
      <vt:variant>
        <vt:lpstr>Slide Titles</vt:lpstr>
      </vt:variant>
      <vt:variant>
        <vt:i4>50</vt:i4>
      </vt:variant>
    </vt:vector>
  </HeadingPairs>
  <TitlesOfParts>
    <vt:vector size="53" baseType="lpstr">
      <vt:lpstr>EMBO responsible research structure</vt:lpstr>
      <vt:lpstr>Neutral for 3rd party editables</vt:lpstr>
      <vt:lpstr>EMBO responsible research content slides</vt:lpstr>
      <vt:lpstr>Research Integrity: What it is and  why we should care</vt:lpstr>
      <vt:lpstr>Contents</vt:lpstr>
      <vt:lpstr>Research integrity is…</vt:lpstr>
      <vt:lpstr>Principles of research integrity</vt:lpstr>
      <vt:lpstr>Research Integrity in [COUNTRY]</vt:lpstr>
      <vt:lpstr>Research Integrity at [INSTITUTE]</vt:lpstr>
      <vt:lpstr>PowerPoint Presentation</vt:lpstr>
      <vt:lpstr>Why should we care? What are the consequences?</vt:lpstr>
      <vt:lpstr>Most highly cited retracted papers (Retraction Watch) </vt:lpstr>
      <vt:lpstr>What could be the consequences for science?</vt:lpstr>
      <vt:lpstr>What could be the consequences for society?</vt:lpstr>
      <vt:lpstr>Research misconduct What is it?</vt:lpstr>
      <vt:lpstr>Research misconduct means</vt:lpstr>
      <vt:lpstr>Research misconduct</vt:lpstr>
      <vt:lpstr>Research misconduct</vt:lpstr>
      <vt:lpstr>Examples of questionable research practices </vt:lpstr>
      <vt:lpstr>Three cases of research misconduct</vt:lpstr>
      <vt:lpstr>Case 1: STAP cells</vt:lpstr>
      <vt:lpstr>Case 1: Data issues &amp; investigation</vt:lpstr>
      <vt:lpstr>Lessons from this case </vt:lpstr>
      <vt:lpstr>Case 2: Neurosciences</vt:lpstr>
      <vt:lpstr>Case 2: Issues &amp; investigation</vt:lpstr>
      <vt:lpstr>Lessons from this case</vt:lpstr>
      <vt:lpstr>Case 3: Plant sciences</vt:lpstr>
      <vt:lpstr>Case 3: Data issues &amp; investigations</vt:lpstr>
      <vt:lpstr>Lessons from this  case</vt:lpstr>
      <vt:lpstr>How common is misconduct?</vt:lpstr>
      <vt:lpstr>How often does misconduct occur?</vt:lpstr>
      <vt:lpstr>How common are misconduct and questionable research practices ?​</vt:lpstr>
      <vt:lpstr>Image aberrations found in EMBO Press journals </vt:lpstr>
      <vt:lpstr>A thin line</vt:lpstr>
      <vt:lpstr>Who is responsible?</vt:lpstr>
      <vt:lpstr>Responsibility is shared across the system</vt:lpstr>
      <vt:lpstr>your responsibilities</vt:lpstr>
      <vt:lpstr>our responsibilities</vt:lpstr>
      <vt:lpstr>Systemic factors</vt:lpstr>
      <vt:lpstr>Research assessment</vt:lpstr>
      <vt:lpstr>Publish-or-perish culture </vt:lpstr>
      <vt:lpstr>AI risks to research integrity</vt:lpstr>
      <vt:lpstr>AI and research integrity: What can researchers do?</vt:lpstr>
      <vt:lpstr>What can be done?</vt:lpstr>
      <vt:lpstr>Funders, academies, publishers</vt:lpstr>
      <vt:lpstr>Research performing organisations</vt:lpstr>
      <vt:lpstr>Survey on training</vt:lpstr>
      <vt:lpstr>Workplace climate </vt:lpstr>
      <vt:lpstr>Lab leaders</vt:lpstr>
      <vt:lpstr>Individual researchers</vt:lpstr>
      <vt:lpstr>Why research integrity matters</vt:lpstr>
      <vt:lpstr>PowerPoint Presentation</vt:lpstr>
      <vt:lpstr>Changelog</vt:lpstr>
    </vt:vector>
  </TitlesOfParts>
  <Manager/>
  <Company>EMBO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Integrity</dc:title>
  <dc:subject/>
  <dc:creator>Sandra Bendiscioli, Pauline Ronnet, Erica Wilfong</dc:creator>
  <cp:keywords/>
  <dc:description/>
  <cp:revision>1</cp:revision>
  <cp:lastPrinted>2025-01-28T12:11:13Z</cp:lastPrinted>
  <dcterms:created xsi:type="dcterms:W3CDTF">2024-08-08T07:52:08Z</dcterms:created>
  <dcterms:modified xsi:type="dcterms:W3CDTF">2026-10-14T10:53:50Z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0x0101003D8A7B0DB2D9FD4FAFF4A35D7F57810F</vt:lpwstr>
  </property>
  <property fmtid="{D5CDD505-2E9C-101B-9397-08002B2CF9AE}" pid="3" name="MediaServiceImageTags">
    <vt:lpwstr/>
  </property>
</Properties>
</file>